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wmv" ContentType="video/x-ms-wmv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13"/>
  </p:notesMasterIdLst>
  <p:sldIdLst>
    <p:sldId id="296" r:id="rId3"/>
    <p:sldId id="256" r:id="rId4"/>
    <p:sldId id="282" r:id="rId5"/>
    <p:sldId id="283" r:id="rId6"/>
    <p:sldId id="286" r:id="rId7"/>
    <p:sldId id="290" r:id="rId8"/>
    <p:sldId id="288" r:id="rId9"/>
    <p:sldId id="291" r:id="rId10"/>
    <p:sldId id="294" r:id="rId11"/>
    <p:sldId id="295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8603FDC-E32A-4AB5-989C-0864C3EAD2B8}" styleName="Styl s motivem 2 – zvýraznění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Styl s motivem 2 – zvýraznění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120" d="100"/>
          <a:sy n="120" d="100"/>
        </p:scale>
        <p:origin x="-1278" y="78"/>
      </p:cViewPr>
      <p:guideLst>
        <p:guide orient="horz" pos="2160"/>
        <p:guide pos="2880"/>
        <p:guide pos="144"/>
        <p:guide pos="561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AF15B8-1DEE-460F-88A2-2D44DE6B66FB}" type="datetimeFigureOut">
              <a:rPr lang="en-US" smtClean="0"/>
              <a:t>2/11/2014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B3066B-9C4E-4594-823F-7F7862A02F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296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B3066B-9C4E-4594-823F-7F7862A02F7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84929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B3066B-9C4E-4594-823F-7F7862A02F7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427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B3066B-9C4E-4594-823F-7F7862A02F7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427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B3066B-9C4E-4594-823F-7F7862A02F7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427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B3066B-9C4E-4594-823F-7F7862A02F7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427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B3066B-9C4E-4594-823F-7F7862A02F7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427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B3066B-9C4E-4594-823F-7F7862A02F7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427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B3066B-9C4E-4594-823F-7F7862A02F7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427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5" Type="http://schemas.openxmlformats.org/officeDocument/2006/relationships/image" Target="../media/image2.png"/><Relationship Id="rId4" Type="http://schemas.openxmlformats.org/officeDocument/2006/relationships/image" Target="../media/image3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5" Type="http://schemas.openxmlformats.org/officeDocument/2006/relationships/image" Target="../media/image2.png"/><Relationship Id="rId4" Type="http://schemas.openxmlformats.org/officeDocument/2006/relationships/image" Target="../media/image3.jp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2325" y="762000"/>
            <a:ext cx="5111675" cy="2667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810000"/>
            <a:ext cx="5105400" cy="2133600"/>
          </a:xfrm>
        </p:spPr>
        <p:txBody>
          <a:bodyPr/>
          <a:lstStyle>
            <a:lvl1pPr marL="0" indent="0" algn="l">
              <a:buNone/>
              <a:defRPr b="1">
                <a:solidFill>
                  <a:schemeClr val="tx1"/>
                </a:solidFill>
                <a:effectLst>
                  <a:reflection blurRad="6350" stA="55000" endA="300" endPos="45500" dir="5400000" sy="-100000" algn="bl" rotWithShape="0"/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8D13-5EF5-42B0-A8BE-ADA17887028F}" type="datetimeFigureOut">
              <a:rPr lang="en-US" smtClean="0"/>
              <a:t>2/11/2014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8AA99-7238-42D3-B68A-A4E1B56FEE73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Glowing tech background 3d ,LO2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5"/>
          <a:srcRect l="25555" r="7778"/>
          <a:stretch/>
        </p:blipFill>
        <p:spPr>
          <a:xfrm>
            <a:off x="4495800" y="1368911"/>
            <a:ext cx="3888889" cy="3888889"/>
          </a:xfrm>
          <a:prstGeom prst="roundRect">
            <a:avLst>
              <a:gd name="adj" fmla="val 8644"/>
            </a:avLst>
          </a:prstGeom>
          <a:ln>
            <a:noFill/>
          </a:ln>
          <a:effectLst>
            <a:reflection blurRad="6350" stA="15000" endPos="50000" dist="635000" dir="5400000" sy="-100000" algn="bl" rotWithShape="0"/>
          </a:effectLst>
          <a:scene3d>
            <a:camera prst="perspectiveRelaxed" fov="6900000">
              <a:rot lat="23995" lon="3210004" rev="21299988"/>
            </a:camera>
            <a:lightRig rig="chilly" dir="t"/>
          </a:scene3d>
          <a:sp3d extrusionH="635000" prstMaterial="powder">
            <a:bevelT w="0" h="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28476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48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8D13-5EF5-42B0-A8BE-ADA17887028F}" type="datetimeFigureOut">
              <a:rPr lang="en-US" smtClean="0"/>
              <a:t>2/11/2014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8AA99-7238-42D3-B68A-A4E1B56FEE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1414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929187"/>
            <a:ext cx="510540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" y="3733800"/>
            <a:ext cx="5105400" cy="11953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8D13-5EF5-42B0-A8BE-ADA17887028F}" type="datetimeFigureOut">
              <a:rPr lang="en-US" smtClean="0"/>
              <a:t>2/11/2014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8AA99-7238-42D3-B68A-A4E1B56FEE73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Glowing tech background 3d ,LO2.wmv">
            <a:hlinkClick r:id="" action="ppaction://media"/>
          </p:cNvPr>
          <p:cNvPicPr>
            <a:picLocks noChangeAspect="1"/>
          </p:cNvPicPr>
          <p:nvPr userDrawn="1"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5"/>
          <a:srcRect l="25555" r="7778"/>
          <a:stretch/>
        </p:blipFill>
        <p:spPr>
          <a:xfrm>
            <a:off x="4495800" y="1368911"/>
            <a:ext cx="3888889" cy="3888889"/>
          </a:xfrm>
          <a:prstGeom prst="roundRect">
            <a:avLst>
              <a:gd name="adj" fmla="val 8644"/>
            </a:avLst>
          </a:prstGeom>
          <a:ln>
            <a:noFill/>
          </a:ln>
          <a:effectLst>
            <a:reflection blurRad="6350" stA="15000" endPos="50000" dist="635000" dir="5400000" sy="-100000" algn="bl" rotWithShape="0"/>
          </a:effectLst>
          <a:scene3d>
            <a:camera prst="perspectiveRelaxed" fov="6900000">
              <a:rot lat="23995" lon="3210004" rev="21299988"/>
            </a:camera>
            <a:lightRig rig="chilly" dir="t"/>
          </a:scene3d>
          <a:sp3d extrusionH="635000" prstMaterial="powder">
            <a:bevelT w="0" h="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0310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48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8600" y="1798637"/>
            <a:ext cx="4267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98637"/>
            <a:ext cx="4267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8D13-5EF5-42B0-A8BE-ADA17887028F}" type="datetimeFigureOut">
              <a:rPr lang="en-US" smtClean="0"/>
              <a:t>2/11/2014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8AA99-7238-42D3-B68A-A4E1B56FEE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73332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" y="1733550"/>
            <a:ext cx="42687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8600" y="2373312"/>
            <a:ext cx="42687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33550"/>
            <a:ext cx="42703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73312"/>
            <a:ext cx="42703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8D13-5EF5-42B0-A8BE-ADA17887028F}" type="datetimeFigureOut">
              <a:rPr lang="en-US" smtClean="0"/>
              <a:t>2/11/2014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8AA99-7238-42D3-B68A-A4E1B56FEE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0929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8D13-5EF5-42B0-A8BE-ADA17887028F}" type="datetimeFigureOut">
              <a:rPr lang="en-US" smtClean="0"/>
              <a:t>2/11/2014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8AA99-7238-42D3-B68A-A4E1B56FEE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67955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8D13-5EF5-42B0-A8BE-ADA17887028F}" type="datetimeFigureOut">
              <a:rPr lang="en-US" smtClean="0"/>
              <a:t>2/11/2014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8AA99-7238-42D3-B68A-A4E1B56FEE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10141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86958"/>
            <a:ext cx="32369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71600"/>
            <a:ext cx="3968750" cy="490907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8600" y="1371600"/>
            <a:ext cx="3236913" cy="491360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8D13-5EF5-42B0-A8BE-ADA17887028F}" type="datetimeFigureOut">
              <a:rPr lang="en-US" smtClean="0"/>
              <a:t>2/11/2014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8AA99-7238-42D3-B68A-A4E1B56FEE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0526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43000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8D13-5EF5-42B0-A8BE-ADA17887028F}" type="datetimeFigureOut">
              <a:rPr lang="en-US" smtClean="0"/>
              <a:t>2/11/2014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8AA99-7238-42D3-B68A-A4E1B56FEE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91388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8600" y="1403874"/>
            <a:ext cx="7239000" cy="48768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8D13-5EF5-42B0-A8BE-ADA17887028F}" type="datetimeFigureOut">
              <a:rPr lang="en-US" smtClean="0"/>
              <a:t>2/11/2014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8AA99-7238-42D3-B68A-A4E1B56FEE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13297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19800" y="1371600"/>
            <a:ext cx="1828800" cy="4953000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8600" y="1371600"/>
            <a:ext cx="5791200" cy="49530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8D13-5EF5-42B0-A8BE-ADA17887028F}" type="datetimeFigureOut">
              <a:rPr lang="en-US" smtClean="0"/>
              <a:t>2/11/2014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8AA99-7238-42D3-B68A-A4E1B56FEE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09735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microsoft.com/office/2007/relationships/media" Target="../media/media1.wm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video" Target="../media/media1.wm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8600" y="76200"/>
            <a:ext cx="7239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" y="1403874"/>
            <a:ext cx="86868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425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68D13-5EF5-42B0-A8BE-ADA17887028F}" type="datetimeFigureOut">
              <a:rPr lang="en-US" smtClean="0"/>
              <a:t>2/11/2014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73732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C8AA99-7238-42D3-B68A-A4E1B56FEE73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Glowing tech background 3d ,LO2.wmv">
            <a:hlinkClick r:id="" action="ppaction://media"/>
          </p:cNvPr>
          <p:cNvPicPr>
            <a:picLocks noChangeAspect="1"/>
          </p:cNvPicPr>
          <p:nvPr>
            <a:vide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 rotWithShape="1">
          <a:blip r:embed="rId16"/>
          <a:srcRect l="25555" r="7778"/>
          <a:stretch/>
        </p:blipFill>
        <p:spPr>
          <a:xfrm>
            <a:off x="7239000" y="152400"/>
            <a:ext cx="1600200" cy="1600200"/>
          </a:xfrm>
          <a:prstGeom prst="roundRect">
            <a:avLst>
              <a:gd name="adj" fmla="val 18055"/>
            </a:avLst>
          </a:prstGeom>
          <a:ln>
            <a:noFill/>
          </a:ln>
          <a:effectLst/>
          <a:scene3d>
            <a:camera prst="perspectiveRelaxed" fov="7200000">
              <a:rot lat="23995" lon="3210004" rev="21299988"/>
            </a:camera>
            <a:lightRig rig="chilly" dir="t">
              <a:rot lat="0" lon="0" rev="0"/>
            </a:lightRig>
          </a:scene3d>
          <a:sp3d extrusionH="254000" prstMaterial="powder">
            <a:bevelT w="0" h="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16082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48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400" b="1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6.jpe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g"/><Relationship Id="rId5" Type="http://schemas.microsoft.com/office/2007/relationships/hdphoto" Target="../media/hdphoto1.wdp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10.jp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microsoft.com/office/2007/relationships/hdphoto" Target="../media/hdphoto3.wdp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7251872"/>
              </p:ext>
            </p:extLst>
          </p:nvPr>
        </p:nvGraphicFramePr>
        <p:xfrm>
          <a:off x="750310" y="2060848"/>
          <a:ext cx="7926145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93498"/>
                <a:gridCol w="5832647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EU peníze středním školám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ICT do života školy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CZ.1.07/1.5.00/34.0771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III/2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09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200" b="0" smtClean="0"/>
                        <a:t>Technické materiály - nekovy - plasty - spojování, skladování</a:t>
                      </a:r>
                      <a:endParaRPr lang="cs-CZ" sz="1200" b="0" dirty="0"/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Rozebiratelné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spoje, </a:t>
                      </a:r>
                      <a:r>
                        <a:rPr lang="cs-CZ" sz="120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nerozebiratelné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spoje, průměry potrubí, tlakové řady, skladování</a:t>
                      </a:r>
                      <a:endParaRPr lang="cs-CZ" sz="12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Materiály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Ing.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</a:rPr>
                        <a:t> Patrick </a:t>
                      </a:r>
                      <a:r>
                        <a:rPr lang="cs-CZ" sz="1200" baseline="0" dirty="0" err="1" smtClean="0">
                          <a:solidFill>
                            <a:schemeClr val="tx1"/>
                          </a:solidFill>
                          <a:effectLst/>
                        </a:rPr>
                        <a:t>Gurský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pomocí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ročník, žáci 15 – 16 let, Instalatér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snímek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95500" y="1054477"/>
            <a:ext cx="7808948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/>
              <a:t>Technické materiály - nekovy - plasty - spojování, skladování</a:t>
            </a:r>
          </a:p>
          <a:p>
            <a:pPr algn="ctr"/>
            <a:r>
              <a:rPr lang="cs-CZ" sz="2400" b="1" dirty="0" smtClean="0"/>
              <a:t>VY_32_INOVACE_09_178</a:t>
            </a:r>
            <a:endParaRPr lang="cs-CZ" sz="2400" b="1" dirty="0" smtClean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648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504" y="404664"/>
            <a:ext cx="6149875" cy="2667000"/>
          </a:xfrm>
        </p:spPr>
        <p:txBody>
          <a:bodyPr>
            <a:normAutofit/>
          </a:bodyPr>
          <a:lstStyle/>
          <a:p>
            <a:r>
              <a:rPr lang="cs-CZ" sz="4800" dirty="0" smtClean="0"/>
              <a:t>TECHNICKÉ MATERIÁLY</a:t>
            </a:r>
            <a:endParaRPr lang="cs-CZ" sz="4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4437112"/>
            <a:ext cx="5105400" cy="2133600"/>
          </a:xfrm>
        </p:spPr>
        <p:txBody>
          <a:bodyPr/>
          <a:lstStyle/>
          <a:p>
            <a:pPr algn="ctr"/>
            <a:r>
              <a:rPr lang="cs-CZ" sz="4800" dirty="0" smtClean="0"/>
              <a:t>INSTALATÉR</a:t>
            </a:r>
          </a:p>
          <a:p>
            <a:pPr algn="ctr"/>
            <a:r>
              <a:rPr lang="cs-CZ" dirty="0" smtClean="0"/>
              <a:t>1.ROČNÍK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13551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indent="0"/>
            <a:r>
              <a:rPr lang="cs-CZ" dirty="0" smtClean="0"/>
              <a:t>Technické materiály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9512" y="1484784"/>
            <a:ext cx="4026359" cy="523220"/>
          </a:xfrm>
          <a:prstGeom prst="rect">
            <a:avLst/>
          </a:prstGeom>
          <a:solidFill>
            <a:srgbClr val="C00000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Spojování plastů - potrubí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2" y="2103239"/>
            <a:ext cx="69104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Spoje rozdělujeme na </a:t>
            </a:r>
            <a:r>
              <a:rPr lang="cs-CZ" sz="2400" dirty="0" err="1" smtClean="0"/>
              <a:t>rozebiratelné</a:t>
            </a:r>
            <a:r>
              <a:rPr lang="cs-CZ" sz="2400" dirty="0" smtClean="0"/>
              <a:t> a </a:t>
            </a:r>
            <a:r>
              <a:rPr lang="cs-CZ" sz="2400" dirty="0" err="1" smtClean="0"/>
              <a:t>nerozebiratelné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38334" y="2636912"/>
            <a:ext cx="3106813" cy="52322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b="1" dirty="0" err="1" smtClean="0"/>
              <a:t>Rozebiratelné</a:t>
            </a:r>
            <a:r>
              <a:rPr lang="cs-CZ" sz="2800" b="1" dirty="0" smtClean="0"/>
              <a:t> spoje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41174" y="3975447"/>
            <a:ext cx="30074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Hrdlové s břitem (PVC)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51520" y="3543399"/>
            <a:ext cx="21327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Závitové (PP-R) 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41174" y="4869160"/>
            <a:ext cx="14755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Přírubové 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38333" y="4437112"/>
            <a:ext cx="44348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Mechanické spojky (PE-X, PP, PVC)</a:t>
            </a:r>
            <a:endParaRPr lang="cs-CZ" sz="24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2956" y="2132856"/>
            <a:ext cx="1808815" cy="215249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saturation sat="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4437000"/>
            <a:ext cx="3597683" cy="2331575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4892010"/>
            <a:ext cx="1914097" cy="1876565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8580" y="2576731"/>
            <a:ext cx="1406683" cy="1140301"/>
          </a:xfrm>
          <a:prstGeom prst="rect">
            <a:avLst/>
          </a:prstGeom>
        </p:spPr>
      </p:pic>
      <p:cxnSp>
        <p:nvCxnSpPr>
          <p:cNvPr id="18" name="Přímá spojnice se šipkou 17"/>
          <p:cNvCxnSpPr>
            <a:stCxn id="11" idx="3"/>
            <a:endCxn id="16" idx="1"/>
          </p:cNvCxnSpPr>
          <p:nvPr/>
        </p:nvCxnSpPr>
        <p:spPr>
          <a:xfrm flipV="1">
            <a:off x="2384283" y="3146882"/>
            <a:ext cx="1814297" cy="62735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>
            <a:stCxn id="7" idx="3"/>
          </p:cNvCxnSpPr>
          <p:nvPr/>
        </p:nvCxnSpPr>
        <p:spPr>
          <a:xfrm flipV="1">
            <a:off x="3248664" y="3543399"/>
            <a:ext cx="3841330" cy="662881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>
            <a:off x="4716016" y="4725144"/>
            <a:ext cx="936104" cy="28803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>
            <a:off x="1716706" y="5229200"/>
            <a:ext cx="1415134" cy="504056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7099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indent="0"/>
            <a:r>
              <a:rPr lang="cs-CZ" dirty="0" smtClean="0"/>
              <a:t>Technické materiály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41051" y="1628800"/>
            <a:ext cx="3453381" cy="52322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b="1" dirty="0" err="1" smtClean="0"/>
              <a:t>Nerozebiratelné</a:t>
            </a:r>
            <a:r>
              <a:rPr lang="cs-CZ" sz="2800" b="1" dirty="0" smtClean="0"/>
              <a:t> spoje</a:t>
            </a:r>
            <a:endParaRPr lang="cs-CZ" sz="28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41174" y="2204864"/>
            <a:ext cx="35766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Hrdlové spoje lepené (PVC)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30788" y="2924944"/>
            <a:ext cx="35030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Lisované spoje (vícevrstvé)</a:t>
            </a:r>
            <a:endParaRPr lang="cs-CZ" sz="24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30787" y="3471391"/>
            <a:ext cx="228831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Svařované spoje:</a:t>
            </a:r>
          </a:p>
          <a:p>
            <a:r>
              <a:rPr lang="cs-CZ" sz="2400" dirty="0" smtClean="0"/>
              <a:t>(PE, PP a PVC)</a:t>
            </a:r>
            <a:endParaRPr lang="cs-CZ" sz="24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653466" y="3471391"/>
            <a:ext cx="10794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natupo</a:t>
            </a:r>
            <a:endParaRPr lang="cs-CZ" sz="24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2704819" y="4520635"/>
            <a:ext cx="14140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polyfúzně</a:t>
            </a:r>
            <a:endParaRPr lang="cs-CZ" sz="24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2699792" y="3975731"/>
            <a:ext cx="24529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elektrotvarovkami</a:t>
            </a:r>
            <a:endParaRPr lang="cs-CZ" sz="24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5481" y="4509120"/>
            <a:ext cx="3843997" cy="2198767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2170769"/>
            <a:ext cx="3021334" cy="223834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187" y="4898776"/>
            <a:ext cx="2251396" cy="1688547"/>
          </a:xfrm>
          <a:prstGeom prst="rect">
            <a:avLst/>
          </a:prstGeom>
        </p:spPr>
      </p:pic>
      <p:cxnSp>
        <p:nvCxnSpPr>
          <p:cNvPr id="26" name="Přímá spojnice se šipkou 25"/>
          <p:cNvCxnSpPr>
            <a:stCxn id="21" idx="3"/>
          </p:cNvCxnSpPr>
          <p:nvPr/>
        </p:nvCxnSpPr>
        <p:spPr>
          <a:xfrm flipV="1">
            <a:off x="3732929" y="3471391"/>
            <a:ext cx="2135215" cy="230833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/>
          <p:nvPr/>
        </p:nvCxnSpPr>
        <p:spPr>
          <a:xfrm flipH="1">
            <a:off x="1997834" y="4983030"/>
            <a:ext cx="1259899" cy="60568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se šipkou 29"/>
          <p:cNvCxnSpPr/>
          <p:nvPr/>
        </p:nvCxnSpPr>
        <p:spPr>
          <a:xfrm>
            <a:off x="5152708" y="4365104"/>
            <a:ext cx="859452" cy="53367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Obrázek 31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6250" y="1877426"/>
            <a:ext cx="1603508" cy="1509183"/>
          </a:xfrm>
          <a:prstGeom prst="rect">
            <a:avLst/>
          </a:prstGeom>
        </p:spPr>
      </p:pic>
      <p:cxnSp>
        <p:nvCxnSpPr>
          <p:cNvPr id="36" name="Přímá spojnice se šipkou 35"/>
          <p:cNvCxnSpPr>
            <a:stCxn id="19" idx="0"/>
          </p:cNvCxnSpPr>
          <p:nvPr/>
        </p:nvCxnSpPr>
        <p:spPr>
          <a:xfrm flipV="1">
            <a:off x="1982326" y="2651720"/>
            <a:ext cx="1869594" cy="273224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7099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827584" y="2882552"/>
            <a:ext cx="4190112" cy="618456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indent="0"/>
            <a:r>
              <a:rPr lang="cs-CZ" dirty="0" smtClean="0"/>
              <a:t>Technické materiály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79512" y="1484784"/>
            <a:ext cx="2661306" cy="523220"/>
          </a:xfrm>
          <a:prstGeom prst="rect">
            <a:avLst/>
          </a:prstGeom>
          <a:solidFill>
            <a:srgbClr val="C00000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Průměry potrubí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90343" y="2204863"/>
            <a:ext cx="84164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Plastové potrubí, které používají instalatéři se vyrábí v průměrech:</a:t>
            </a:r>
            <a:endParaRPr lang="cs-CZ" sz="2400" dirty="0"/>
          </a:p>
        </p:txBody>
      </p:sp>
      <p:sp>
        <p:nvSpPr>
          <p:cNvPr id="16" name="Zaoblený obdélník 15"/>
          <p:cNvSpPr/>
          <p:nvPr/>
        </p:nvSpPr>
        <p:spPr>
          <a:xfrm>
            <a:off x="5122293" y="2882552"/>
            <a:ext cx="2762075" cy="618456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827584" y="2916233"/>
            <a:ext cx="71096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16, 20, 25, 32, 40, 50, 63, 75, 90, 110 mm</a:t>
            </a:r>
            <a:endParaRPr lang="cs-CZ" sz="32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856744" y="3933056"/>
            <a:ext cx="321120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dirty="0" smtClean="0"/>
              <a:t>Potrubí </a:t>
            </a:r>
          </a:p>
          <a:p>
            <a:pPr algn="ctr"/>
            <a:r>
              <a:rPr lang="cs-CZ" sz="2400" dirty="0" smtClean="0"/>
              <a:t>pro vnitřní rozvody vody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369991" y="5733256"/>
            <a:ext cx="226459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dirty="0" smtClean="0"/>
              <a:t>Potrubí pro</a:t>
            </a:r>
          </a:p>
          <a:p>
            <a:pPr algn="ctr"/>
            <a:r>
              <a:rPr lang="cs-CZ" sz="2400" dirty="0"/>
              <a:t>v</a:t>
            </a:r>
            <a:r>
              <a:rPr lang="cs-CZ" sz="2400" dirty="0" smtClean="0"/>
              <a:t>nitřní kanalizaci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343810" y="3933056"/>
            <a:ext cx="311662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dirty="0" smtClean="0"/>
              <a:t>Potrubí </a:t>
            </a:r>
          </a:p>
          <a:p>
            <a:pPr algn="ctr"/>
            <a:r>
              <a:rPr lang="cs-CZ" sz="2400" dirty="0" smtClean="0"/>
              <a:t>pro vnější rozvody vody</a:t>
            </a:r>
            <a:endParaRPr lang="cs-CZ" sz="2400" dirty="0"/>
          </a:p>
        </p:txBody>
      </p:sp>
      <p:cxnSp>
        <p:nvCxnSpPr>
          <p:cNvPr id="20" name="Přímá spojnice se šipkou 19"/>
          <p:cNvCxnSpPr>
            <a:stCxn id="17" idx="0"/>
            <a:endCxn id="7" idx="2"/>
          </p:cNvCxnSpPr>
          <p:nvPr/>
        </p:nvCxnSpPr>
        <p:spPr>
          <a:xfrm flipV="1">
            <a:off x="2462344" y="3501008"/>
            <a:ext cx="460296" cy="432048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>
            <a:stCxn id="19" idx="0"/>
            <a:endCxn id="16" idx="2"/>
          </p:cNvCxnSpPr>
          <p:nvPr/>
        </p:nvCxnSpPr>
        <p:spPr>
          <a:xfrm flipH="1" flipV="1">
            <a:off x="6503331" y="3501008"/>
            <a:ext cx="398790" cy="432048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5275978" y="5733256"/>
            <a:ext cx="217001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dirty="0" smtClean="0"/>
              <a:t>Potrubí pro</a:t>
            </a:r>
          </a:p>
          <a:p>
            <a:pPr algn="ctr"/>
            <a:r>
              <a:rPr lang="cs-CZ" sz="2400" dirty="0" smtClean="0"/>
              <a:t>vnější kanalizaci</a:t>
            </a:r>
            <a:endParaRPr lang="cs-CZ" sz="24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1330330" y="5085184"/>
            <a:ext cx="2377574" cy="5847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40 – 150 mm</a:t>
            </a:r>
            <a:endParaRPr lang="cs-CZ" sz="32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076056" y="5085184"/>
            <a:ext cx="2585964" cy="5847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110 – 600 mm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700707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indent="0"/>
            <a:r>
              <a:rPr lang="cs-CZ" dirty="0" smtClean="0"/>
              <a:t>Technické materiály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79512" y="1681644"/>
            <a:ext cx="3265638" cy="523220"/>
          </a:xfrm>
          <a:prstGeom prst="rect">
            <a:avLst/>
          </a:prstGeom>
          <a:solidFill>
            <a:srgbClr val="C00000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Tlakové řady potrubí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79512" y="2420888"/>
            <a:ext cx="903119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Označení je písmeny PN (</a:t>
            </a:r>
            <a:r>
              <a:rPr lang="cs-CZ" sz="2400" dirty="0" err="1" smtClean="0"/>
              <a:t>Pressure</a:t>
            </a:r>
            <a:r>
              <a:rPr lang="cs-CZ" sz="2400" dirty="0" smtClean="0"/>
              <a:t> </a:t>
            </a:r>
            <a:r>
              <a:rPr lang="cs-CZ" sz="2400" dirty="0" err="1"/>
              <a:t>Nominal</a:t>
            </a:r>
            <a:r>
              <a:rPr lang="cs-CZ" sz="2400" dirty="0" smtClean="0"/>
              <a:t>), za kterými následuje číslo,</a:t>
            </a:r>
          </a:p>
          <a:p>
            <a:r>
              <a:rPr lang="cs-CZ" sz="2400" dirty="0" smtClean="0"/>
              <a:t>které vyjadřuje hodnotu tlaku v barech (bar).</a:t>
            </a:r>
            <a:endParaRPr lang="cs-CZ" sz="2400" dirty="0"/>
          </a:p>
        </p:txBody>
      </p:sp>
      <p:sp>
        <p:nvSpPr>
          <p:cNvPr id="11" name="Obdélník 10"/>
          <p:cNvSpPr/>
          <p:nvPr/>
        </p:nvSpPr>
        <p:spPr>
          <a:xfrm>
            <a:off x="179512" y="3471391"/>
            <a:ext cx="53110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Tlakové řady používané v ČR i v zahraničí:</a:t>
            </a:r>
            <a:endParaRPr lang="cs-CZ" sz="2400" dirty="0"/>
          </a:p>
        </p:txBody>
      </p:sp>
      <p:sp>
        <p:nvSpPr>
          <p:cNvPr id="12" name="Obdélník 11"/>
          <p:cNvSpPr/>
          <p:nvPr/>
        </p:nvSpPr>
        <p:spPr>
          <a:xfrm>
            <a:off x="221330" y="4201924"/>
            <a:ext cx="82301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/>
              <a:t>PN 2,5, PN 3,2, PN 4, PN 6, PN 10, PN 16, PN 20, PN 25</a:t>
            </a:r>
            <a:endParaRPr lang="cs-CZ" sz="2800" b="1" dirty="0"/>
          </a:p>
        </p:txBody>
      </p:sp>
      <p:sp>
        <p:nvSpPr>
          <p:cNvPr id="13" name="Obdélník 12"/>
          <p:cNvSpPr/>
          <p:nvPr/>
        </p:nvSpPr>
        <p:spPr>
          <a:xfrm>
            <a:off x="221330" y="4902259"/>
            <a:ext cx="859902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Platí: 	čím je číslo větší, </a:t>
            </a:r>
          </a:p>
          <a:p>
            <a:r>
              <a:rPr lang="cs-CZ" sz="2400" dirty="0" smtClean="0"/>
              <a:t>	tím je tlaková řada vyšší a tím je tloušťka stěny potrubí větší.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680966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indent="0"/>
            <a:r>
              <a:rPr lang="cs-CZ" dirty="0" smtClean="0"/>
              <a:t>Technické materiály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79512" y="1556792"/>
            <a:ext cx="4213910" cy="523220"/>
          </a:xfrm>
          <a:prstGeom prst="rect">
            <a:avLst/>
          </a:prstGeom>
          <a:solidFill>
            <a:srgbClr val="C00000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Skladování potrubí z plastů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79512" y="3068960"/>
            <a:ext cx="47729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- ve skladech nesmí být rozpouštědla</a:t>
            </a:r>
            <a:endParaRPr lang="cs-CZ" sz="2400" dirty="0"/>
          </a:p>
        </p:txBody>
      </p:sp>
      <p:sp>
        <p:nvSpPr>
          <p:cNvPr id="12" name="Obdélník 11"/>
          <p:cNvSpPr/>
          <p:nvPr/>
        </p:nvSpPr>
        <p:spPr>
          <a:xfrm>
            <a:off x="179512" y="2204864"/>
            <a:ext cx="855048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Při skladování musí být zajištěna ochrana proti mechanickému </a:t>
            </a:r>
          </a:p>
          <a:p>
            <a:r>
              <a:rPr lang="cs-CZ" sz="2400" dirty="0"/>
              <a:t>p</a:t>
            </a:r>
            <a:r>
              <a:rPr lang="cs-CZ" sz="2400" dirty="0" smtClean="0"/>
              <a:t>oškození, proti slunečnímu záření a musí být dodrženy tyto zásady:</a:t>
            </a:r>
            <a:endParaRPr lang="cs-CZ" sz="2400" dirty="0"/>
          </a:p>
        </p:txBody>
      </p:sp>
      <p:sp>
        <p:nvSpPr>
          <p:cNvPr id="13" name="Obdélník 12"/>
          <p:cNvSpPr/>
          <p:nvPr/>
        </p:nvSpPr>
        <p:spPr>
          <a:xfrm>
            <a:off x="179512" y="3429000"/>
            <a:ext cx="51959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- teplota ve skladech v rozmezí 5 – 40 </a:t>
            </a:r>
            <a:r>
              <a:rPr lang="cs-CZ" sz="2400" baseline="30000" dirty="0" err="1" smtClean="0"/>
              <a:t>o</a:t>
            </a:r>
            <a:r>
              <a:rPr lang="cs-CZ" sz="2400" dirty="0" err="1" smtClean="0"/>
              <a:t>C</a:t>
            </a:r>
            <a:endParaRPr lang="cs-CZ" sz="2400" dirty="0"/>
          </a:p>
        </p:txBody>
      </p:sp>
      <p:sp>
        <p:nvSpPr>
          <p:cNvPr id="14" name="Obdélník 13"/>
          <p:cNvSpPr/>
          <p:nvPr/>
        </p:nvSpPr>
        <p:spPr>
          <a:xfrm>
            <a:off x="179512" y="3789040"/>
            <a:ext cx="63296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- podpory takové, aby nedocházelo k deformacím</a:t>
            </a:r>
            <a:endParaRPr lang="cs-CZ" sz="2400" dirty="0"/>
          </a:p>
        </p:txBody>
      </p:sp>
      <p:sp>
        <p:nvSpPr>
          <p:cNvPr id="15" name="Obdélník 14"/>
          <p:cNvSpPr/>
          <p:nvPr/>
        </p:nvSpPr>
        <p:spPr>
          <a:xfrm>
            <a:off x="179512" y="4119463"/>
            <a:ext cx="63923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- roztřídění dle materiálu, průměru a tlakové řady</a:t>
            </a:r>
            <a:endParaRPr lang="cs-CZ" sz="2400" dirty="0"/>
          </a:p>
        </p:txBody>
      </p:sp>
      <p:sp>
        <p:nvSpPr>
          <p:cNvPr id="16" name="Obdélník 15"/>
          <p:cNvSpPr/>
          <p:nvPr/>
        </p:nvSpPr>
        <p:spPr>
          <a:xfrm>
            <a:off x="179512" y="4509120"/>
            <a:ext cx="60244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- vzdálenost od zdroje tepla minimálně 1 metr</a:t>
            </a:r>
            <a:endParaRPr lang="cs-CZ" sz="2400" dirty="0"/>
          </a:p>
        </p:txBody>
      </p:sp>
      <p:sp>
        <p:nvSpPr>
          <p:cNvPr id="17" name="Obdélník 16"/>
          <p:cNvSpPr/>
          <p:nvPr/>
        </p:nvSpPr>
        <p:spPr>
          <a:xfrm>
            <a:off x="150384" y="4869160"/>
            <a:ext cx="58635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- při manipulaci nesmí dojít k poškození obalu</a:t>
            </a:r>
            <a:endParaRPr lang="cs-CZ" sz="2400" dirty="0"/>
          </a:p>
        </p:txBody>
      </p:sp>
      <p:sp>
        <p:nvSpPr>
          <p:cNvPr id="18" name="Obdélník 17"/>
          <p:cNvSpPr/>
          <p:nvPr/>
        </p:nvSpPr>
        <p:spPr>
          <a:xfrm>
            <a:off x="441087" y="5550331"/>
            <a:ext cx="7968208" cy="830997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/>
            <a:r>
              <a:rPr lang="cs-CZ" sz="2400" b="1" dirty="0" smtClean="0"/>
              <a:t>Nedodržením zásad správného skladování mohou být trubky </a:t>
            </a:r>
          </a:p>
          <a:p>
            <a:pPr algn="ctr"/>
            <a:r>
              <a:rPr lang="cs-CZ" sz="2400" b="1" dirty="0" smtClean="0"/>
              <a:t>poškozeny, případně se snižuje jejich životnost.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516771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indent="0"/>
            <a:r>
              <a:rPr lang="cs-CZ" dirty="0" smtClean="0"/>
              <a:t>Technické materiály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51520" y="1556792"/>
            <a:ext cx="5730800" cy="523220"/>
          </a:xfrm>
          <a:prstGeom prst="rect">
            <a:avLst/>
          </a:prstGeom>
          <a:solidFill>
            <a:srgbClr val="C00000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Plasty používané v instalatérské praxi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79512" y="2204864"/>
            <a:ext cx="87886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- potrubí pro vnitřní i venkovní rozvody vody, kanalizaci, vytápění, atd.</a:t>
            </a:r>
            <a:endParaRPr lang="cs-CZ" sz="2400" dirty="0"/>
          </a:p>
        </p:txBody>
      </p:sp>
      <p:sp>
        <p:nvSpPr>
          <p:cNvPr id="13" name="Obdélník 12"/>
          <p:cNvSpPr/>
          <p:nvPr/>
        </p:nvSpPr>
        <p:spPr>
          <a:xfrm>
            <a:off x="179512" y="2576987"/>
            <a:ext cx="22009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- </a:t>
            </a:r>
            <a:r>
              <a:rPr lang="cs-CZ" sz="2400" dirty="0"/>
              <a:t>i</a:t>
            </a:r>
            <a:r>
              <a:rPr lang="cs-CZ" sz="2400" dirty="0" smtClean="0"/>
              <a:t>zolace potrubí</a:t>
            </a:r>
            <a:endParaRPr lang="cs-CZ" sz="2400" dirty="0"/>
          </a:p>
        </p:txBody>
      </p:sp>
      <p:sp>
        <p:nvSpPr>
          <p:cNvPr id="14" name="Obdélník 13"/>
          <p:cNvSpPr/>
          <p:nvPr/>
        </p:nvSpPr>
        <p:spPr>
          <a:xfrm>
            <a:off x="179512" y="2996952"/>
            <a:ext cx="12697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- těsnění</a:t>
            </a:r>
            <a:endParaRPr lang="cs-CZ" sz="2400" dirty="0"/>
          </a:p>
        </p:txBody>
      </p:sp>
      <p:sp>
        <p:nvSpPr>
          <p:cNvPr id="15" name="Obdélník 14"/>
          <p:cNvSpPr/>
          <p:nvPr/>
        </p:nvSpPr>
        <p:spPr>
          <a:xfrm>
            <a:off x="198819" y="3387656"/>
            <a:ext cx="36842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- </a:t>
            </a:r>
            <a:r>
              <a:rPr lang="cs-CZ" sz="2400" dirty="0"/>
              <a:t>z</a:t>
            </a:r>
            <a:r>
              <a:rPr lang="cs-CZ" sz="2400" dirty="0" smtClean="0"/>
              <a:t>ápachové uzávěry (sifony)</a:t>
            </a:r>
            <a:endParaRPr lang="cs-CZ" sz="2400" dirty="0"/>
          </a:p>
        </p:txBody>
      </p:sp>
      <p:sp>
        <p:nvSpPr>
          <p:cNvPr id="16" name="Obdélník 15"/>
          <p:cNvSpPr/>
          <p:nvPr/>
        </p:nvSpPr>
        <p:spPr>
          <a:xfrm>
            <a:off x="200767" y="3801814"/>
            <a:ext cx="35683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- koupelnové, dvorní vpusti</a:t>
            </a:r>
            <a:endParaRPr lang="cs-CZ" sz="2400" dirty="0"/>
          </a:p>
        </p:txBody>
      </p:sp>
      <p:sp>
        <p:nvSpPr>
          <p:cNvPr id="17" name="Obdélník 16"/>
          <p:cNvSpPr/>
          <p:nvPr/>
        </p:nvSpPr>
        <p:spPr>
          <a:xfrm>
            <a:off x="207882" y="4265059"/>
            <a:ext cx="28318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- </a:t>
            </a:r>
            <a:r>
              <a:rPr lang="cs-CZ" sz="2400" dirty="0"/>
              <a:t>s</a:t>
            </a:r>
            <a:r>
              <a:rPr lang="cs-CZ" sz="2400" dirty="0" smtClean="0"/>
              <a:t>plachovací nádržky</a:t>
            </a:r>
            <a:endParaRPr lang="cs-CZ" sz="2400" dirty="0"/>
          </a:p>
        </p:txBody>
      </p:sp>
      <p:sp>
        <p:nvSpPr>
          <p:cNvPr id="18" name="Obdélník 17"/>
          <p:cNvSpPr/>
          <p:nvPr/>
        </p:nvSpPr>
        <p:spPr>
          <a:xfrm>
            <a:off x="235431" y="4695527"/>
            <a:ext cx="25595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- </a:t>
            </a:r>
            <a:r>
              <a:rPr lang="cs-CZ" sz="2400" dirty="0"/>
              <a:t>k</a:t>
            </a:r>
            <a:r>
              <a:rPr lang="cs-CZ" sz="2400" dirty="0" smtClean="0"/>
              <a:t>lozetová sedátka</a:t>
            </a:r>
            <a:endParaRPr lang="cs-CZ" sz="2400" dirty="0"/>
          </a:p>
        </p:txBody>
      </p:sp>
      <p:sp>
        <p:nvSpPr>
          <p:cNvPr id="19" name="Obdélník 18"/>
          <p:cNvSpPr/>
          <p:nvPr/>
        </p:nvSpPr>
        <p:spPr>
          <a:xfrm>
            <a:off x="215224" y="5097957"/>
            <a:ext cx="19738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- vany, vaničky</a:t>
            </a:r>
            <a:endParaRPr lang="cs-CZ" sz="2400" dirty="0"/>
          </a:p>
        </p:txBody>
      </p:sp>
      <p:sp>
        <p:nvSpPr>
          <p:cNvPr id="20" name="Obdélník 19"/>
          <p:cNvSpPr/>
          <p:nvPr/>
        </p:nvSpPr>
        <p:spPr>
          <a:xfrm>
            <a:off x="213723" y="5500099"/>
            <a:ext cx="15057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- armatury</a:t>
            </a:r>
            <a:endParaRPr lang="cs-CZ" sz="2400" dirty="0"/>
          </a:p>
        </p:txBody>
      </p:sp>
      <p:sp>
        <p:nvSpPr>
          <p:cNvPr id="21" name="Obdélník 20"/>
          <p:cNvSpPr/>
          <p:nvPr/>
        </p:nvSpPr>
        <p:spPr>
          <a:xfrm>
            <a:off x="242513" y="5949280"/>
            <a:ext cx="21761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- </a:t>
            </a:r>
            <a:r>
              <a:rPr lang="cs-CZ" sz="2400" dirty="0"/>
              <a:t>ú</a:t>
            </a:r>
            <a:r>
              <a:rPr lang="cs-CZ" sz="2400" dirty="0" smtClean="0"/>
              <a:t>chyty potrubí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680966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/>
              <a:t>Technické materiály</a:t>
            </a:r>
          </a:p>
        </p:txBody>
      </p:sp>
      <p:sp>
        <p:nvSpPr>
          <p:cNvPr id="6" name="Obdélník 5"/>
          <p:cNvSpPr/>
          <p:nvPr/>
        </p:nvSpPr>
        <p:spPr>
          <a:xfrm>
            <a:off x="395536" y="2708920"/>
            <a:ext cx="6963253" cy="3170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/>
              <a:t>Kontrolní otázky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Jakými způsoby se spojují plasty?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Uveď průměry plastového potrubí!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Jaké jsou tlakové řady plastového potrubí?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Jaké jsou hlavní zásady při skladování </a:t>
            </a:r>
          </a:p>
          <a:p>
            <a:r>
              <a:rPr lang="cs-CZ" sz="2800" dirty="0" smtClean="0"/>
              <a:t>      plastového potrubí?</a:t>
            </a:r>
          </a:p>
          <a:p>
            <a:r>
              <a:rPr lang="cs-CZ" sz="2800" dirty="0" smtClean="0"/>
              <a:t>5.  Které výrobky z plastů používají instalatéři?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395536" y="1730200"/>
            <a:ext cx="2659382" cy="646331"/>
          </a:xfrm>
          <a:prstGeom prst="rect">
            <a:avLst/>
          </a:prstGeom>
          <a:solidFill>
            <a:srgbClr val="FFC000"/>
          </a:solidFill>
        </p:spPr>
        <p:txBody>
          <a:bodyPr wrap="none" rtlCol="0" anchor="ctr">
            <a:spAutoFit/>
          </a:bodyPr>
          <a:lstStyle/>
          <a:p>
            <a:pPr algn="ctr"/>
            <a:r>
              <a:rPr lang="cs-CZ" sz="3600" b="1" dirty="0" smtClean="0"/>
              <a:t>Souhrn učiva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2063795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26602" y="1052736"/>
            <a:ext cx="228588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Použité zdroje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53119" y="1916832"/>
            <a:ext cx="763284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Ing. Jaroslav Dufka	MATERIÁLY PRO UČEBNÍ OBOR INSTALATÉR</a:t>
            </a:r>
          </a:p>
          <a:p>
            <a:r>
              <a:rPr lang="cs-CZ" sz="2000" dirty="0" smtClean="0"/>
              <a:t>Nakladatelství:		SOBOTÁLES, U Slavie 4, 100 00 Praha 10</a:t>
            </a:r>
          </a:p>
          <a:p>
            <a:r>
              <a:rPr lang="cs-CZ" sz="2000" dirty="0" smtClean="0"/>
              <a:t>Rok vydání: 2003		ISBN 80-85920-80-8</a:t>
            </a:r>
          </a:p>
          <a:p>
            <a:endParaRPr lang="cs-CZ" sz="2000" dirty="0" smtClean="0"/>
          </a:p>
          <a:p>
            <a:r>
              <a:rPr lang="cs-CZ" sz="2000" dirty="0"/>
              <a:t>http://www.tzb-info.cz</a:t>
            </a:r>
            <a:r>
              <a:rPr lang="cs-CZ" sz="2000" dirty="0" smtClean="0"/>
              <a:t>/</a:t>
            </a:r>
          </a:p>
          <a:p>
            <a:r>
              <a:rPr lang="cs-CZ" sz="2000" dirty="0"/>
              <a:t>http://www.gerotop.cz</a:t>
            </a:r>
            <a:r>
              <a:rPr lang="cs-CZ" sz="2000" dirty="0" smtClean="0"/>
              <a:t>/</a:t>
            </a:r>
          </a:p>
          <a:p>
            <a:r>
              <a:rPr lang="cs-CZ" sz="2000" dirty="0"/>
              <a:t>http://</a:t>
            </a:r>
            <a:r>
              <a:rPr lang="cs-CZ" sz="2000" dirty="0" smtClean="0"/>
              <a:t>www.jezirka-zahrada.cz</a:t>
            </a:r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812910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Pro_GlowingTechVide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6FAEC0E0-4ABC-4077-8922-293239654AB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PresentationPro_GlowingTechVideo</Template>
  <TotalTime>1629</TotalTime>
  <Words>512</Words>
  <Application>Microsoft Office PowerPoint</Application>
  <PresentationFormat>Předvádění na obrazovce (4:3)</PresentationFormat>
  <Paragraphs>131</Paragraphs>
  <Slides>10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PresentationPro_GlowingTechVideo</vt:lpstr>
      <vt:lpstr>STŘEDNÍ ŠKOLA STAVEBNÍ A TECHNICKÁ Ústí nad Labem, Čelakovského 5, příspěvková organizace Páteřní škola Ústeckého kraje</vt:lpstr>
      <vt:lpstr>TECHNICKÉ MATERIÁLY</vt:lpstr>
      <vt:lpstr>Technické materiály</vt:lpstr>
      <vt:lpstr>Technické materiály</vt:lpstr>
      <vt:lpstr>Technické materiály</vt:lpstr>
      <vt:lpstr>Technické materiály</vt:lpstr>
      <vt:lpstr>Technické materiály</vt:lpstr>
      <vt:lpstr>Technické materiály</vt:lpstr>
      <vt:lpstr>Technické materiály</vt:lpstr>
      <vt:lpstr>STŘEDNÍ ŠKOLA STAVEBNÍ A TECHNICKÁ Ústí nad Labem, Čelakovského 5, příspěvková organizace Páteřní škola Ústeckého kraje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TECHNICKÉ MATERIÁLY</dc:title>
  <dc:creator>Patrick Gurský, Ing.</dc:creator>
  <cp:lastModifiedBy>Karel Filas, Ing.</cp:lastModifiedBy>
  <cp:revision>123</cp:revision>
  <dcterms:created xsi:type="dcterms:W3CDTF">2013-10-22T09:36:31Z</dcterms:created>
  <dcterms:modified xsi:type="dcterms:W3CDTF">2014-02-11T21:35:05Z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TC018813529991</vt:lpwstr>
  </property>
</Properties>
</file>