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Default Extension="wmv" ContentType="video/x-ms-wmv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2"/>
  </p:sldMasterIdLst>
  <p:notesMasterIdLst>
    <p:notesMasterId r:id="rId16"/>
  </p:notesMasterIdLst>
  <p:sldIdLst>
    <p:sldId id="296" r:id="rId3"/>
    <p:sldId id="256" r:id="rId4"/>
    <p:sldId id="282" r:id="rId5"/>
    <p:sldId id="283" r:id="rId6"/>
    <p:sldId id="286" r:id="rId7"/>
    <p:sldId id="290" r:id="rId8"/>
    <p:sldId id="288" r:id="rId9"/>
    <p:sldId id="291" r:id="rId10"/>
    <p:sldId id="297" r:id="rId11"/>
    <p:sldId id="298" r:id="rId12"/>
    <p:sldId id="299" r:id="rId13"/>
    <p:sldId id="294" r:id="rId14"/>
    <p:sldId id="295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8603FDC-E32A-4AB5-989C-0864C3EAD2B8}" styleName="Styl s motivem 2 – zvýraznění 2">
    <a:tblBg>
      <a:fillRef idx="3">
        <a:schemeClr val="accent2"/>
      </a:fillRef>
      <a:effectRef idx="3">
        <a:schemeClr val="accent2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2">
                <a:tint val="50000"/>
              </a:schemeClr>
            </a:lnRef>
          </a:left>
          <a:right>
            <a:lnRef idx="1">
              <a:schemeClr val="accent2">
                <a:tint val="50000"/>
              </a:schemeClr>
            </a:lnRef>
          </a:right>
          <a:top>
            <a:lnRef idx="1">
              <a:schemeClr val="accent2">
                <a:tint val="50000"/>
              </a:schemeClr>
            </a:lnRef>
          </a:top>
          <a:bottom>
            <a:lnRef idx="1">
              <a:schemeClr val="accent2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D113A9D2-9D6B-4929-AA2D-F23B5EE8CBE7}" styleName="Styl s motivem 2 – zvýraznění 1">
    <a:tblBg>
      <a:fillRef idx="3">
        <a:schemeClr val="accent1"/>
      </a:fillRef>
      <a:effectRef idx="3">
        <a:schemeClr val="accent1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1">
                <a:tint val="50000"/>
              </a:schemeClr>
            </a:lnRef>
          </a:left>
          <a:right>
            <a:lnRef idx="1">
              <a:schemeClr val="accent1">
                <a:tint val="50000"/>
              </a:schemeClr>
            </a:lnRef>
          </a:right>
          <a:top>
            <a:lnRef idx="1">
              <a:schemeClr val="accent1">
                <a:tint val="50000"/>
              </a:schemeClr>
            </a:lnRef>
          </a:top>
          <a:bottom>
            <a:lnRef idx="1">
              <a:schemeClr val="accent1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howGuides="1">
      <p:cViewPr>
        <p:scale>
          <a:sx n="120" d="100"/>
          <a:sy n="120" d="100"/>
        </p:scale>
        <p:origin x="-1278" y="78"/>
      </p:cViewPr>
      <p:guideLst>
        <p:guide orient="horz" pos="2160"/>
        <p:guide pos="2880"/>
        <p:guide pos="144"/>
        <p:guide pos="5616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AF15B8-1DEE-460F-88A2-2D44DE6B66FB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DB3066B-9C4E-4594-823F-7F7862A02F77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729686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2849295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DB3066B-9C4E-4594-823F-7F7862A02F77}" type="slidenum">
              <a:rPr lang="en-US" smtClean="0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84279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video" Target="../media/media1.wmv"/><Relationship Id="rId1" Type="http://schemas.microsoft.com/office/2007/relationships/media" Target="../media/media1.wmv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2325" y="762000"/>
            <a:ext cx="5111675" cy="2667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810000"/>
            <a:ext cx="5105400" cy="2133600"/>
          </a:xfrm>
        </p:spPr>
        <p:txBody>
          <a:bodyPr/>
          <a:lstStyle>
            <a:lvl1pPr marL="0" indent="0" algn="l">
              <a:buNone/>
              <a:defRPr b="1">
                <a:solidFill>
                  <a:schemeClr val="tx1"/>
                </a:solidFill>
                <a:effectLst>
                  <a:reflection blurRad="6350" stA="55000" endA="300" endPos="45500" dir="5400000" sy="-100000" algn="bl" rotWithShape="0"/>
                </a:effectLst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1828476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</p:childTnLst>
        </p:cTn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14149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Pr>
        <a:blipFill dpi="0" rotWithShape="1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4929187"/>
            <a:ext cx="5105400" cy="1362075"/>
          </a:xfrm>
        </p:spPr>
        <p:txBody>
          <a:bodyPr anchor="t"/>
          <a:lstStyle>
            <a:lvl1pPr algn="l">
              <a:defRPr sz="4000" b="1" cap="all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3733800"/>
            <a:ext cx="5105400" cy="11953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Glowing tech background 3d ,LO2.wmv">
            <a:hlinkClick r:id="" action="ppaction://media"/>
          </p:cNvPr>
          <p:cNvPicPr>
            <a:picLocks noChangeAspect="1"/>
          </p:cNvPicPr>
          <p:nvPr userDrawn="1"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 rotWithShape="1">
          <a:blip r:embed="rId5"/>
          <a:srcRect l="25555" r="7778"/>
          <a:stretch/>
        </p:blipFill>
        <p:spPr>
          <a:xfrm>
            <a:off x="4495800" y="1368911"/>
            <a:ext cx="3888889" cy="3888889"/>
          </a:xfrm>
          <a:prstGeom prst="roundRect">
            <a:avLst>
              <a:gd name="adj" fmla="val 8644"/>
            </a:avLst>
          </a:prstGeom>
          <a:ln>
            <a:noFill/>
          </a:ln>
          <a:effectLst>
            <a:reflection blurRad="6350" stA="15000" endPos="50000" dist="635000" dir="5400000" sy="-100000" algn="bl" rotWithShape="0"/>
          </a:effectLst>
          <a:scene3d>
            <a:camera prst="perspectiveRelaxed" fov="6900000">
              <a:rot lat="23995" lon="3210004" rev="21299988"/>
            </a:camera>
            <a:lightRig rig="chilly" dir="t"/>
          </a:scene3d>
          <a:sp3d extrusionH="635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2803105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8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8"/>
                </p:tgtEl>
              </p:cMediaNode>
            </p:video>
          </p:childTnLst>
        </p:cTn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86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98637"/>
            <a:ext cx="42672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973332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733550"/>
            <a:ext cx="42687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28600" y="2373312"/>
            <a:ext cx="42687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733550"/>
            <a:ext cx="42703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73312"/>
            <a:ext cx="42703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709294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67955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6101417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86958"/>
            <a:ext cx="32369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3968750" cy="4909074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28600" y="1371600"/>
            <a:ext cx="3236913" cy="491360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905264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3000" y="4800600"/>
            <a:ext cx="5486400" cy="566738"/>
          </a:xfrm>
        </p:spPr>
        <p:txBody>
          <a:bodyPr anchor="b"/>
          <a:lstStyle>
            <a:lvl1pPr algn="l">
              <a:defRPr sz="2000" b="1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143000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3000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9138828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403874"/>
            <a:ext cx="7239000" cy="48768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1329705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019800" y="1371600"/>
            <a:ext cx="1828800" cy="4953000"/>
          </a:xfrm>
        </p:spPr>
        <p:txBody>
          <a:bodyPr vert="eaVert"/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8600" y="1371600"/>
            <a:ext cx="5791200" cy="49530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097356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microsoft.com/office/2007/relationships/media" Target="../media/media1.wmv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video" Target="../media/media1.wmv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5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8600" y="76200"/>
            <a:ext cx="7239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" y="1403874"/>
            <a:ext cx="8686800" cy="4876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1425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C68D13-5EF5-42B0-A8BE-ADA17887028F}" type="datetimeFigureOut">
              <a:rPr lang="en-US" smtClean="0"/>
              <a:t>2/11/2014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73732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C8AA99-7238-42D3-B68A-A4E1B56FEE73}" type="slidenum">
              <a:rPr lang="en-US" smtClean="0"/>
              <a:t>‹#›</a:t>
            </a:fld>
            <a:endParaRPr lang="en-US"/>
          </a:p>
        </p:txBody>
      </p:sp>
      <p:pic>
        <p:nvPicPr>
          <p:cNvPr id="9" name="Glowing tech background 3d ,LO2.wmv">
            <a:hlinkClick r:id="" action="ppaction://media"/>
          </p:cNvPr>
          <p:cNvPicPr>
            <a:picLocks noChangeAspect="1"/>
          </p:cNvPicPr>
          <p:nvPr>
            <a:videoFile r:link="rId14"/>
            <p:extLst>
              <p:ext uri="{DAA4B4D4-6D71-4841-9C94-3DE7FCFB9230}">
                <p14:media xmlns:p14="http://schemas.microsoft.com/office/powerpoint/2010/main" r:embed="rId13"/>
              </p:ext>
            </p:extLst>
          </p:nvPr>
        </p:nvPicPr>
        <p:blipFill rotWithShape="1">
          <a:blip r:embed="rId16"/>
          <a:srcRect l="25555" r="7778"/>
          <a:stretch/>
        </p:blipFill>
        <p:spPr>
          <a:xfrm>
            <a:off x="7239000" y="152400"/>
            <a:ext cx="1600200" cy="1600200"/>
          </a:xfrm>
          <a:prstGeom prst="roundRect">
            <a:avLst>
              <a:gd name="adj" fmla="val 18055"/>
            </a:avLst>
          </a:prstGeom>
          <a:ln>
            <a:noFill/>
          </a:ln>
          <a:effectLst/>
          <a:scene3d>
            <a:camera prst="perspectiveRelaxed" fov="7200000">
              <a:rot lat="23995" lon="3210004" rev="21299988"/>
            </a:camera>
            <a:lightRig rig="chilly" dir="t">
              <a:rot lat="0" lon="0" rev="0"/>
            </a:lightRig>
          </a:scene3d>
          <a:sp3d extrusionH="254000" prstMaterial="powder">
            <a:bevelT w="0" h="0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411608253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20486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1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  <p:video>
              <p:cMediaNode vol="80000">
                <p:cTn id="12" repeatCount="indefinite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</p:childTnLst>
        </p:cTn>
      </p:par>
    </p:tnLst>
  </p:timing>
  <p:txStyles>
    <p:titleStyle>
      <a:lvl1pPr algn="l" defTabSz="914400" rtl="0" eaLnBrk="1" latinLnBrk="0" hangingPunct="1">
        <a:spcBef>
          <a:spcPct val="0"/>
        </a:spcBef>
        <a:buNone/>
        <a:defRPr sz="4400" b="1" kern="1200">
          <a:solidFill>
            <a:schemeClr val="bg1"/>
          </a:solidFill>
          <a:effectLst>
            <a:outerShdw blurRad="38100" dist="38100" dir="2700000" algn="tl">
              <a:srgbClr val="000000">
                <a:alpha val="43137"/>
              </a:srgbClr>
            </a:outerShdw>
            <a:reflection blurRad="6350" stA="55000" endA="300" endPos="45500" dir="5400000" sy="-10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5" Type="http://schemas.microsoft.com/office/2007/relationships/hdphoto" Target="../media/hdphoto1.wdp"/><Relationship Id="rId4" Type="http://schemas.openxmlformats.org/officeDocument/2006/relationships/image" Target="../media/image7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4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7.jpg"/><Relationship Id="rId4" Type="http://schemas.openxmlformats.org/officeDocument/2006/relationships/image" Target="../media/image16.jp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8091167"/>
              </p:ext>
            </p:extLst>
          </p:nvPr>
        </p:nvGraphicFramePr>
        <p:xfrm>
          <a:off x="750310" y="2060848"/>
          <a:ext cx="7926145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093498"/>
                <a:gridCol w="5832647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EU peníze středním školám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ICT do života školy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solidFill>
                            <a:schemeClr val="tx1"/>
                          </a:solidFill>
                          <a:effectLst/>
                        </a:rPr>
                        <a:t>CZ.1.07/1.5.00/34.0771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</a:rPr>
                        <a:t>III/2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09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200" b="0" dirty="0" smtClean="0"/>
                        <a:t>Technické materiály – stavební materiály</a:t>
                      </a:r>
                      <a:endParaRPr lang="cs-CZ" sz="1200" b="0" dirty="0"/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Rozebiratelné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spoje, </a:t>
                      </a:r>
                      <a:r>
                        <a:rPr lang="cs-CZ" sz="1200" kern="1200" baseline="0" dirty="0" err="1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nerozebiratelné</a:t>
                      </a:r>
                      <a:r>
                        <a:rPr lang="cs-CZ" sz="12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 spoje, průměry potrubí, tlakové řady, skladování</a:t>
                      </a:r>
                      <a:endParaRPr lang="cs-CZ" sz="1200" b="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Materiály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solidFill>
                            <a:schemeClr val="tx1"/>
                          </a:solidFill>
                          <a:effectLst/>
                        </a:rPr>
                        <a:t>Ing.</a:t>
                      </a:r>
                      <a:r>
                        <a:rPr lang="cs-CZ" sz="1200" baseline="0" dirty="0" smtClean="0">
                          <a:solidFill>
                            <a:schemeClr val="tx1"/>
                          </a:solidFill>
                          <a:effectLst/>
                        </a:rPr>
                        <a:t> Patrick </a:t>
                      </a:r>
                      <a:r>
                        <a:rPr lang="cs-CZ" sz="1200" baseline="0" dirty="0" err="1" smtClean="0">
                          <a:solidFill>
                            <a:schemeClr val="tx1"/>
                          </a:solidFill>
                          <a:effectLst/>
                        </a:rPr>
                        <a:t>Gurský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,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Výklad </a:t>
                      </a: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pomocí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prezentace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1. ročník, žáci 15 – 16 let, Instalatér</a:t>
                      </a: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2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Times New Roman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</a:t>
                      </a:r>
                      <a:r>
                        <a:rPr lang="cs-CZ" sz="12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snímek</a:t>
                      </a:r>
                      <a:endParaRPr lang="cs-CZ" sz="1200" dirty="0">
                        <a:solidFill>
                          <a:schemeClr val="tx1"/>
                        </a:solidFill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95500" y="1054477"/>
            <a:ext cx="7808948" cy="830997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/>
              <a:t>Technické materiály – stavební materiály</a:t>
            </a:r>
          </a:p>
          <a:p>
            <a:pPr algn="ctr"/>
            <a:r>
              <a:rPr lang="cs-CZ" sz="2400" b="1" dirty="0" smtClean="0"/>
              <a:t>VY_32_INOVACE_09_180</a:t>
            </a:r>
            <a:endParaRPr lang="cs-CZ" sz="2400" b="1" dirty="0" smtClean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79648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7504" y="404664"/>
            <a:ext cx="6149875" cy="2667000"/>
          </a:xfrm>
        </p:spPr>
        <p:txBody>
          <a:bodyPr>
            <a:normAutofit/>
          </a:bodyPr>
          <a:lstStyle/>
          <a:p>
            <a:r>
              <a:rPr lang="cs-CZ" sz="4800" dirty="0" smtClean="0"/>
              <a:t>TECHNICKÉ MATERIÁLY</a:t>
            </a:r>
            <a:endParaRPr lang="cs-CZ" sz="48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4437112"/>
            <a:ext cx="5105400" cy="2133600"/>
          </a:xfrm>
        </p:spPr>
        <p:txBody>
          <a:bodyPr/>
          <a:lstStyle/>
          <a:p>
            <a:pPr algn="ctr"/>
            <a:r>
              <a:rPr lang="cs-CZ" sz="4800" dirty="0" smtClean="0"/>
              <a:t>INSTALATÉR</a:t>
            </a:r>
          </a:p>
          <a:p>
            <a:pPr algn="ctr"/>
            <a:r>
              <a:rPr lang="cs-CZ" dirty="0" smtClean="0"/>
              <a:t>1.ROČNÍK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35519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179512" y="1484784"/>
            <a:ext cx="4311758" cy="523220"/>
          </a:xfrm>
          <a:prstGeom prst="rect">
            <a:avLst/>
          </a:prstGeom>
          <a:solidFill>
            <a:srgbClr val="C00000"/>
          </a:solidFill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</a:rPr>
              <a:t>Stavební materiály (staviva)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157645" y="2132856"/>
            <a:ext cx="6738576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sou materiály organického i anorganického původu, </a:t>
            </a:r>
          </a:p>
          <a:p>
            <a:r>
              <a:rPr lang="cs-CZ" sz="2400" dirty="0" smtClean="0"/>
              <a:t>které slouží k výstavbě budov.</a:t>
            </a:r>
            <a:endParaRPr lang="cs-CZ" sz="2400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188639" y="3049796"/>
            <a:ext cx="1681166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Patří sem: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3070364"/>
            <a:ext cx="427764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Cihlářské výrobky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Kovy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Dřevo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Kámen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Keramické a izolační materiály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Pojiva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Malty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Betony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s-CZ" sz="2400" dirty="0" smtClean="0"/>
              <a:t>Sklo, atd.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4709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/>
      <p:bldP spid="19" grpId="0" animBg="1"/>
      <p:bldP spid="3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188639" y="1628800"/>
            <a:ext cx="1084143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Pojiva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547055" y="1659577"/>
            <a:ext cx="43463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- </a:t>
            </a:r>
            <a:r>
              <a:rPr lang="cs-CZ" sz="2400" dirty="0"/>
              <a:t>s</a:t>
            </a:r>
            <a:r>
              <a:rPr lang="cs-CZ" sz="2400" dirty="0" smtClean="0"/>
              <a:t>em patří </a:t>
            </a:r>
            <a:r>
              <a:rPr lang="cs-CZ" sz="2400" dirty="0"/>
              <a:t>cement</a:t>
            </a:r>
            <a:r>
              <a:rPr lang="cs-CZ" sz="2400" dirty="0" smtClean="0"/>
              <a:t>, vápno, sádra.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88639" y="2276872"/>
            <a:ext cx="8257773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Cement</a:t>
            </a:r>
            <a:r>
              <a:rPr lang="cs-CZ" sz="2400" dirty="0" smtClean="0"/>
              <a:t> – materiál pro výrobu betonu, betonových prefabrikátů, </a:t>
            </a:r>
          </a:p>
          <a:p>
            <a:r>
              <a:rPr lang="cs-CZ" sz="2400" dirty="0" smtClean="0"/>
              <a:t>betonových konstrukcí staveb.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188639" y="3124006"/>
            <a:ext cx="679961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Vápno</a:t>
            </a:r>
            <a:r>
              <a:rPr lang="cs-CZ" sz="2400" dirty="0" smtClean="0"/>
              <a:t> – materiál pro výrobu malt ke zdění a omítání.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08010" y="3632446"/>
            <a:ext cx="8174033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>
                <a:solidFill>
                  <a:srgbClr val="C00000"/>
                </a:solidFill>
              </a:rPr>
              <a:t>Sádra</a:t>
            </a:r>
            <a:r>
              <a:rPr lang="cs-CZ" sz="2400" dirty="0" smtClean="0"/>
              <a:t> – materiál, který po smíchání s vodou velmi rychle tvrdne.</a:t>
            </a:r>
          </a:p>
          <a:p>
            <a:r>
              <a:rPr lang="cs-CZ" sz="2400" dirty="0" smtClean="0"/>
              <a:t>Používá se k přichycení potrubí ve drážkách zdí, k přichycení </a:t>
            </a:r>
          </a:p>
          <a:p>
            <a:r>
              <a:rPr lang="cs-CZ" sz="2400" dirty="0" smtClean="0"/>
              <a:t>elektrických kabelů apod. 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6408" y="5013176"/>
            <a:ext cx="1064394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Malta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66793" y="5661248"/>
            <a:ext cx="845443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Podle složení jsou malty vápenné, vápenocementové, cementové, </a:t>
            </a:r>
          </a:p>
          <a:p>
            <a:r>
              <a:rPr lang="cs-CZ" sz="2400" dirty="0" smtClean="0"/>
              <a:t>sádrové.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1539915" y="5043953"/>
            <a:ext cx="49870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směs kopaného písku, pojiva a vody.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1539915" y="6021288"/>
            <a:ext cx="417210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Použití malt: na zdění a omítání.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3470998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38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5" grpId="0"/>
      <p:bldP spid="6" grpId="0"/>
      <p:bldP spid="7" grpId="0"/>
      <p:bldP spid="8" grpId="0" animBg="1"/>
      <p:bldP spid="9" grpId="0"/>
      <p:bldP spid="10" grpId="0"/>
      <p:bldP spid="1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36408" y="1841015"/>
            <a:ext cx="1071575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Beton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475656" y="1871792"/>
            <a:ext cx="640521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je směs cementu, štěrku (kameniva), písku a vody.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21600" y="2560959"/>
            <a:ext cx="194527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u="sng" dirty="0" smtClean="0">
                <a:solidFill>
                  <a:srgbClr val="C00000"/>
                </a:solidFill>
              </a:rPr>
              <a:t>Druhy betonů</a:t>
            </a:r>
            <a:endParaRPr lang="cs-CZ" sz="2400" b="1" u="sng" dirty="0">
              <a:solidFill>
                <a:srgbClr val="C0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31783" y="3034174"/>
            <a:ext cx="36881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Prostý  beton </a:t>
            </a:r>
            <a:r>
              <a:rPr lang="cs-CZ" sz="2400" dirty="0" smtClean="0"/>
              <a:t>– bez výztuže.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236408" y="3539590"/>
            <a:ext cx="559646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Železobeton</a:t>
            </a:r>
            <a:r>
              <a:rPr lang="cs-CZ" sz="2400" dirty="0" smtClean="0"/>
              <a:t> – vyztužený betonářskou ocelí.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221599" y="4043646"/>
            <a:ext cx="86939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Předpjatý beton </a:t>
            </a:r>
            <a:r>
              <a:rPr lang="cs-CZ" sz="2400" dirty="0" smtClean="0"/>
              <a:t>– nejpevnější, speciální ocelová výztuha je napnutá.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38760" y="4547701"/>
            <a:ext cx="869430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Žárobeton</a:t>
            </a:r>
            <a:r>
              <a:rPr lang="cs-CZ" sz="2400" dirty="0" smtClean="0"/>
              <a:t> – odolává vysokým teplotám, používá se k vyzdívání krbů.</a:t>
            </a:r>
            <a:endParaRPr lang="cs-CZ" sz="24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221600" y="5046275"/>
            <a:ext cx="819532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/>
              <a:t>Polystyrenbeton</a:t>
            </a:r>
            <a:r>
              <a:rPr lang="cs-CZ" sz="2400" dirty="0" smtClean="0"/>
              <a:t> – do směsi jsou přimíchány kuličky polystyrénu,</a:t>
            </a:r>
          </a:p>
          <a:p>
            <a:r>
              <a:rPr lang="cs-CZ" sz="2400" dirty="0"/>
              <a:t>m</a:t>
            </a:r>
            <a:r>
              <a:rPr lang="cs-CZ" sz="2400" dirty="0" smtClean="0"/>
              <a:t>á dobré tepelně izolační vlastnosti, je lehčí než klasický beton.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7007073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236407" y="1591620"/>
            <a:ext cx="2808910" cy="523220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tx1"/>
                </a:solidFill>
              </a:rPr>
              <a:t>Cihlářské výrobky</a:t>
            </a:r>
            <a:endParaRPr lang="cs-CZ" sz="2800" b="1" dirty="0">
              <a:solidFill>
                <a:schemeClr val="tx1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31783" y="2780928"/>
            <a:ext cx="40721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Výrobky pro </a:t>
            </a:r>
            <a:r>
              <a:rPr lang="cs-CZ" sz="2400" b="1" dirty="0" smtClean="0"/>
              <a:t>svislé konstrukce</a:t>
            </a:r>
            <a:r>
              <a:rPr lang="cs-CZ" sz="2400" dirty="0" smtClean="0"/>
              <a:t>: 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4788024" y="2780928"/>
            <a:ext cx="382213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/>
              <a:t>Pálené cihly plné a </a:t>
            </a:r>
            <a:r>
              <a:rPr lang="cs-CZ" sz="2400" dirty="0" smtClean="0"/>
              <a:t>děrované.</a:t>
            </a:r>
            <a:endParaRPr lang="cs-CZ" sz="2400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3329989"/>
            <a:ext cx="5112569" cy="3195355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>
          <a:blip r:embed="rId4">
            <a:extLst>
              <a:ext uri="{BEBA8EAE-BF5A-486C-A8C5-ECC9F3942E4B}">
                <a14:imgProps xmlns:a14="http://schemas.microsoft.com/office/drawing/2010/main">
                  <a14:imgLayer r:embed="rId5">
                    <a14:imgEffect>
                      <a14:brightnessContrast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14888" y="3717032"/>
            <a:ext cx="2748482" cy="2088232"/>
          </a:xfrm>
          <a:prstGeom prst="rect">
            <a:avLst/>
          </a:prstGeom>
        </p:spPr>
      </p:pic>
      <p:sp>
        <p:nvSpPr>
          <p:cNvPr id="18" name="TextovéPole 17"/>
          <p:cNvSpPr txBox="1"/>
          <p:nvPr/>
        </p:nvSpPr>
        <p:spPr>
          <a:xfrm>
            <a:off x="236407" y="2217638"/>
            <a:ext cx="652294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Jsou vyrobeny z cihlářské hlíny a vypáleny v pecích.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68096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5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/>
      <p:bldP spid="8" grpId="0"/>
      <p:bldP spid="1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1783" y="1844824"/>
            <a:ext cx="47516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Výrobky pro </a:t>
            </a:r>
            <a:r>
              <a:rPr lang="cs-CZ" sz="2400" b="1" dirty="0" smtClean="0"/>
              <a:t>vodorovné konstrukce</a:t>
            </a:r>
            <a:r>
              <a:rPr lang="cs-CZ" sz="2400" dirty="0" smtClean="0"/>
              <a:t>: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786320" y="2564904"/>
            <a:ext cx="401052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Stropní tvarovky, desky, vložky.</a:t>
            </a:r>
            <a:endParaRPr lang="cs-CZ" sz="2400" dirty="0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52816" y="3212976"/>
            <a:ext cx="3601023" cy="2157756"/>
          </a:xfrm>
          <a:prstGeom prst="rect">
            <a:avLst/>
          </a:prstGeom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500" y="3469499"/>
            <a:ext cx="3554467" cy="193274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167711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2391" y="1916833"/>
            <a:ext cx="3352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Výrobky pro </a:t>
            </a:r>
            <a:r>
              <a:rPr lang="cs-CZ" sz="2400" b="1" dirty="0" smtClean="0"/>
              <a:t>krytí střech</a:t>
            </a:r>
            <a:r>
              <a:rPr lang="cs-CZ" sz="2400" dirty="0" smtClean="0"/>
              <a:t>: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139952" y="1916832"/>
            <a:ext cx="447359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Střešní tašky, hřebenáče, tvarovky.</a:t>
            </a:r>
            <a:endParaRPr lang="cs-CZ" sz="2400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9027" y="2636912"/>
            <a:ext cx="8505945" cy="388843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80966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49632" y="1844825"/>
            <a:ext cx="344395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Ostatní</a:t>
            </a:r>
            <a:r>
              <a:rPr lang="cs-CZ" sz="2400" dirty="0" smtClean="0"/>
              <a:t> cihlářské výrobky: 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4805873" y="1844824"/>
            <a:ext cx="417934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dirty="0" smtClean="0"/>
              <a:t>Cihelné obklady, drenážní roury.</a:t>
            </a:r>
            <a:endParaRPr lang="cs-CZ" sz="2400" dirty="0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51520" y="3068960"/>
            <a:ext cx="5121386" cy="29523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flipH="1">
            <a:off x="5790034" y="2996952"/>
            <a:ext cx="2742406" cy="3024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369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49632" y="1700808"/>
            <a:ext cx="3456844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Ostatní výrobky pro zdění</a:t>
            </a:r>
            <a:endParaRPr lang="cs-CZ" sz="2400" b="1" dirty="0"/>
          </a:p>
        </p:txBody>
      </p:sp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34884" y="2749524"/>
            <a:ext cx="4285588" cy="381833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36407" y="2276872"/>
            <a:ext cx="507709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Tvárnice - </a:t>
            </a:r>
            <a:r>
              <a:rPr lang="cs-CZ" sz="2400" dirty="0" smtClean="0"/>
              <a:t>vyrábějí se z lehkých betonů.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284984"/>
            <a:ext cx="3744416" cy="28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3694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marL="0" indent="0"/>
            <a:r>
              <a:rPr lang="cs-CZ" dirty="0" smtClean="0"/>
              <a:t>Technické materiály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251520" y="1700808"/>
            <a:ext cx="4787208" cy="461665"/>
          </a:xfrm>
          <a:prstGeom prst="rect">
            <a:avLst/>
          </a:prstGeom>
        </p:spPr>
        <p:style>
          <a:lnRef idx="1">
            <a:schemeClr val="dk1"/>
          </a:lnRef>
          <a:fillRef idx="2">
            <a:schemeClr val="dk1"/>
          </a:fillRef>
          <a:effectRef idx="1">
            <a:schemeClr val="dk1"/>
          </a:effectRef>
          <a:fontRef idx="minor">
            <a:schemeClr val="dk1"/>
          </a:fontRef>
        </p:style>
        <p:txBody>
          <a:bodyPr wrap="none" rtlCol="0">
            <a:spAutoFit/>
          </a:bodyPr>
          <a:lstStyle/>
          <a:p>
            <a:r>
              <a:rPr lang="cs-CZ" sz="2400" b="1" dirty="0" smtClean="0"/>
              <a:t>Betonové a železobetonové výrobky</a:t>
            </a:r>
            <a:endParaRPr lang="cs-CZ" sz="2400" b="1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95536" y="2989047"/>
            <a:ext cx="3456045" cy="2592034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4412" y="2162473"/>
            <a:ext cx="2852440" cy="213933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139952" y="4149080"/>
            <a:ext cx="3127820" cy="2298948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236407" y="2276872"/>
            <a:ext cx="540090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Překlady, tvárnice, obrubníky, palisády….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688014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10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/>
              <a:t>Technické materiály</a:t>
            </a:r>
          </a:p>
        </p:txBody>
      </p:sp>
      <p:sp>
        <p:nvSpPr>
          <p:cNvPr id="6" name="Obdélník 5"/>
          <p:cNvSpPr/>
          <p:nvPr/>
        </p:nvSpPr>
        <p:spPr>
          <a:xfrm>
            <a:off x="395536" y="2708920"/>
            <a:ext cx="7353295" cy="31700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3200" b="1" dirty="0" smtClean="0"/>
              <a:t>Kontrolní otázky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Uveďte základní stavební materiály!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Vyjmenujte druhy pojiv!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 čeho se připraví malta a k čemu se používá?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Z čeho se připraví beton a k čemu se používá?</a:t>
            </a:r>
          </a:p>
          <a:p>
            <a:pPr marL="514350" indent="-514350">
              <a:buAutoNum type="arabicPeriod" startAt="5"/>
            </a:pPr>
            <a:r>
              <a:rPr lang="cs-CZ" sz="2800" dirty="0" smtClean="0"/>
              <a:t>Z čeho se vyrábějí cihlářské výrobky?</a:t>
            </a:r>
          </a:p>
          <a:p>
            <a:pPr marL="514350" indent="-514350">
              <a:buAutoNum type="arabicPeriod" startAt="5"/>
            </a:pPr>
            <a:r>
              <a:rPr lang="cs-CZ" sz="2800" dirty="0" smtClean="0"/>
              <a:t>Jaké jsou stavební výrobky z betonu?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395536" y="1730200"/>
            <a:ext cx="2659382" cy="646331"/>
          </a:xfrm>
          <a:prstGeom prst="rect">
            <a:avLst/>
          </a:prstGeom>
          <a:solidFill>
            <a:srgbClr val="FFC000"/>
          </a:solidFill>
        </p:spPr>
        <p:txBody>
          <a:bodyPr wrap="none" rtlCol="0" anchor="ctr">
            <a:spAutoFit/>
          </a:bodyPr>
          <a:lstStyle/>
          <a:p>
            <a:pPr algn="ctr"/>
            <a:r>
              <a:rPr lang="cs-CZ" sz="3600" b="1" dirty="0" smtClean="0"/>
              <a:t>Souhrn učiva</a:t>
            </a:r>
            <a:endParaRPr lang="cs-CZ" sz="3600" b="1" dirty="0"/>
          </a:p>
        </p:txBody>
      </p:sp>
    </p:spTree>
    <p:extLst>
      <p:ext uri="{BB962C8B-B14F-4D97-AF65-F5344CB8AC3E}">
        <p14:creationId xmlns:p14="http://schemas.microsoft.com/office/powerpoint/2010/main" val="20637953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10" name="TextovéPole 9"/>
          <p:cNvSpPr txBox="1"/>
          <p:nvPr/>
        </p:nvSpPr>
        <p:spPr>
          <a:xfrm>
            <a:off x="3426602" y="1052736"/>
            <a:ext cx="2285882" cy="523220"/>
          </a:xfrm>
          <a:prstGeom prst="rect">
            <a:avLst/>
          </a:prstGeom>
          <a:noFill/>
        </p:spPr>
        <p:txBody>
          <a:bodyPr wrap="none" rtlCol="0" anchor="ctr">
            <a:spAutoFit/>
          </a:bodyPr>
          <a:lstStyle/>
          <a:p>
            <a:pPr algn="ctr"/>
            <a:r>
              <a:rPr lang="cs-CZ" sz="2800" b="1" dirty="0" smtClean="0"/>
              <a:t>Použité zdroje</a:t>
            </a:r>
            <a:endParaRPr lang="cs-CZ" sz="2800" b="1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753119" y="1556792"/>
            <a:ext cx="7632848" cy="440120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Ing. Jaroslav Dufka	MATERIÁLY PRO UČEBNÍ OBOR INSTALATÉR</a:t>
            </a:r>
          </a:p>
          <a:p>
            <a:r>
              <a:rPr lang="cs-CZ" sz="2000" dirty="0" smtClean="0"/>
              <a:t>Nakladatelství:		SOBOTÁLES, U Slavie 4, 100 00 Praha 10</a:t>
            </a:r>
          </a:p>
          <a:p>
            <a:r>
              <a:rPr lang="cs-CZ" sz="2000" dirty="0" smtClean="0"/>
              <a:t>Rok vydání: 2003		ISBN 80-85920-80-8</a:t>
            </a:r>
          </a:p>
          <a:p>
            <a:endParaRPr lang="cs-CZ" sz="2000" dirty="0" smtClean="0"/>
          </a:p>
          <a:p>
            <a:r>
              <a:rPr lang="cs-CZ" sz="2000" dirty="0"/>
              <a:t>http://</a:t>
            </a:r>
            <a:r>
              <a:rPr lang="cs-CZ" sz="2000" dirty="0" smtClean="0"/>
              <a:t>www.stavebniny-vysocina.cz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www.dumsnu.eu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www.degast-moravia.cz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www.cuprosan.cz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mujdum.dumabyt.cz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www.cihlarstvi.estranky.cz</a:t>
            </a:r>
          </a:p>
          <a:p>
            <a:r>
              <a:rPr lang="cs-CZ" sz="2000" dirty="0"/>
              <a:t>http://forum.tzb-info.cz</a:t>
            </a:r>
            <a:endParaRPr lang="cs-CZ" sz="2000" dirty="0" smtClean="0"/>
          </a:p>
          <a:p>
            <a:r>
              <a:rPr lang="cs-CZ" sz="2000" dirty="0"/>
              <a:t>http://</a:t>
            </a:r>
            <a:r>
              <a:rPr lang="cs-CZ" sz="2000" dirty="0" smtClean="0"/>
              <a:t>www.kados.cz</a:t>
            </a:r>
          </a:p>
          <a:p>
            <a:r>
              <a:rPr lang="cs-CZ" sz="2000" dirty="0"/>
              <a:t>http://</a:t>
            </a:r>
            <a:r>
              <a:rPr lang="cs-CZ" sz="2000" dirty="0" smtClean="0"/>
              <a:t>www.hbbeton.cz</a:t>
            </a:r>
          </a:p>
          <a:p>
            <a:r>
              <a:rPr lang="cs-CZ" sz="2000" dirty="0"/>
              <a:t>http://www.wienerberger.cz</a:t>
            </a:r>
          </a:p>
        </p:txBody>
      </p:sp>
    </p:spTree>
    <p:extLst>
      <p:ext uri="{BB962C8B-B14F-4D97-AF65-F5344CB8AC3E}">
        <p14:creationId xmlns:p14="http://schemas.microsoft.com/office/powerpoint/2010/main" val="18129100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PresentationPro_GlowingTechVideo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6FAEC0E0-4ABC-4077-8922-293239654ABB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PresentationPro_GlowingTechVideo</Template>
  <TotalTime>1872</TotalTime>
  <Words>485</Words>
  <Application>Microsoft Office PowerPoint</Application>
  <PresentationFormat>Předvádění na obrazovce (4:3)</PresentationFormat>
  <Paragraphs>136</Paragraphs>
  <Slides>13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PresentationPro_GlowingTechVideo</vt:lpstr>
      <vt:lpstr>STŘEDNÍ ŠKOLA STAVEBNÍ A TECHNICKÁ Ústí nad Labem, Čelakovského 5, příspěvková organizace Páteřní škola Ústeckého kraje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Technické materiály</vt:lpstr>
      <vt:lpstr>STŘEDNÍ ŠKOLA STAVEBNÍ A TECHNICKÁ Ústí nad Labem, Čelakovského 5, příspěvková organizace Páteřní škola Ústeckého kraje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TECHNICKÉ MATERIÁLY</dc:title>
  <dc:creator>Patrick Gurský, Ing.</dc:creator>
  <cp:lastModifiedBy>Karel Filas, Ing.</cp:lastModifiedBy>
  <cp:revision>141</cp:revision>
  <dcterms:created xsi:type="dcterms:W3CDTF">2013-10-22T09:36:31Z</dcterms:created>
  <dcterms:modified xsi:type="dcterms:W3CDTF">2014-02-11T21:37:47Z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TC018813529991</vt:lpwstr>
  </property>
</Properties>
</file>