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57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pPr>
              <a:defRPr/>
            </a:pPr>
            <a:fld id="{8B27DA50-6C5B-4F52-A9A5-5760319D62E1}" type="datetimeFigureOut">
              <a:rPr lang="cs-CZ" smtClean="0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pPr>
              <a:defRPr/>
            </a:pPr>
            <a:fld id="{81B2902F-ECF3-4E1A-A804-97811EDB408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fld id="{3E08FDF9-71B2-4B02-8C62-2806669A5F4F}" type="datetimeFigureOut">
              <a:rPr lang="cs-CZ" smtClean="0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>
              <a:defRPr/>
            </a:pPr>
            <a:fld id="{8CFA108A-8C8E-475F-B974-E9023FAFA13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pPr>
              <a:defRPr/>
            </a:pPr>
            <a:fld id="{9CEDF0FB-DE55-4B0E-BBA6-EF6ACD08033E}" type="datetimeFigureOut">
              <a:rPr lang="cs-CZ" smtClean="0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pPr>
              <a:defRPr/>
            </a:pPr>
            <a:fld id="{C54B2CD7-958D-48C5-905D-D770BEDB53B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016BC2-B819-419A-ADA9-9BFFDFAF144C}" type="datetimeFigureOut">
              <a:rPr lang="cs-CZ" smtClean="0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2815CC-52C7-4DE5-BA1A-32BF883A64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D8BB8AD-2347-4267-9F19-6C76A28FD365}" type="datetimeFigureOut">
              <a:rPr lang="cs-CZ" smtClean="0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518304-25AA-4896-A043-1684DFBDD50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fld id="{22411A36-C36A-4AF1-8C8A-103FEBD65965}" type="datetimeFigureOut">
              <a:rPr lang="cs-CZ" smtClean="0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90BCEA60-97BB-43FC-81C4-9C6770CA024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38B7778-7109-4CF3-BC26-2EB960C0AD1B}" type="datetimeFigureOut">
              <a:rPr lang="cs-CZ" smtClean="0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6911ACE-028A-49D6-B7BF-F0554EA36C3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fld id="{08F8CA7C-9C6C-4009-A988-CA88F08E4825}" type="datetimeFigureOut">
              <a:rPr lang="cs-CZ" smtClean="0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>
              <a:defRPr/>
            </a:pPr>
            <a:fld id="{5693A18A-D819-4BD0-9236-D2182C1E3A6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fld id="{EBA224FF-6489-4FCE-8CF0-CBC0D527D539}" type="datetimeFigureOut">
              <a:rPr lang="cs-CZ" smtClean="0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CD1710ED-7885-4C2F-8001-9F720AECCC3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2E75CBA-B597-4340-A458-1123A22EAD2A}" type="datetimeFigureOut">
              <a:rPr lang="cs-CZ" smtClean="0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1B866D2-6A97-4EA9-981C-C722E0C1D1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639A1F9-9CD7-4089-8F1D-AF61993FCF70}" type="datetimeFigureOut">
              <a:rPr lang="cs-CZ" smtClean="0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F8BEB5-CB76-44D9-B442-3B378D8044E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80F776F7-6ECE-475D-9E21-29DE7EBCD6A0}" type="datetimeFigureOut">
              <a:rPr lang="cs-CZ" smtClean="0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8D32E05F-C630-493C-BA5C-FE99C1E4C6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etskaprava.cz/" TargetMode="Externa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 anchor="t">
            <a:normAutofit/>
          </a:bodyPr>
          <a:lstStyle/>
          <a:p>
            <a:r>
              <a:rPr lang="cs-CZ" sz="4800" dirty="0" smtClean="0">
                <a:effectLst>
                  <a:reflection blurRad="6350" stA="55000" endA="300" endPos="45500" dir="5400000" sy="-100000" algn="bl" rotWithShape="0"/>
                </a:effectLst>
              </a:rPr>
              <a:t>Rodina dříve a dnes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4867275"/>
            <a:ext cx="8064500" cy="1990725"/>
          </a:xfrm>
        </p:spPr>
        <p:txBody>
          <a:bodyPr rtlCol="0">
            <a:normAutofit/>
          </a:bodyPr>
          <a:lstStyle/>
          <a:p>
            <a:pPr algn="r">
              <a:defRPr/>
            </a:pPr>
            <a:r>
              <a:rPr lang="cs-CZ" sz="1100" dirty="0" smtClean="0"/>
              <a:t>Základní škola a mateřská škola </a:t>
            </a:r>
            <a:r>
              <a:rPr lang="cs-CZ" sz="1100" dirty="0" err="1" smtClean="0"/>
              <a:t>Nesovice</a:t>
            </a:r>
            <a:r>
              <a:rPr lang="cs-CZ" sz="1100" dirty="0" smtClean="0"/>
              <a:t>, příspěvková organizace; CZ.1.07/1.4.00/21.1167</a:t>
            </a:r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00" dirty="0" smtClean="0"/>
              <a:t>Inovace a zkvalitnění výuky prostřednictvím ICT</a:t>
            </a:r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00" dirty="0" smtClean="0"/>
              <a:t>VY_32_INOVACE_01_Rodina dříve a dnes</a:t>
            </a:r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00" dirty="0" smtClean="0"/>
              <a:t>Žák </a:t>
            </a:r>
            <a:r>
              <a:rPr lang="cs-CZ" sz="1100" smtClean="0"/>
              <a:t>porovná současnou </a:t>
            </a:r>
            <a:r>
              <a:rPr lang="cs-CZ" sz="1100" dirty="0" smtClean="0"/>
              <a:t>rodiny, postavení muže a ženy v rodině, práva a povinnosti členů v rodině</a:t>
            </a:r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00" dirty="0" smtClean="0"/>
              <a:t>Mgr. Iva Hanáková</a:t>
            </a:r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100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1930" y="205817"/>
            <a:ext cx="3760141" cy="91892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Anotace:</a:t>
            </a:r>
          </a:p>
          <a:p>
            <a:r>
              <a:rPr lang="cs-CZ" dirty="0" smtClean="0"/>
              <a:t>Jak vypadá současná rodina. Žák dokáže porovnat rozdíl mezi rodinou dříve a dnes. Postavení muže a ženy v rodině. Práva a povinnosti členů rodiny. Vnímá rovný přístup k zaměstnání u žen a mužů.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Ročník:	4.</a:t>
            </a:r>
          </a:p>
          <a:p>
            <a:pPr>
              <a:buNone/>
            </a:pPr>
            <a:r>
              <a:rPr lang="cs-CZ" dirty="0" smtClean="0"/>
              <a:t>Vzdělávací oblast: Člověk a jeho svět</a:t>
            </a:r>
          </a:p>
          <a:p>
            <a:pPr>
              <a:buNone/>
            </a:pPr>
            <a:r>
              <a:rPr lang="cs-CZ" dirty="0" smtClean="0"/>
              <a:t>Předmět:	Vlastivěda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Rodina dříve a dnes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Domácnost tvořili:</a:t>
            </a:r>
          </a:p>
          <a:p>
            <a:pPr lvl="1"/>
            <a:r>
              <a:rPr lang="cs-CZ" sz="2000" i="1" dirty="0" smtClean="0"/>
              <a:t>Rodiče</a:t>
            </a:r>
          </a:p>
          <a:p>
            <a:pPr lvl="1"/>
            <a:r>
              <a:rPr lang="cs-CZ" sz="2000" i="1" dirty="0" smtClean="0"/>
              <a:t>Svobodné i ženaté nebo vdané děti a jejich rodiny</a:t>
            </a:r>
          </a:p>
          <a:p>
            <a:r>
              <a:rPr lang="cs-CZ" sz="2000" b="1" dirty="0" smtClean="0"/>
              <a:t>Společně bydleli a hospodařili.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Skládá se z:</a:t>
            </a:r>
          </a:p>
          <a:p>
            <a:pPr lvl="1"/>
            <a:r>
              <a:rPr lang="cs-CZ" sz="2000" dirty="0" smtClean="0"/>
              <a:t>Otce</a:t>
            </a:r>
          </a:p>
          <a:p>
            <a:pPr lvl="1"/>
            <a:r>
              <a:rPr lang="cs-CZ" sz="2000" dirty="0" smtClean="0"/>
              <a:t>Matky</a:t>
            </a:r>
          </a:p>
          <a:p>
            <a:pPr lvl="1"/>
            <a:r>
              <a:rPr lang="cs-CZ" sz="2000" dirty="0" smtClean="0"/>
              <a:t>Dětí </a:t>
            </a:r>
          </a:p>
          <a:p>
            <a:r>
              <a:rPr lang="cs-CZ" sz="2000" b="1" dirty="0" smtClean="0"/>
              <a:t>Žijí pohromadě.</a:t>
            </a:r>
          </a:p>
          <a:p>
            <a:endParaRPr lang="cs-CZ" sz="2000" dirty="0" smtClean="0"/>
          </a:p>
          <a:p>
            <a:r>
              <a:rPr lang="cs-CZ" sz="2000" dirty="0" smtClean="0"/>
              <a:t>Jeden z rodičů často chybí a to tehdy, když jsou rodiče rozvedení.</a:t>
            </a:r>
            <a:endParaRPr lang="cs-CZ" sz="2000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algn="ctr"/>
            <a:r>
              <a:rPr lang="cs-CZ" dirty="0" smtClean="0"/>
              <a:t>VELKORODINA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ZÁKLADNÍ RODINA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P7214903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23528" y="548680"/>
            <a:ext cx="4320000" cy="3240000"/>
          </a:xfrm>
        </p:spPr>
      </p:pic>
      <p:pic>
        <p:nvPicPr>
          <p:cNvPr id="6" name="Zástupný symbol pro obsah 5" descr="P7214900.JP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4355976" y="3356992"/>
            <a:ext cx="4320000" cy="3240000"/>
          </a:xfrm>
        </p:spPr>
      </p:pic>
      <p:sp>
        <p:nvSpPr>
          <p:cNvPr id="7" name="Obláček 6"/>
          <p:cNvSpPr/>
          <p:nvPr/>
        </p:nvSpPr>
        <p:spPr>
          <a:xfrm>
            <a:off x="5436096" y="980728"/>
            <a:ext cx="2808312" cy="1152128"/>
          </a:xfrm>
          <a:prstGeom prst="cloudCallout">
            <a:avLst>
              <a:gd name="adj1" fmla="val -73127"/>
              <a:gd name="adj2" fmla="val 93766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ZÁKLADNÍ RODINA</a:t>
            </a:r>
            <a:endParaRPr lang="cs-CZ" b="1" dirty="0"/>
          </a:p>
        </p:txBody>
      </p:sp>
      <p:sp>
        <p:nvSpPr>
          <p:cNvPr id="8" name="Obláček 7"/>
          <p:cNvSpPr/>
          <p:nvPr/>
        </p:nvSpPr>
        <p:spPr>
          <a:xfrm>
            <a:off x="611560" y="4365104"/>
            <a:ext cx="2808312" cy="1152128"/>
          </a:xfrm>
          <a:prstGeom prst="cloudCallout">
            <a:avLst>
              <a:gd name="adj1" fmla="val 77835"/>
              <a:gd name="adj2" fmla="val 75728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VELKORODINA</a:t>
            </a:r>
            <a:endParaRPr lang="cs-CZ" sz="1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Zaměstnání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355976" y="2348880"/>
            <a:ext cx="3657600" cy="38862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Dnes chodí do zaměstnání </a:t>
            </a:r>
            <a:r>
              <a:rPr lang="cs-CZ" sz="2000" b="1" dirty="0" smtClean="0"/>
              <a:t>muži i ženy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Střídají se také v péči o domácnost a děti.</a:t>
            </a:r>
          </a:p>
          <a:p>
            <a:r>
              <a:rPr lang="cs-CZ" sz="2000" b="1" dirty="0" smtClean="0"/>
              <a:t>Děti</a:t>
            </a:r>
            <a:endParaRPr lang="cs-CZ" sz="2000" dirty="0" smtClean="0"/>
          </a:p>
          <a:p>
            <a:pPr lvl="1"/>
            <a:r>
              <a:rPr lang="cs-CZ" sz="1700" dirty="0" smtClean="0"/>
              <a:t>Dbá se na to, aby se učili a připravovaly na budoucí povolání</a:t>
            </a:r>
          </a:p>
          <a:p>
            <a:pPr lvl="1"/>
            <a:r>
              <a:rPr lang="cs-CZ" sz="1700" b="1" dirty="0" smtClean="0"/>
              <a:t>Je to jejich právo a povinnost.</a:t>
            </a:r>
          </a:p>
          <a:p>
            <a:pPr lvl="1">
              <a:buNone/>
            </a:pPr>
            <a:r>
              <a:rPr lang="cs-CZ" sz="1700" b="1" dirty="0" smtClean="0"/>
              <a:t>	</a:t>
            </a:r>
            <a:r>
              <a:rPr lang="cs-CZ" sz="1700" dirty="0" smtClean="0"/>
              <a:t>více na </a:t>
            </a:r>
            <a:r>
              <a:rPr lang="cs-CZ" sz="1700" b="1" dirty="0" smtClean="0">
                <a:hlinkClick r:id="rId2"/>
              </a:rPr>
              <a:t>www.</a:t>
            </a:r>
            <a:r>
              <a:rPr lang="cs-CZ" sz="1700" b="1" dirty="0" err="1" smtClean="0">
                <a:hlinkClick r:id="rId2"/>
              </a:rPr>
              <a:t>detskaprava.cz</a:t>
            </a:r>
            <a:endParaRPr lang="cs-CZ" sz="1700" b="1" dirty="0" smtClean="0"/>
          </a:p>
          <a:p>
            <a:pPr lvl="1">
              <a:buNone/>
            </a:pPr>
            <a:endParaRPr lang="cs-CZ" sz="17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7544" y="2423120"/>
            <a:ext cx="3657600" cy="38862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V čele rodiny byl </a:t>
            </a:r>
            <a:r>
              <a:rPr lang="cs-CZ" sz="2000" b="1" dirty="0" smtClean="0"/>
              <a:t>muž</a:t>
            </a:r>
            <a:r>
              <a:rPr lang="cs-CZ" sz="2000" dirty="0" smtClean="0"/>
              <a:t>.</a:t>
            </a:r>
          </a:p>
          <a:p>
            <a:pPr lvl="1"/>
            <a:r>
              <a:rPr lang="cs-CZ" sz="2000" i="1" dirty="0" smtClean="0"/>
              <a:t>Pracoval mimo domov</a:t>
            </a:r>
          </a:p>
          <a:p>
            <a:r>
              <a:rPr lang="cs-CZ" sz="2000" b="1" dirty="0" smtClean="0"/>
              <a:t>Ženy</a:t>
            </a:r>
            <a:r>
              <a:rPr lang="cs-CZ" sz="2000" dirty="0" smtClean="0"/>
              <a:t> se staraly </a:t>
            </a:r>
            <a:r>
              <a:rPr lang="cs-CZ" sz="2000" dirty="0" smtClean="0"/>
              <a:t>                                  o domácnost </a:t>
            </a:r>
            <a:r>
              <a:rPr lang="cs-CZ" sz="2000" dirty="0" smtClean="0"/>
              <a:t>a o děti. </a:t>
            </a:r>
          </a:p>
          <a:p>
            <a:r>
              <a:rPr lang="cs-CZ" sz="2000" b="1" dirty="0" smtClean="0"/>
              <a:t>Děti</a:t>
            </a:r>
            <a:r>
              <a:rPr lang="cs-CZ" sz="2000" dirty="0" smtClean="0"/>
              <a:t> musely pomáhat</a:t>
            </a:r>
          </a:p>
          <a:p>
            <a:pPr lvl="1"/>
            <a:r>
              <a:rPr lang="cs-CZ" sz="2000" dirty="0" smtClean="0"/>
              <a:t>na poli</a:t>
            </a:r>
          </a:p>
          <a:p>
            <a:pPr lvl="1"/>
            <a:r>
              <a:rPr lang="cs-CZ" sz="2000" dirty="0" smtClean="0"/>
              <a:t>pracovaly v továrnách</a:t>
            </a:r>
            <a:endParaRPr lang="cs-CZ" sz="2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algn="ctr"/>
            <a:r>
              <a:rPr lang="cs-CZ" dirty="0" smtClean="0"/>
              <a:t>DŘÍVE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DNES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548680"/>
            <a:ext cx="3483369" cy="25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3212976"/>
            <a:ext cx="2520000" cy="31516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láček 5"/>
          <p:cNvSpPr/>
          <p:nvPr/>
        </p:nvSpPr>
        <p:spPr>
          <a:xfrm>
            <a:off x="5076056" y="620688"/>
            <a:ext cx="3024336" cy="2160240"/>
          </a:xfrm>
          <a:prstGeom prst="cloudCallout">
            <a:avLst>
              <a:gd name="adj1" fmla="val -79682"/>
              <a:gd name="adj2" fmla="val 37662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Práce v domácnosti je stejně </a:t>
            </a:r>
            <a:r>
              <a:rPr lang="cs-CZ" b="1" dirty="0" smtClean="0"/>
              <a:t>důležitá </a:t>
            </a:r>
            <a:r>
              <a:rPr lang="cs-CZ" b="1" dirty="0" smtClean="0"/>
              <a:t>jako práce v zaměstnání.</a:t>
            </a:r>
            <a:endParaRPr lang="cs-CZ" b="1" dirty="0"/>
          </a:p>
        </p:txBody>
      </p:sp>
      <p:sp>
        <p:nvSpPr>
          <p:cNvPr id="7" name="Obláček 6"/>
          <p:cNvSpPr/>
          <p:nvPr/>
        </p:nvSpPr>
        <p:spPr>
          <a:xfrm>
            <a:off x="827584" y="3501008"/>
            <a:ext cx="3024336" cy="2160240"/>
          </a:xfrm>
          <a:prstGeom prst="cloudCallout">
            <a:avLst>
              <a:gd name="adj1" fmla="val 79738"/>
              <a:gd name="adj2" fmla="val 45999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 dnešní době je jen málo povolání, které nemohou vykonávat ženy.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Péče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děti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755576" y="4149080"/>
            <a:ext cx="7172272" cy="202312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Na tzv. </a:t>
            </a:r>
            <a:r>
              <a:rPr lang="cs-CZ" sz="2000" b="1" cap="small" dirty="0" smtClean="0">
                <a:solidFill>
                  <a:schemeClr val="bg2">
                    <a:lumMod val="75000"/>
                  </a:schemeClr>
                </a:solidFill>
              </a:rPr>
              <a:t>rodičovské dovolené</a:t>
            </a:r>
            <a:r>
              <a:rPr lang="cs-CZ" sz="2000" dirty="0" smtClean="0"/>
              <a:t> můžou dnes zůstat tátové stejně jako maminky.</a:t>
            </a:r>
          </a:p>
          <a:p>
            <a:r>
              <a:rPr lang="cs-CZ" sz="2000" dirty="0" smtClean="0"/>
              <a:t>Záleží na dohodě obou rodičů.</a:t>
            </a:r>
          </a:p>
          <a:p>
            <a:r>
              <a:rPr lang="cs-CZ" sz="2000" dirty="0" smtClean="0"/>
              <a:t>Většinou zůstávají doma maminky a muži chodí do práce.</a:t>
            </a:r>
          </a:p>
          <a:p>
            <a:r>
              <a:rPr lang="cs-CZ" sz="2000" dirty="0" smtClean="0"/>
              <a:t>Tatínků na rodičovské dovolené přibývá.</a:t>
            </a:r>
            <a:endParaRPr lang="cs-CZ" sz="2000" dirty="0"/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47" y="1556792"/>
            <a:ext cx="3215881" cy="216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Shrnutí na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závěr -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aneb co už tedy víme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200" dirty="0" smtClean="0"/>
              <a:t>Současná rodina je složena většinou z otce, … a dětí.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V minulosti musely děti … na poli nebo v továrnách.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Dnes je povinností dětí chodit do …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Tatínek je instalatér. Je to jeho …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Maminka nebo tatínek mohou zůstat s dítětem na … dovolené.</a:t>
            </a:r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co bude dál?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200" dirty="0" smtClean="0"/>
              <a:t>Nakresli svoji rodinu.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Potom přikresli babičku a dědečka, tety, strýce, bratrance a sestřenice.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Napiš, </a:t>
            </a:r>
            <a:r>
              <a:rPr lang="cs-CZ" sz="2200" dirty="0" smtClean="0"/>
              <a:t>s jakými domácími pracemi pomáháte doma.</a:t>
            </a:r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Bibliografické citace</a:t>
            </a:r>
          </a:p>
        </p:txBody>
      </p:sp>
      <p:sp>
        <p:nvSpPr>
          <p:cNvPr id="3075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rabicPeriod"/>
            </a:pPr>
            <a:r>
              <a:rPr lang="cs-CZ" dirty="0" smtClean="0">
                <a:latin typeface="Calibri" pitchFamily="34" charset="0"/>
              </a:rPr>
              <a:t>Fotografie: archiv autora</a:t>
            </a: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dirty="0" smtClean="0">
                <a:latin typeface="Calibri" pitchFamily="34" charset="0"/>
              </a:rPr>
              <a:t>Ostatní fotografie dostupné z WWW: http://office.</a:t>
            </a:r>
            <a:r>
              <a:rPr lang="cs-CZ" dirty="0" err="1" smtClean="0">
                <a:latin typeface="Calibri" pitchFamily="34" charset="0"/>
              </a:rPr>
              <a:t>microsoft.com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100</TotalTime>
  <Words>376</Words>
  <Application>Microsoft Office PowerPoint</Application>
  <PresentationFormat>Předvádění na obrazovce (4:3)</PresentationFormat>
  <Paragraphs>63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Rodina dříve a dnes</vt:lpstr>
      <vt:lpstr>Snímek 2</vt:lpstr>
      <vt:lpstr>Rodina dříve a dnes</vt:lpstr>
      <vt:lpstr>Snímek 4</vt:lpstr>
      <vt:lpstr>Zaměstnání</vt:lpstr>
      <vt:lpstr>Snímek 6</vt:lpstr>
      <vt:lpstr>Péče o děti</vt:lpstr>
      <vt:lpstr>Shrnutí na závěr - aneb co už tedy víme</vt:lpstr>
      <vt:lpstr>A co bude dál?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Dum</cp:lastModifiedBy>
  <cp:revision>13</cp:revision>
  <dcterms:created xsi:type="dcterms:W3CDTF">2011-04-12T15:51:18Z</dcterms:created>
  <dcterms:modified xsi:type="dcterms:W3CDTF">2014-02-12T08:32:45Z</dcterms:modified>
</cp:coreProperties>
</file>