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2" r:id="rId8"/>
    <p:sldId id="263" r:id="rId9"/>
    <p:sldId id="25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ltGray">
          <a:xfrm>
            <a:off x="0" y="0"/>
            <a:ext cx="1803400" cy="6858000"/>
          </a:xfrm>
          <a:prstGeom prst="rect">
            <a:avLst/>
          </a:prstGeom>
          <a:noFill/>
          <a:ln w="9525">
            <a:miter lim="800000"/>
            <a:headEnd/>
            <a:tailEnd/>
          </a:ln>
          <a:effectLst/>
        </p:spPr>
      </p:pic>
      <p:sp>
        <p:nvSpPr>
          <p:cNvPr id="2051" name="Rectangle 3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1524000"/>
            <a:ext cx="7162800" cy="1905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22098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dt" sz="quarter" idx="2"/>
          </p:nvPr>
        </p:nvSpPr>
        <p:spPr>
          <a:xfrm>
            <a:off x="1828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85675E-3AC9-42EB-984F-3DDACE8DC2C1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3"/>
          </p:nvPr>
        </p:nvSpPr>
        <p:spPr>
          <a:xfrm>
            <a:off x="39624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0866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431E53-B299-4993-B821-4F91EA4C624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47CF7-623C-4222-9E0D-C724973C425E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73769-F1D3-49D0-9ACB-53522CD5A43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613D4-F1B0-432C-8D3D-CCB1331BA72B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A00E1-ADE0-4F42-B02C-7CF6483CB0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05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29200" y="19050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C1A45D-B998-45D2-82FC-E98CF8CA2B80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0A5C6-E31B-487E-A5E4-1036AB09925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78E94-3181-4DEA-9CCF-868AFF42EA78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14ADF-131B-489D-A4B8-7B763E5479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EBA23C-137B-499F-BABF-A6ECD1BC613E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4472B-B6DA-46FC-B5E9-F4334E6FCC2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605A6-51A0-4A21-8BAF-2CC45CC120CB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268ACE-C0F5-4B69-80C9-6892772ED26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EC295-5152-4D10-97B4-01C734BF5BE9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04BA7-E6F8-4C5A-ADA7-04543C3AB8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C090C-5AC5-41C0-87A0-6691292076F1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ADD0B-4794-419D-9868-B2DDBB0BA1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CC9972-52DA-44D2-BA46-DA71BC62D1AF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D685E-6BAA-4D8F-A271-2CD54FE27F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96100" y="609600"/>
            <a:ext cx="19431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609600"/>
            <a:ext cx="56769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1812B3-0861-4F0D-A5F0-CE9C59316BE6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E0930-0CE4-4208-8B40-E7816DE80B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0" y="0"/>
            <a:ext cx="8915400" cy="6858000"/>
            <a:chOff x="0" y="0"/>
            <a:chExt cx="5616" cy="4320"/>
          </a:xfrm>
        </p:grpSpPr>
        <p:pic>
          <p:nvPicPr>
            <p:cNvPr id="1026" name="Picture 2"/>
            <p:cNvPicPr>
              <a:picLocks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ltGray">
            <a:xfrm>
              <a:off x="0" y="0"/>
              <a:ext cx="1136" cy="4320"/>
            </a:xfrm>
            <a:prstGeom prst="rect">
              <a:avLst/>
            </a:prstGeom>
            <a:noFill/>
            <a:ln w="9525">
              <a:miter lim="800000"/>
              <a:headEnd/>
              <a:tailEnd/>
            </a:ln>
            <a:effectLst/>
          </p:spPr>
        </p:pic>
        <p:sp>
          <p:nvSpPr>
            <p:cNvPr id="1027" name="Rectangle 3"/>
            <p:cNvSpPr>
              <a:spLocks noChangeArrowheads="1"/>
            </p:cNvSpPr>
            <p:nvPr/>
          </p:nvSpPr>
          <p:spPr bwMode="white">
            <a:xfrm>
              <a:off x="576" y="1152"/>
              <a:ext cx="5040" cy="2736"/>
            </a:xfrm>
            <a:prstGeom prst="rect">
              <a:avLst/>
            </a:prstGeom>
            <a:solidFill>
              <a:schemeClr val="folHlink">
                <a:alpha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29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7" rIns="92075" bIns="4603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050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7" rIns="92075" bIns="460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lvl1pPr eaLnBrk="0" hangingPunct="0">
              <a:defRPr sz="1400"/>
            </a:lvl1pPr>
          </a:lstStyle>
          <a:p>
            <a:pPr>
              <a:defRPr/>
            </a:pPr>
            <a:fld id="{5B7ACF16-472A-4753-BA1D-402DF52B89A4}" type="datetimeFigureOut">
              <a:rPr lang="cs-CZ" smtClean="0"/>
              <a:pPr>
                <a:defRPr/>
              </a:pPr>
              <a:t>14.1.2013</a:t>
            </a:fld>
            <a:endParaRPr lang="cs-CZ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05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lvl1pPr algn="ctr" eaLnBrk="0" hangingPunct="0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4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7" rIns="92075" bIns="46037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400"/>
            </a:lvl1pPr>
          </a:lstStyle>
          <a:p>
            <a:pPr>
              <a:defRPr/>
            </a:pPr>
            <a:fld id="{5DF7D364-3DFC-4D86-888C-3E4D4DE687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sz="quarter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Odvrácená strana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sz="quarter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cs-CZ" sz="1400" dirty="0" smtClean="0"/>
              <a:t>Základní škola a mateřská škola </a:t>
            </a:r>
            <a:r>
              <a:rPr lang="cs-CZ" sz="1400" dirty="0" err="1" smtClean="0"/>
              <a:t>Nesovice</a:t>
            </a:r>
            <a:r>
              <a:rPr lang="cs-CZ" sz="1400" dirty="0" smtClean="0"/>
              <a:t>, příspěvková organizace; CZ.1.07/1.4.00/21.1167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Inovace a zkvalitnění výuky prostřednictvím ICT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VY_32_INOVACE_02_Odvrácená strana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Sociálně patologické jevy – návykové </a:t>
            </a:r>
            <a:r>
              <a:rPr lang="cs-CZ" sz="1400" dirty="0" smtClean="0"/>
              <a:t>látky, žák se naučí </a:t>
            </a:r>
            <a:r>
              <a:rPr lang="cs-CZ" sz="1400" smtClean="0"/>
              <a:t>předcházet problémům</a:t>
            </a:r>
            <a:endParaRPr lang="cs-CZ" sz="1400" dirty="0" smtClean="0"/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32137" y="496580"/>
            <a:ext cx="4048175" cy="98931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Anotace:</a:t>
            </a:r>
          </a:p>
          <a:p>
            <a:r>
              <a:rPr lang="cs-CZ" sz="2400" dirty="0" smtClean="0"/>
              <a:t>Žák si uvědomuje některé problémy současné společnosti. Seznámí se s tím, jak předcházet problémům s návykovými látkami, závislostí. Dokáže odmítnout návykové látky.</a:t>
            </a:r>
          </a:p>
          <a:p>
            <a:pPr>
              <a:buNone/>
            </a:pPr>
            <a:r>
              <a:rPr lang="cs-CZ" sz="2400" dirty="0" smtClean="0"/>
              <a:t>Ročník:	4.</a:t>
            </a:r>
          </a:p>
          <a:p>
            <a:pPr>
              <a:buNone/>
            </a:pPr>
            <a:r>
              <a:rPr lang="cs-CZ" sz="2400" dirty="0" smtClean="0"/>
              <a:t>Vzdělávací oblast: Člověk a jeho svět</a:t>
            </a:r>
          </a:p>
          <a:p>
            <a:pPr>
              <a:buNone/>
            </a:pPr>
            <a:r>
              <a:rPr lang="cs-CZ" sz="2400" dirty="0" smtClean="0"/>
              <a:t>Předmět:	Vlastivěda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Diskuze 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780928"/>
            <a:ext cx="2319910" cy="22232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43808" y="2060848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Znáš někoho z tvého okolí kdo kouří?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5301208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Znáš někoho z tvého okolí kdo je závislý na alkoholu nebo na drogách?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lidí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Všichni lidé plní každý den mnoho povinností.</a:t>
            </a:r>
          </a:p>
          <a:p>
            <a:r>
              <a:rPr lang="cs-CZ" dirty="0" smtClean="0"/>
              <a:t>Dospělí:</a:t>
            </a:r>
          </a:p>
          <a:p>
            <a:pPr lvl="1"/>
            <a:r>
              <a:rPr lang="cs-CZ" dirty="0" smtClean="0"/>
              <a:t>Starají se o domácnost a děti</a:t>
            </a:r>
          </a:p>
          <a:p>
            <a:pPr lvl="1"/>
            <a:r>
              <a:rPr lang="cs-CZ" dirty="0" smtClean="0"/>
              <a:t>Pracují</a:t>
            </a:r>
          </a:p>
          <a:p>
            <a:pPr lvl="1"/>
            <a:r>
              <a:rPr lang="cs-CZ" dirty="0" smtClean="0"/>
              <a:t>Studují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FFFF00"/>
                </a:solidFill>
              </a:rPr>
              <a:t>	Napiš si svůj seznam povinností, které musíš každý pracovní den splnit.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Některé povinnosti ztěžují různé problémy:</a:t>
            </a:r>
          </a:p>
          <a:p>
            <a:pPr lvl="1"/>
            <a:r>
              <a:rPr lang="cs-CZ" dirty="0" smtClean="0"/>
              <a:t>Nemoc, smrt blízkého, ztráta zaměstnání, špatné výsledky ve škole, neshody s rodinou nebo kamarády</a:t>
            </a:r>
          </a:p>
          <a:p>
            <a:r>
              <a:rPr lang="cs-CZ" dirty="0" smtClean="0"/>
              <a:t>Ačkoliv jsou přirozené, bývají náročné a ne každý člověk si dokáže poradit a problém vyřešit.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Návykové látky (drogy)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Kofein</a:t>
            </a:r>
          </a:p>
          <a:p>
            <a:r>
              <a:rPr lang="cs-CZ" sz="2800" dirty="0" smtClean="0"/>
              <a:t>Alkohol</a:t>
            </a:r>
          </a:p>
          <a:p>
            <a:r>
              <a:rPr lang="cs-CZ" sz="2800" dirty="0" smtClean="0"/>
              <a:t>Nikotin</a:t>
            </a:r>
          </a:p>
          <a:p>
            <a:r>
              <a:rPr lang="cs-CZ" sz="2800" dirty="0" smtClean="0"/>
              <a:t>Pervitin</a:t>
            </a:r>
          </a:p>
          <a:p>
            <a:r>
              <a:rPr lang="cs-CZ" sz="2800" dirty="0" smtClean="0"/>
              <a:t>Extáze</a:t>
            </a:r>
          </a:p>
          <a:p>
            <a:r>
              <a:rPr lang="cs-CZ" sz="2800" dirty="0" smtClean="0"/>
              <a:t>Heroin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Závislost může vzniknout také na herních automatech nebo počítačových hrách.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Pravá složená závorka 3"/>
          <p:cNvSpPr/>
          <p:nvPr/>
        </p:nvSpPr>
        <p:spPr>
          <a:xfrm>
            <a:off x="3059832" y="2060848"/>
            <a:ext cx="288032" cy="720080"/>
          </a:xfrm>
          <a:prstGeom prst="rightBrace">
            <a:avLst>
              <a:gd name="adj1" fmla="val 58333"/>
              <a:gd name="adj2" fmla="val 50000"/>
            </a:avLst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707904" y="1988840"/>
            <a:ext cx="4824536" cy="86409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Káva a alkohol se běžně užívají. V malém množství nepředstavují nebezpečí. Při zvýšeném užívání škodí zdraví, člověk se může stát závislým.</a:t>
            </a:r>
            <a:endParaRPr lang="cs-CZ" sz="1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Pravá složená závorka 5"/>
          <p:cNvSpPr/>
          <p:nvPr/>
        </p:nvSpPr>
        <p:spPr>
          <a:xfrm>
            <a:off x="3131840" y="3573016"/>
            <a:ext cx="288032" cy="1296144"/>
          </a:xfrm>
          <a:prstGeom prst="rightBrace">
            <a:avLst>
              <a:gd name="adj1" fmla="val 81446"/>
              <a:gd name="adj2" fmla="val 51924"/>
            </a:avLst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707904" y="3501008"/>
            <a:ext cx="4824536" cy="136815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Jde o tzv. </a:t>
            </a:r>
            <a:r>
              <a:rPr lang="cs-CZ" cap="small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„</a:t>
            </a:r>
            <a:r>
              <a:rPr lang="cs-CZ" b="1" cap="small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tvrdé drogy“.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Závislost vzniká velmi rychle.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Závislý člověk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Nemůže se obejít bez drog</a:t>
            </a:r>
          </a:p>
          <a:p>
            <a:r>
              <a:rPr lang="cs-CZ" dirty="0" smtClean="0"/>
              <a:t>Dopouští se trestných činů (krádeže, přepadávání)</a:t>
            </a:r>
          </a:p>
          <a:p>
            <a:r>
              <a:rPr lang="cs-CZ" dirty="0" smtClean="0"/>
              <a:t>Ubližuje nejbližším, aby získal peníze</a:t>
            </a:r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07704" y="4293096"/>
            <a:ext cx="6840760" cy="180020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Lidé, kteří drogy prodávají (dealeři), s takovým chováním počítají.</a:t>
            </a:r>
          </a:p>
          <a:p>
            <a:pPr algn="ctr"/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Zprvu drogy rozdávají nebo nabízejí levně. Postupně cenu zvyšují. </a:t>
            </a:r>
            <a:r>
              <a:rPr lang="cs-CZ" sz="1600" b="1" cap="sm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Nikdy vám nechtějí pomoci.</a:t>
            </a:r>
          </a:p>
          <a:p>
            <a:pPr algn="ctr"/>
            <a:r>
              <a:rPr lang="cs-CZ" sz="16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Chtějí vydělat co nejvíc peněz. Hledají nové zákazníky a to i mezi dětmi. Rozdávají dětem na školách např. bonbony s drogou.</a:t>
            </a:r>
            <a:endParaRPr lang="cs-CZ" sz="16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Otázky… a odpovědi?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Co může vést člověka k tomu, aby začal užívat drogy?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Nabízel vám už někdo drogu? Co jste udělali?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 algn="ctr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Obrázek dostupný z WWW: http://office.</a:t>
            </a:r>
            <a:r>
              <a:rPr lang="cs-CZ" dirty="0" err="1" smtClean="0">
                <a:latin typeface="Calibri" pitchFamily="34" charset="0"/>
              </a:rPr>
              <a:t>microsoft.com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harmacy_tp01069053">
  <a:themeElements>
    <a:clrScheme name="pharmacy_tp01069053 1">
      <a:dk1>
        <a:srgbClr val="404075"/>
      </a:dk1>
      <a:lt1>
        <a:srgbClr val="CCECFF"/>
      </a:lt1>
      <a:dk2>
        <a:srgbClr val="99CCFF"/>
      </a:dk2>
      <a:lt2>
        <a:srgbClr val="EAEAEA"/>
      </a:lt2>
      <a:accent1>
        <a:srgbClr val="6600FF"/>
      </a:accent1>
      <a:accent2>
        <a:srgbClr val="CCCC00"/>
      </a:accent2>
      <a:accent3>
        <a:srgbClr val="CAE2FF"/>
      </a:accent3>
      <a:accent4>
        <a:srgbClr val="AEC9DA"/>
      </a:accent4>
      <a:accent5>
        <a:srgbClr val="B8AAFF"/>
      </a:accent5>
      <a:accent6>
        <a:srgbClr val="B9B900"/>
      </a:accent6>
      <a:hlink>
        <a:srgbClr val="996633"/>
      </a:hlink>
      <a:folHlink>
        <a:srgbClr val="0099CC"/>
      </a:folHlink>
    </a:clrScheme>
    <a:fontScheme name="pharmacy_tp01069053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harmacy_tp01069053 1">
        <a:dk1>
          <a:srgbClr val="404075"/>
        </a:dk1>
        <a:lt1>
          <a:srgbClr val="CCECFF"/>
        </a:lt1>
        <a:dk2>
          <a:srgbClr val="99CCFF"/>
        </a:dk2>
        <a:lt2>
          <a:srgbClr val="EAEAEA"/>
        </a:lt2>
        <a:accent1>
          <a:srgbClr val="6600FF"/>
        </a:accent1>
        <a:accent2>
          <a:srgbClr val="CCCC00"/>
        </a:accent2>
        <a:accent3>
          <a:srgbClr val="CAE2FF"/>
        </a:accent3>
        <a:accent4>
          <a:srgbClr val="AEC9DA"/>
        </a:accent4>
        <a:accent5>
          <a:srgbClr val="B8AAFF"/>
        </a:accent5>
        <a:accent6>
          <a:srgbClr val="B9B900"/>
        </a:accent6>
        <a:hlink>
          <a:srgbClr val="996633"/>
        </a:hlink>
        <a:folHlink>
          <a:srgbClr val="0099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harmacy_tp01069053 2">
        <a:dk1>
          <a:srgbClr val="000000"/>
        </a:dk1>
        <a:lt1>
          <a:srgbClr val="99CCFF"/>
        </a:lt1>
        <a:dk2>
          <a:srgbClr val="000066"/>
        </a:dk2>
        <a:lt2>
          <a:srgbClr val="FFFFFF"/>
        </a:lt2>
        <a:accent1>
          <a:srgbClr val="CCCCFF"/>
        </a:accent1>
        <a:accent2>
          <a:srgbClr val="FFFFCC"/>
        </a:accent2>
        <a:accent3>
          <a:srgbClr val="CAE2FF"/>
        </a:accent3>
        <a:accent4>
          <a:srgbClr val="000000"/>
        </a:accent4>
        <a:accent5>
          <a:srgbClr val="E2E2FF"/>
        </a:accent5>
        <a:accent6>
          <a:srgbClr val="E7E7B9"/>
        </a:accent6>
        <a:hlink>
          <a:srgbClr val="FFCCFF"/>
        </a:hlink>
        <a:folHlink>
          <a:srgbClr val="CCE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harmacy_tp01069053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CBCBCB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555555"/>
        </a:accent6>
        <a:hlink>
          <a:srgbClr val="969696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Pharmacy design template</Template>
  <TotalTime>54</TotalTime>
  <Words>315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pharmacy_tp01069053</vt:lpstr>
      <vt:lpstr>Odvrácená strana</vt:lpstr>
      <vt:lpstr>Prezentace aplikace PowerPoint</vt:lpstr>
      <vt:lpstr>Diskuze </vt:lpstr>
      <vt:lpstr>Povinnosti lidí</vt:lpstr>
      <vt:lpstr>Problémy</vt:lpstr>
      <vt:lpstr>Návykové látky (drogy)</vt:lpstr>
      <vt:lpstr>Závislý člověk</vt:lpstr>
      <vt:lpstr>Otázky… a odpovědi?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sborovna</cp:lastModifiedBy>
  <cp:revision>9</cp:revision>
  <dcterms:created xsi:type="dcterms:W3CDTF">2011-04-12T15:51:18Z</dcterms:created>
  <dcterms:modified xsi:type="dcterms:W3CDTF">2013-01-14T11:56:08Z</dcterms:modified>
</cp:coreProperties>
</file>