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3" r:id="rId2"/>
    <p:sldId id="264" r:id="rId3"/>
    <p:sldId id="265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12.2.2014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jpeg"/><Relationship Id="rId4" Type="http://schemas.openxmlformats.org/officeDocument/2006/relationships/image" Target="../media/image2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17"/>
          <p:cNvGraphicFramePr>
            <a:graphicFrameLocks noChangeAspect="1"/>
          </p:cNvGraphicFramePr>
          <p:nvPr/>
        </p:nvGraphicFramePr>
        <p:xfrm>
          <a:off x="642938" y="928688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928688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000250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Century Schoolbook" pitchFamily="18" charset="0"/>
            </a:endParaRPr>
          </a:p>
        </p:txBody>
      </p:sp>
      <p:sp>
        <p:nvSpPr>
          <p:cNvPr id="3077" name="Rectangle 19"/>
          <p:cNvSpPr>
            <a:spLocks noChangeArrowheads="1"/>
          </p:cNvSpPr>
          <p:nvPr/>
        </p:nvSpPr>
        <p:spPr bwMode="auto">
          <a:xfrm>
            <a:off x="500063" y="785813"/>
            <a:ext cx="77454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78" name="Rectangle 20"/>
          <p:cNvSpPr>
            <a:spLocks noChangeArrowheads="1"/>
          </p:cNvSpPr>
          <p:nvPr/>
        </p:nvSpPr>
        <p:spPr bwMode="auto">
          <a:xfrm>
            <a:off x="714375" y="4214813"/>
            <a:ext cx="7961313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49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607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3711229"/>
              </p:ext>
            </p:extLst>
          </p:nvPr>
        </p:nvGraphicFramePr>
        <p:xfrm>
          <a:off x="1835150" y="981075"/>
          <a:ext cx="6121400" cy="5472118"/>
        </p:xfrm>
        <a:graphic>
          <a:graphicData uri="http://schemas.openxmlformats.org/drawingml/2006/table">
            <a:tbl>
              <a:tblPr/>
              <a:tblGrid>
                <a:gridCol w="2736626"/>
                <a:gridCol w="3384774"/>
              </a:tblGrid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Růžena Koubová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Vzdělávací oblast/Obor: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Člověk a příroda/Chemie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Třída: 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IX.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tvorby: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8.12.2013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zařazení do výuky a zapsání do třídní knihy: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9.12.2013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Jazyk: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VY_32_INOVACE_CH.9.51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274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Chemie pro 8. a 9.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5782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děj, reakce, teplo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527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8686800" cy="838200"/>
          </a:xfrm>
        </p:spPr>
        <p:txBody>
          <a:bodyPr/>
          <a:lstStyle/>
          <a:p>
            <a:pPr eaLnBrk="1" hangingPunct="1"/>
            <a:r>
              <a:rPr lang="cs-CZ" alt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1917913"/>
              </p:ext>
            </p:extLst>
          </p:nvPr>
        </p:nvGraphicFramePr>
        <p:xfrm>
          <a:off x="1042988" y="1308100"/>
          <a:ext cx="7561262" cy="39797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1952"/>
                <a:gridCol w="5089310"/>
              </a:tblGrid>
              <a:tr h="392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3207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312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5622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aktivní opakování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16854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5-6 – opakování (kliknutím se zobrazí kontrola)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7 – třídění chemických dějů – kliknutím se objeví charakteristiky dějů – slouží k výuce a k zápisu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8 – exotermické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reakce 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9 – endotermické reakce 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10 – procvičování – po kliknutí se objeví řešení</a:t>
                      </a:r>
                    </a:p>
                  </a:txBody>
                  <a:tcPr marL="66649" marR="66649" marT="33316" marB="33316"/>
                </a:tc>
              </a:tr>
              <a:tr h="7067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 umí rozlišit chemický děj a fyzikální děj, umí roztřídit chemické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děje na endotermické a exotermické a umí uvést příklady exotermických  a endotermických reakcí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9" marR="66649" marT="33316" marB="33316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68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Teplo a chemické reakce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Exotermické a endotermické reakce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03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červeně podtrhni chemickou reakci a modře podtrhni fyzikální děj:</a:t>
            </a:r>
          </a:p>
          <a:p>
            <a:endParaRPr lang="cs-CZ" dirty="0"/>
          </a:p>
          <a:p>
            <a:pPr marL="109728" indent="0" algn="ctr">
              <a:buNone/>
            </a:pPr>
            <a:r>
              <a:rPr lang="cs-CZ" sz="3200" dirty="0" smtClean="0"/>
              <a:t>FOTOSYNTÉZA, VYPAŘOVÁNÍ VODY, DÝCHÁNÍ, KOROZE ŽELEZA, </a:t>
            </a:r>
          </a:p>
          <a:p>
            <a:pPr marL="109728" indent="0" algn="ctr">
              <a:buNone/>
            </a:pPr>
            <a:r>
              <a:rPr lang="cs-CZ" sz="3200" dirty="0" smtClean="0"/>
              <a:t>SOLENÍ POLÉVKY, TRÁVENÍ POTRAVY, DÉŠŤ, HOŘENÍ KOKSU, SNĚŽENÍ.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283968" y="3284984"/>
            <a:ext cx="3744416" cy="0"/>
          </a:xfrm>
          <a:prstGeom prst="line">
            <a:avLst/>
          </a:prstGeom>
          <a:ln w="444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475656" y="4797152"/>
            <a:ext cx="1008112" cy="0"/>
          </a:xfrm>
          <a:prstGeom prst="line">
            <a:avLst/>
          </a:prstGeom>
          <a:ln w="444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12160" y="4797152"/>
            <a:ext cx="1584176" cy="0"/>
          </a:xfrm>
          <a:prstGeom prst="line">
            <a:avLst/>
          </a:prstGeom>
          <a:ln w="444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971600" y="4293096"/>
            <a:ext cx="3168352" cy="0"/>
          </a:xfrm>
          <a:prstGeom prst="line">
            <a:avLst/>
          </a:prstGeom>
          <a:ln w="4445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139952" y="3789040"/>
            <a:ext cx="297579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15616" y="3294856"/>
            <a:ext cx="2736304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819940" y="4797152"/>
            <a:ext cx="2928055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572000" y="4293096"/>
            <a:ext cx="3528392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979712" y="3789040"/>
            <a:ext cx="1800200" cy="0"/>
          </a:xfrm>
          <a:prstGeom prst="line">
            <a:avLst/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6395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CHEMICKÁ REAKCE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FYZIKÁLNÍ DĚJ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REAKTANT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PRODUKT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dané pojmy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916832"/>
            <a:ext cx="7920880" cy="720080"/>
          </a:xfrm>
          <a:prstGeom prst="rect">
            <a:avLst/>
          </a:prstGeom>
          <a:solidFill>
            <a:srgbClr val="FF0000"/>
          </a:solidFill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Děj, při kterém dochází k přeměně chemických látek a ke vzniku nových chemických vazeb.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89519" y="3140968"/>
            <a:ext cx="7920880" cy="720080"/>
          </a:xfrm>
          <a:prstGeom prst="rect">
            <a:avLst/>
          </a:prstGeom>
          <a:solidFill>
            <a:srgbClr val="00B050"/>
          </a:solidFill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Děj, při kterém se chemické složení látek nemění, mění se pouze fyzikální vlastnosti např. skupenství.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11560" y="4437112"/>
            <a:ext cx="7920880" cy="720080"/>
          </a:xfrm>
          <a:prstGeom prst="rect">
            <a:avLst/>
          </a:prstGeom>
          <a:solidFill>
            <a:srgbClr val="0070C0"/>
          </a:solidFill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Chemická látka, která do chemické reakce vstupuje.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11560" y="5733256"/>
            <a:ext cx="7920880" cy="720080"/>
          </a:xfrm>
          <a:prstGeom prst="rect">
            <a:avLst/>
          </a:prstGeom>
          <a:solidFill>
            <a:srgbClr val="7030A0"/>
          </a:solidFill>
          <a:ln w="127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Chemická látka, která vzniká při chemické reakci.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0274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chemických dějích teplo vzniká nebo se spotřebovává</a:t>
            </a:r>
          </a:p>
          <a:p>
            <a:r>
              <a:rPr lang="cs-CZ" dirty="0" smtClean="0"/>
              <a:t>podle toho se děje třídí: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 a chemické děje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051720" y="2852936"/>
            <a:ext cx="2160240" cy="39604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907767" y="2852936"/>
            <a:ext cx="2173594" cy="396044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39552" y="3356992"/>
            <a:ext cx="3528392" cy="25922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děje, při kterých se do okolí teplo uvolňuje</a:t>
            </a:r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EXOTERMICKÉ DĚJE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897016" y="3356992"/>
            <a:ext cx="3528392" cy="2592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děje, při kterých se teplo z okolí spotřebovává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ENDOTERMICKÉ DĚJE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1930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hemické reakce, při kterých se teplo uvolňuje</a:t>
            </a:r>
          </a:p>
          <a:p>
            <a:r>
              <a:rPr lang="cs-CZ" dirty="0" smtClean="0"/>
              <a:t>energie produktů je menší než energie reaktantů</a:t>
            </a:r>
          </a:p>
          <a:p>
            <a:r>
              <a:rPr lang="cs-CZ" dirty="0" smtClean="0"/>
              <a:t>rozdíl energií se přemění na teplo</a:t>
            </a:r>
          </a:p>
          <a:p>
            <a:r>
              <a:rPr lang="cs-CZ" dirty="0" smtClean="0"/>
              <a:t>slouží jako zdroj energie</a:t>
            </a:r>
          </a:p>
          <a:p>
            <a:endParaRPr lang="cs-CZ" dirty="0" smtClean="0"/>
          </a:p>
          <a:p>
            <a:r>
              <a:rPr lang="cs-CZ" dirty="0" smtClean="0"/>
              <a:t>př. HOŘENÍ, DÝCHÁNÍ, NEUTRALIZACE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EXOTERMICKÉ REAKCE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089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chemické reakce, při kterých se teplo spotřebovává</a:t>
            </a:r>
          </a:p>
          <a:p>
            <a:r>
              <a:rPr lang="cs-CZ" dirty="0" smtClean="0"/>
              <a:t>energie produktů je větší než energie reaktantů</a:t>
            </a:r>
          </a:p>
          <a:p>
            <a:r>
              <a:rPr lang="cs-CZ" dirty="0" smtClean="0"/>
              <a:t>musíme dodat energii (teplo), aby reakce proběhla</a:t>
            </a:r>
          </a:p>
          <a:p>
            <a:endParaRPr lang="cs-CZ" dirty="0"/>
          </a:p>
          <a:p>
            <a:r>
              <a:rPr lang="cs-CZ" dirty="0" smtClean="0"/>
              <a:t>př. FOTOSYNTÉZA, ROZKLAD VÁPENCE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ENDOTERMICKÉ REAKCE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6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Roztřiď dané reakce:</a:t>
            </a:r>
          </a:p>
          <a:p>
            <a:pPr marL="109728" indent="0">
              <a:buNone/>
            </a:pPr>
            <a:r>
              <a:rPr lang="cs-CZ" dirty="0" smtClean="0"/>
              <a:t>výroba železa, dýchání, fotosyntéza, exploze, pečení chleba, ředění </a:t>
            </a:r>
            <a:r>
              <a:rPr lang="cs-CZ" dirty="0" err="1" smtClean="0"/>
              <a:t>HCl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3212976"/>
            <a:ext cx="3816424" cy="266429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exotermické děje</a:t>
            </a:r>
          </a:p>
          <a:p>
            <a:pPr algn="ctr"/>
            <a:endParaRPr lang="cs-CZ" sz="2800" dirty="0"/>
          </a:p>
          <a:p>
            <a:pPr algn="ctr"/>
            <a:endParaRPr lang="cs-CZ" sz="2800" dirty="0" smtClean="0"/>
          </a:p>
          <a:p>
            <a:pPr algn="ctr"/>
            <a:endParaRPr lang="cs-CZ" sz="2800" dirty="0"/>
          </a:p>
          <a:p>
            <a:pPr algn="ctr"/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4932040" y="3212976"/>
            <a:ext cx="3816424" cy="26642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endotermické děje</a:t>
            </a:r>
          </a:p>
          <a:p>
            <a:pPr algn="ctr"/>
            <a:endParaRPr lang="cs-CZ" sz="2800" dirty="0"/>
          </a:p>
          <a:p>
            <a:pPr algn="ctr"/>
            <a:endParaRPr lang="cs-CZ" sz="2800" dirty="0" smtClean="0"/>
          </a:p>
          <a:p>
            <a:pPr algn="ctr"/>
            <a:endParaRPr lang="cs-CZ" sz="2800" dirty="0"/>
          </a:p>
          <a:p>
            <a:pPr algn="ctr"/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27584" y="4005064"/>
            <a:ext cx="3528392" cy="172819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dýchání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exploze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ředění </a:t>
            </a:r>
            <a:r>
              <a:rPr lang="cs-CZ" sz="2400" dirty="0" err="1" smtClean="0">
                <a:solidFill>
                  <a:schemeClr val="tx1"/>
                </a:solidFill>
              </a:rPr>
              <a:t>HCl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76056" y="4005064"/>
            <a:ext cx="3528392" cy="172819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výroba železa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fotosyntéza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pečení chleba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012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Citace a zdroje:</a:t>
            </a:r>
          </a:p>
        </p:txBody>
      </p:sp>
      <p:sp>
        <p:nvSpPr>
          <p:cNvPr id="1433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 eaLnBrk="1" hangingPunct="1">
              <a:buFont typeface="Wingdings 2" pitchFamily="18" charset="2"/>
              <a:buNone/>
              <a:defRPr/>
            </a:pPr>
            <a:endParaRPr lang="cs-CZ" sz="16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 smtClean="0"/>
              <a:t>Autorem </a:t>
            </a:r>
            <a:r>
              <a:rPr lang="cs-CZ" sz="1600" dirty="0"/>
              <a:t>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Materiál vznikl v OP Vzdělávání pro konkurenceschopnost – projekt EU peníze školám.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1600" dirty="0"/>
          </a:p>
          <a:p>
            <a:pPr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90379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71</TotalTime>
  <Words>472</Words>
  <Application>Microsoft Office PowerPoint</Application>
  <PresentationFormat>Předvádění na obrazovce (4:3)</PresentationFormat>
  <Paragraphs>106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Shluk</vt:lpstr>
      <vt:lpstr>Picture</vt:lpstr>
      <vt:lpstr>Prezentace aplikace PowerPoint</vt:lpstr>
      <vt:lpstr>Prezentace aplikace PowerPoint</vt:lpstr>
      <vt:lpstr>ANOTACE</vt:lpstr>
      <vt:lpstr>Teplo a chemické reakce</vt:lpstr>
      <vt:lpstr>Zopakuj si </vt:lpstr>
      <vt:lpstr>Vysvětli dané pojmy</vt:lpstr>
      <vt:lpstr>Teplo a chemické děje</vt:lpstr>
      <vt:lpstr>EXOTERMICKÉ REAKCE</vt:lpstr>
      <vt:lpstr>ENDOTERMICKÉ REAKCE</vt:lpstr>
      <vt:lpstr>Procvičování </vt:lpstr>
      <vt:lpstr>Citace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 a chemické reakce</dc:title>
  <dc:creator>Koubová</dc:creator>
  <cp:lastModifiedBy>Koubová</cp:lastModifiedBy>
  <cp:revision>21</cp:revision>
  <dcterms:created xsi:type="dcterms:W3CDTF">2014-01-05T09:10:16Z</dcterms:created>
  <dcterms:modified xsi:type="dcterms:W3CDTF">2014-02-12T07:04:04Z</dcterms:modified>
</cp:coreProperties>
</file>