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64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E5728B6-5ECB-4382-A7D0-7F8032036A56}" type="datetimeFigureOut">
              <a:rPr lang="cs-CZ"/>
              <a:pPr>
                <a:defRPr/>
              </a:pPr>
              <a:t>12.2.2014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E05A123-7262-43E5-A34B-86EFFCF694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Metodický pokyn ministra školství, mládeže a tělovýchovy č. j. 28 275/2000 – 22 k prevenci a řešení šikanování mezi žáky škol a školských zařízení</a:t>
            </a:r>
          </a:p>
        </p:txBody>
      </p:sp>
      <p:sp>
        <p:nvSpPr>
          <p:cNvPr id="1434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99F8714-EFFE-4F15-A377-1E2484693E11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5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A6C5D-7DC1-40F8-BD23-538E5059ED6C}" type="datetimeFigureOut">
              <a:rPr lang="en-US"/>
              <a:pPr>
                <a:defRPr/>
              </a:pPr>
              <a:t>2/12/2014</a:t>
            </a:fld>
            <a:endParaRPr lang="en-US"/>
          </a:p>
        </p:txBody>
      </p:sp>
      <p:sp>
        <p:nvSpPr>
          <p:cNvPr id="6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D97C11-E46E-4645-A201-6290842DE4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FF7E3-4AA7-4210-A68A-5D94ED7CDDE0}" type="datetimeFigureOut">
              <a:rPr lang="en-US"/>
              <a:pPr>
                <a:defRPr/>
              </a:pPr>
              <a:t>2/12/2014</a:t>
            </a:fld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2556E-332D-4EF2-BF83-528698B2094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047CC-F66C-4013-B572-682AB767DA41}" type="datetimeFigureOut">
              <a:rPr lang="en-US"/>
              <a:pPr>
                <a:defRPr/>
              </a:pPr>
              <a:t>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2E2B2-4D89-4876-8EF6-606478BA46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5488B-23D4-47EC-8275-F3386FD6707A}" type="datetimeFigureOut">
              <a:rPr lang="en-US"/>
              <a:pPr>
                <a:defRPr/>
              </a:pPr>
              <a:t>2/12/2014</a:t>
            </a:fld>
            <a:endParaRPr lang="en-US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5AF35-65A8-4769-8C15-81A62D3D66D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94767-3A6F-4C3A-89A6-D47A19D30008}" type="datetimeFigureOut">
              <a:rPr lang="en-US"/>
              <a:pPr>
                <a:defRPr/>
              </a:pPr>
              <a:t>2/12/2014</a:t>
            </a:fld>
            <a:endParaRPr lang="en-US" dirty="0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226BC-B438-4F95-BACC-F1A46555781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A1B14-FCC5-4D29-999B-F91E41ED5DFD}" type="datetimeFigureOut">
              <a:rPr lang="en-US"/>
              <a:pPr>
                <a:defRPr/>
              </a:pPr>
              <a:t>2/12/2014</a:t>
            </a:fld>
            <a:endParaRPr lang="en-US" dirty="0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DC466-073D-4545-802F-B0D7E050DA4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5E9C0F-995C-4894-8EB1-1BD8A3C2A4E0}" type="datetimeFigureOut">
              <a:rPr lang="en-US"/>
              <a:pPr>
                <a:defRPr/>
              </a:pPr>
              <a:t>2/12/2014</a:t>
            </a:fld>
            <a:endParaRPr lang="en-US" dirty="0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A22C8-1CC1-4B73-ACC9-334367B84CA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FCB74-0B6A-4D82-B3E8-84EDCC37C040}" type="datetimeFigureOut">
              <a:rPr lang="en-US"/>
              <a:pPr>
                <a:defRPr/>
              </a:pPr>
              <a:t>2/12/2014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13553-CE04-4357-B469-A52679A80F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>
            <a:normAutofit/>
          </a:bodyPr>
          <a:lstStyle>
            <a:lvl1pPr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6E23-EE7A-49DF-A8DE-408CA01F5EE1}" type="datetimeFigureOut">
              <a:rPr lang="en-US"/>
              <a:pPr>
                <a:defRPr/>
              </a:pPr>
              <a:t>2/12/2014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02301-ABD0-4351-AEE0-4B9AAB6453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E30B4-E302-4306-B100-B26F05B36C09}" type="datetimeFigureOut">
              <a:rPr lang="en-US"/>
              <a:pPr>
                <a:defRPr/>
              </a:pPr>
              <a:t>2/12/2014</a:t>
            </a:fld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F8EA2-B4CC-4102-89DA-88DFFC308AE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535C5C-2E4E-437D-AF01-F6A192855AF0}" type="datetimeFigureOut">
              <a:rPr lang="en-US"/>
              <a:pPr>
                <a:defRPr/>
              </a:pPr>
              <a:t>2/12/2014</a:t>
            </a:fld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E4B19-2A50-4DCC-82CD-5DDDEED0878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2179638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9FC183-603C-44E8-8753-3A3AE4B58519}" type="datetimeFigureOut">
              <a:rPr lang="en-US"/>
              <a:pPr>
                <a:defRPr/>
              </a:pPr>
              <a:t>2/12/2014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318A5F-495F-491C-95E9-D0B407D494C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3" r:id="rId1"/>
    <p:sldLayoutId id="2147483736" r:id="rId2"/>
    <p:sldLayoutId id="2147483744" r:id="rId3"/>
    <p:sldLayoutId id="2147483737" r:id="rId4"/>
    <p:sldLayoutId id="2147483738" r:id="rId5"/>
    <p:sldLayoutId id="2147483739" r:id="rId6"/>
    <p:sldLayoutId id="2147483740" r:id="rId7"/>
    <p:sldLayoutId id="2147483745" r:id="rId8"/>
    <p:sldLayoutId id="2147483746" r:id="rId9"/>
    <p:sldLayoutId id="2147483741" r:id="rId10"/>
    <p:sldLayoutId id="21474837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rgbClr val="FFFFD2"/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800" b="1">
          <a:solidFill>
            <a:srgbClr val="FFFFD2"/>
          </a:solidFill>
          <a:latin typeface="Corbel" pitchFamily="34" charset="0"/>
        </a:defRPr>
      </a:lvl9pPr>
    </p:titleStyle>
    <p:bodyStyle>
      <a:lvl1pPr marL="319088" indent="-3190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23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2338" indent="-273050" algn="l" rtl="0" eaLnBrk="0" fontAlgn="base" hangingPunct="0">
        <a:spcBef>
          <a:spcPct val="20000"/>
        </a:spcBef>
        <a:spcAft>
          <a:spcPct val="0"/>
        </a:spcAft>
        <a:buClr>
          <a:srgbClr val="FF953E"/>
        </a:buClr>
        <a:buFont typeface="Wingdings 2" pitchFamily="18" charset="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28600" algn="l" rtl="0" eaLnBrk="0" fontAlgn="base" hangingPunct="0">
        <a:spcBef>
          <a:spcPct val="20000"/>
        </a:spcBef>
        <a:spcAft>
          <a:spcPct val="0"/>
        </a:spcAft>
        <a:buClr>
          <a:srgbClr val="F8BD52"/>
        </a:buClr>
        <a:buFont typeface="Wingdings 2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228600" algn="l" rtl="0" eaLnBrk="0" fontAlgn="base" hangingPunct="0">
        <a:spcBef>
          <a:spcPct val="20000"/>
        </a:spcBef>
        <a:spcAft>
          <a:spcPct val="0"/>
        </a:spcAft>
        <a:buClr>
          <a:srgbClr val="46A6BD"/>
        </a:buClr>
        <a:buFont typeface="Wingdings 2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ikana.org/" TargetMode="External"/><Relationship Id="rId2" Type="http://schemas.openxmlformats.org/officeDocument/2006/relationships/hyperlink" Target="http://www.linkabezpeci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internetporadna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ŠIKANA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750" y="3886200"/>
            <a:ext cx="8064500" cy="1990725"/>
          </a:xfrm>
        </p:spPr>
        <p:txBody>
          <a:bodyPr rtlCol="0">
            <a:normAutofit fontScale="92500" lnSpcReduction="10000"/>
          </a:bodyPr>
          <a:lstStyle/>
          <a:p>
            <a:pPr algn="ctr">
              <a:defRPr/>
            </a:pPr>
            <a:r>
              <a:rPr lang="cs-CZ" sz="2200" dirty="0" smtClean="0"/>
              <a:t>Základní škola a mateřská škola </a:t>
            </a:r>
            <a:r>
              <a:rPr lang="cs-CZ" sz="2200" dirty="0" err="1" smtClean="0"/>
              <a:t>Nesovice</a:t>
            </a:r>
            <a:r>
              <a:rPr lang="cs-CZ" sz="2200" dirty="0" smtClean="0"/>
              <a:t>, příspěvková organizace</a:t>
            </a:r>
            <a:r>
              <a:rPr lang="cs-CZ" sz="2200" smtClean="0"/>
              <a:t>; </a:t>
            </a:r>
            <a:r>
              <a:rPr lang="cs-CZ" sz="2400"/>
              <a:t>CZ.1.07/1.4.00/21.1167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smtClean="0"/>
              <a:t>III/2 </a:t>
            </a:r>
            <a:r>
              <a:rPr lang="cs-CZ" sz="2200" dirty="0" smtClean="0"/>
              <a:t>Inovace a zkvalitnění výuky prostřednictvím ICT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VY_32_INOVACE_05_šikana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Prevence proti šikaně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Mgr. Monika </a:t>
            </a:r>
            <a:r>
              <a:rPr lang="cs-CZ" sz="2200" dirty="0" err="1" smtClean="0"/>
              <a:t>Frolcová</a:t>
            </a:r>
            <a:endParaRPr lang="cs-CZ" sz="2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</p:txBody>
      </p:sp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0"/>
            <a:ext cx="6080125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Anotace</a:t>
            </a:r>
            <a:r>
              <a:rPr lang="cs-CZ" dirty="0" smtClean="0"/>
              <a:t>: Žák se dovídá rozdíly mezi škádlením a šikanováním. Dozví se rady, jak by měl reagovat v takových situacích. Vyhledává na webových stránkách týkající se šikanováním.</a:t>
            </a:r>
          </a:p>
          <a:p>
            <a:r>
              <a:rPr lang="cs-CZ" b="1" dirty="0" smtClean="0"/>
              <a:t>Ročník</a:t>
            </a:r>
            <a:r>
              <a:rPr lang="cs-CZ" dirty="0" smtClean="0"/>
              <a:t>: 5.</a:t>
            </a:r>
          </a:p>
          <a:p>
            <a:r>
              <a:rPr lang="cs-CZ" b="1" dirty="0" smtClean="0"/>
              <a:t>Vzdělávací oblast</a:t>
            </a:r>
            <a:r>
              <a:rPr lang="cs-CZ" dirty="0" smtClean="0"/>
              <a:t>: Sociální a osobnostní výchova</a:t>
            </a:r>
          </a:p>
          <a:p>
            <a:r>
              <a:rPr lang="cs-CZ" b="1" dirty="0" smtClean="0"/>
              <a:t>Druh učebního materiálu</a:t>
            </a:r>
            <a:r>
              <a:rPr lang="cs-CZ" dirty="0" smtClean="0"/>
              <a:t>: prezentace </a:t>
            </a:r>
            <a:r>
              <a:rPr lang="cs-CZ" dirty="0" err="1" smtClean="0"/>
              <a:t>Power</a:t>
            </a:r>
            <a:r>
              <a:rPr lang="cs-CZ" dirty="0" smtClean="0"/>
              <a:t> Point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CO JE TO ŠIKANA?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400" i="1" smtClean="0"/>
              <a:t>Šikanování je jakékoliv chování, jehož záměrem je ublížit jedinci, ohrozit nebo zastrašovat jiného žáka, případně skupinu žáků. Je to cílené a obvykle opakované užití násilí jedincem nebo skupinou vůči jedinci či skupině žáků, kteří se neumí nebo z nejrůznějších důvodů nemohou bránit. Zahrnuje jak fyzické útoky v podobě bití, vydírání, loupeží, poškozování věcí druhé osobě, tak i útoky slovní v podobě nadávek, pomluv, vyhrožování či ponižování. Může mít i formu sexuálního obtěžování až zneužívání. Šikana se projevuje i v nepřímé podobě jako nápadné přehlížení a ignorování žáka či žáků třídní nebo jinou skupinou spolužáků</a:t>
            </a:r>
            <a:r>
              <a:rPr lang="cs-CZ" i="1" smtClean="0"/>
              <a:t>.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1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ŠKÁDLENÍ X ŠIKANA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Když svého kamaráda škádlíme, očekáváme , že to bude legrace nejen pro mě</a:t>
            </a:r>
            <a:r>
              <a:rPr lang="cs-CZ" dirty="0" smtClean="0"/>
              <a:t>, ale </a:t>
            </a:r>
            <a:r>
              <a:rPr lang="cs-CZ" dirty="0" smtClean="0"/>
              <a:t>i pro něj.</a:t>
            </a:r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dirty="0" smtClean="0"/>
              <a:t>U šikana je to naopak – agresor chce druhému ublížit a má z toho radost. Vůbec  se mu neomluví a opakuje své chování. Většinou se násilí stupňuje.</a:t>
            </a:r>
          </a:p>
          <a:p>
            <a:pPr eaLnBrk="1" hangingPunct="1">
              <a:buFont typeface="Arial" charset="0"/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1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10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OTÁZKY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Jsi šikanovaný/á?</a:t>
            </a:r>
          </a:p>
          <a:p>
            <a:pPr eaLnBrk="1" hangingPunct="1"/>
            <a:r>
              <a:rPr lang="cs-CZ" smtClean="0"/>
              <a:t>Ubližuje ti někdo ve škole opakovaně?</a:t>
            </a:r>
          </a:p>
          <a:p>
            <a:pPr eaLnBrk="1" hangingPunct="1"/>
            <a:r>
              <a:rPr lang="cs-CZ" smtClean="0"/>
              <a:t>Máš strach z nějakého spolužáka?</a:t>
            </a:r>
          </a:p>
          <a:p>
            <a:pPr eaLnBrk="1" hangingPunct="1"/>
            <a:r>
              <a:rPr lang="cs-CZ" smtClean="0"/>
              <a:t>Myslíš si, že se bráníš, ale neúčinně?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Jestliže si na tyto otázky odpovíš kladně, je pravděpodobné, že zažíváš šikanu.</a:t>
            </a:r>
          </a:p>
          <a:p>
            <a:pPr eaLnBrk="1" hangingPunct="1">
              <a:buFont typeface="Arial" charset="0"/>
              <a:buNone/>
            </a:pPr>
            <a:r>
              <a:rPr lang="cs-CZ" smtClean="0"/>
              <a:t>NIKDO NEMÁ PRÁVO TI UBLIŽOVAT!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1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1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1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10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KOMU SE MŮŽEŠ SVĚŘIT?</a:t>
            </a:r>
            <a:b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</a:br>
            <a:endParaRPr lang="cs-CZ" dirty="0" smtClean="0">
              <a:solidFill>
                <a:schemeClr val="tx2">
                  <a:tint val="100000"/>
                  <a:satMod val="250000"/>
                </a:schemeClr>
              </a:solidFill>
            </a:endParaRP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Učiteli</a:t>
            </a:r>
          </a:p>
          <a:p>
            <a:pPr eaLnBrk="1" hangingPunct="1"/>
            <a:r>
              <a:rPr lang="cs-CZ" smtClean="0"/>
              <a:t>Rodiči</a:t>
            </a:r>
          </a:p>
          <a:p>
            <a:pPr eaLnBrk="1" hangingPunct="1"/>
            <a:r>
              <a:rPr lang="cs-CZ" smtClean="0"/>
              <a:t>Jinému dospělému,  kterému důvěřuješ.</a:t>
            </a:r>
          </a:p>
          <a:p>
            <a:pPr eaLnBrk="1" hangingPunct="1"/>
            <a:r>
              <a:rPr lang="cs-CZ" smtClean="0"/>
              <a:t>Jestliže máš strach se obrátit na kteroukoliv osobu v tvém okolí, můžeš kontaktovat linku bezpečí.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1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10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10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10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JSI SVĚDKEM ŠIKANY?</a:t>
            </a:r>
            <a:b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</a:br>
            <a:endParaRPr lang="cs-CZ" dirty="0" smtClean="0">
              <a:solidFill>
                <a:schemeClr val="tx2">
                  <a:tint val="100000"/>
                  <a:satMod val="250000"/>
                </a:schemeClr>
              </a:solidFill>
            </a:endParaRP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Jestliže si myslíš, že některý z tvých kamarádů nebo spolužáků je šikanován, obrať se na kteroukoliv dospělou osobu v tvém okolí, které důvěřuješ.</a:t>
            </a:r>
          </a:p>
          <a:p>
            <a:pPr eaLnBrk="1" hangingPunct="1"/>
            <a:r>
              <a:rPr lang="cs-CZ" smtClean="0"/>
              <a:t>Není to „bonzování“, ale pomoc kamarádovi. </a:t>
            </a:r>
          </a:p>
          <a:p>
            <a:pPr eaLnBrk="1" hangingPunct="1"/>
            <a:r>
              <a:rPr lang="cs-CZ" smtClean="0"/>
              <a:t>Třeba si neumí sám pomoci a ty mu pomoci můžeš.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1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10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10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tint val="100000"/>
                    <a:satMod val="250000"/>
                  </a:schemeClr>
                </a:solidFill>
              </a:rPr>
              <a:t>WEBOVÉ STRÁNKY S TÉMATIKOU ŠIKANY</a:t>
            </a:r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>
                <a:hlinkClick r:id="rId2"/>
              </a:rPr>
              <a:t>www.linkabezpeci.cz</a:t>
            </a:r>
            <a:endParaRPr lang="cs-CZ" smtClean="0"/>
          </a:p>
          <a:p>
            <a:pPr eaLnBrk="1" hangingPunct="1"/>
            <a:r>
              <a:rPr lang="cs-CZ" smtClean="0">
                <a:hlinkClick r:id="rId3"/>
              </a:rPr>
              <a:t>www.sikana.org</a:t>
            </a:r>
            <a:endParaRPr lang="cs-CZ" smtClean="0"/>
          </a:p>
          <a:p>
            <a:pPr eaLnBrk="1" hangingPunct="1"/>
            <a:r>
              <a:rPr lang="cs-CZ" smtClean="0">
                <a:hlinkClick r:id="rId4"/>
              </a:rPr>
              <a:t>www.internetporadna.cz</a:t>
            </a:r>
            <a:endParaRPr lang="cs-CZ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1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10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10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theme/theme1.xml><?xml version="1.0" encoding="utf-8"?>
<a:theme xmlns:a="http://schemas.openxmlformats.org/drawingml/2006/main" name="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Deluxe</Template>
  <TotalTime>12</TotalTime>
  <Words>329</Words>
  <Application>Microsoft Office PowerPoint</Application>
  <PresentationFormat>Předvádění na obrazovce (4:3)</PresentationFormat>
  <Paragraphs>38</Paragraphs>
  <Slides>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Arial</vt:lpstr>
      <vt:lpstr>Corbel</vt:lpstr>
      <vt:lpstr>Wingdings 2</vt:lpstr>
      <vt:lpstr>Calibri</vt:lpstr>
      <vt:lpstr>Deluxe</vt:lpstr>
      <vt:lpstr>ŠIKANA</vt:lpstr>
      <vt:lpstr>Snímek 2</vt:lpstr>
      <vt:lpstr>CO JE TO ŠIKANA?</vt:lpstr>
      <vt:lpstr>ŠKÁDLENÍ X ŠIKANA</vt:lpstr>
      <vt:lpstr>OTÁZKY</vt:lpstr>
      <vt:lpstr>KOMU SE MŮŽEŠ SVĚŘIT? </vt:lpstr>
      <vt:lpstr>JSI SVĚDKEM ŠIKANY? </vt:lpstr>
      <vt:lpstr>WEBOVÉ STRÁNKY S TÉMATIKOU ŠIKANY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ŠIKANA</dc:title>
  <dc:creator>Moníšek</dc:creator>
  <cp:lastModifiedBy>Dum</cp:lastModifiedBy>
  <cp:revision>6</cp:revision>
  <dcterms:created xsi:type="dcterms:W3CDTF">2011-06-23T19:22:47Z</dcterms:created>
  <dcterms:modified xsi:type="dcterms:W3CDTF">2014-02-12T08:22:21Z</dcterms:modified>
</cp:coreProperties>
</file>