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8" r:id="rId4"/>
    <p:sldId id="257" r:id="rId5"/>
    <p:sldId id="256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82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175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635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184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887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880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367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508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67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003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353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711B2-B96C-4C87-B61B-B0EB904DFE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0FC2B-73A7-4A6B-8EBB-8957C16EAB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798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3.wmf"/><Relationship Id="rId7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&#345;edskolaci.cz/" TargetMode="External"/><Relationship Id="rId13" Type="http://schemas.openxmlformats.org/officeDocument/2006/relationships/hyperlink" Target="https://www.facebook.@.com/" TargetMode="External"/><Relationship Id="rId3" Type="http://schemas.openxmlformats.org/officeDocument/2006/relationships/hyperlink" Target="http://www.skola@cz/" TargetMode="External"/><Relationship Id="rId7" Type="http://schemas.openxmlformats.org/officeDocument/2006/relationships/hyperlink" Target="http://www.vlak:expres.info" TargetMode="External"/><Relationship Id="rId12" Type="http://schemas.openxmlformats.org/officeDocument/2006/relationships/hyperlink" Target="https://www.d&#225;mejidlo.cz/rozvoz/ostrava" TargetMode="External"/><Relationship Id="rId17" Type="http://schemas.openxmlformats.org/officeDocument/2006/relationships/hyperlink" Target="http://www.mamin&#269;inyrecepty.cz/" TargetMode="External"/><Relationship Id="rId2" Type="http://schemas.openxmlformats.org/officeDocument/2006/relationships/hyperlink" Target="http://www.nasevesnice.cz/" TargetMode="External"/><Relationship Id="rId16" Type="http://schemas.openxmlformats.org/officeDocument/2006/relationships/hyperlink" Target="http://www.super-radio.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acebook,com/" TargetMode="External"/><Relationship Id="rId11" Type="http://schemas.openxmlformats.org/officeDocument/2006/relationships/hyperlink" Target="http://learningenglish-esl.blogspot.cz/" TargetMode="External"/><Relationship Id="rId5" Type="http://schemas.openxmlformats.org/officeDocument/2006/relationships/hyperlink" Target="http://www.z&#353;pro&#382;nov.cz/" TargetMode="External"/><Relationship Id="rId15" Type="http://schemas.openxmlformats.org/officeDocument/2006/relationships/hyperlink" Target="http://www.1001hry.cz/" TargetMode="External"/><Relationship Id="rId10" Type="http://schemas.openxmlformats.org/officeDocument/2006/relationships/hyperlink" Target="http://tn.nova.cz/zpravy/na-vasi-strane/" TargetMode="External"/><Relationship Id="rId4" Type="http://schemas.openxmlformats.org/officeDocument/2006/relationships/hyperlink" Target="http://seznam.cz/" TargetMode="External"/><Relationship Id="rId9" Type="http://schemas.openxmlformats.org/officeDocument/2006/relationships/hyperlink" Target="http://www.krasa,cz/" TargetMode="External"/><Relationship Id="rId14" Type="http://schemas.openxmlformats.org/officeDocument/2006/relationships/hyperlink" Target="http://www.czp-msk.cz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0877422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Kvíz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– Co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si pamatuješ o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internetu?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a 9.ročník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8. a 9.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Slouží jako opakování učiva o počítači, internetu, jeho historii, službách internetu, internetové adrese a e-mailové adrese.  Opakování je sestaveno do kvízu. V prezentaci je také tisková podoba tohoto kvízu.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286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3597" y="2708920"/>
            <a:ext cx="715081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Kvíz – co si pamatuješ o internetu?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romanar\AppData\Local\Microsoft\Windows\INetCache\IE\FS2F4F2K\MC900293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188640"/>
            <a:ext cx="1872208" cy="224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omanar\AppData\Local\Microsoft\Windows\INetCache\IE\OR1VP3K0\MC9004393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56992"/>
            <a:ext cx="3061530" cy="3061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omanar\AppData\Local\Microsoft\Windows\INetCache\IE\DWALPITY\MC9003547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941" y="4416786"/>
            <a:ext cx="1782763" cy="142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omanar\AppData\Local\Microsoft\Windows\INetCache\IE\FS2F4F2K\MC9003126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17555"/>
            <a:ext cx="17875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Objekt 2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5665582"/>
              </p:ext>
            </p:extLst>
          </p:nvPr>
        </p:nvGraphicFramePr>
        <p:xfrm>
          <a:off x="3607364" y="6093296"/>
          <a:ext cx="1822450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Objekt prostředí balíčkovače" showAsIcon="1" r:id="rId7" imgW="1822320" imgH="488520" progId="Package">
                  <p:embed/>
                </p:oleObj>
              </mc:Choice>
              <mc:Fallback>
                <p:oleObj name="Objekt prostředí balíčkovače" showAsIcon="1" r:id="rId7" imgW="1822320" imgH="48852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607364" y="6093296"/>
                        <a:ext cx="1822450" cy="488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Ovál 3"/>
          <p:cNvSpPr/>
          <p:nvPr/>
        </p:nvSpPr>
        <p:spPr>
          <a:xfrm>
            <a:off x="3347864" y="6021288"/>
            <a:ext cx="2448272" cy="7013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49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7106" y="1151241"/>
            <a:ext cx="7051630" cy="355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wrap="none" lIns="72000" tIns="36000" rIns="0" bIns="36000" rtlCol="0" anchor="ctr" anchorCtr="0">
            <a:no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Můžeme koupit antivirus v lékárně?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7106" y="2888301"/>
            <a:ext cx="7051630" cy="3556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wrap="none" lIns="72000" tIns="36000" rIns="0" bIns="36000" rtlCol="0" anchor="ctr" anchorCtr="0">
            <a:no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Můžeme na barevné tiskárně tisknout černobíle?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7106" y="270271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si k počítači připojit lampičku?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297106" y="71075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se nakazit počítačovým virem?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297106" y="156684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na počítači současně poslouchat písničky a psát dopis?</a:t>
            </a:r>
            <a:endParaRPr lang="cs-CZ" sz="2000" b="1" dirty="0"/>
          </a:p>
        </p:txBody>
      </p:sp>
      <p:sp>
        <p:nvSpPr>
          <p:cNvPr id="16" name="Obdélník 15"/>
          <p:cNvSpPr/>
          <p:nvPr/>
        </p:nvSpPr>
        <p:spPr>
          <a:xfrm>
            <a:off x="297106" y="2007331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přes internet posílat fotky?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297106" y="244781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na počítači zjistit, kdy nám jede autobus?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297106" y="330390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na černobílé tiskárně tisknout barevně?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297106" y="3744391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přes internet nakupovat?</a:t>
            </a:r>
            <a:endParaRPr lang="cs-CZ" sz="2000" b="1" dirty="0"/>
          </a:p>
        </p:txBody>
      </p:sp>
      <p:sp>
        <p:nvSpPr>
          <p:cNvPr id="21" name="Obdélník 20"/>
          <p:cNvSpPr/>
          <p:nvPr/>
        </p:nvSpPr>
        <p:spPr>
          <a:xfrm>
            <a:off x="297106" y="418487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mít více e-mailových schránek?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297106" y="4625361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si přes počítač s někým povídat?</a:t>
            </a:r>
            <a:endParaRPr lang="cs-CZ" sz="2000" b="1" dirty="0"/>
          </a:p>
        </p:txBody>
      </p:sp>
      <p:sp>
        <p:nvSpPr>
          <p:cNvPr id="23" name="Obdélník 22"/>
          <p:cNvSpPr/>
          <p:nvPr/>
        </p:nvSpPr>
        <p:spPr>
          <a:xfrm>
            <a:off x="297106" y="506584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si na počítači někoho vyfotit?</a:t>
            </a:r>
            <a:endParaRPr lang="cs-CZ" sz="2000" b="1" dirty="0"/>
          </a:p>
        </p:txBody>
      </p:sp>
      <p:sp>
        <p:nvSpPr>
          <p:cNvPr id="24" name="Obdélník 23"/>
          <p:cNvSpPr/>
          <p:nvPr/>
        </p:nvSpPr>
        <p:spPr>
          <a:xfrm>
            <a:off x="297106" y="5506331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si přes počítač podat ruku?</a:t>
            </a:r>
            <a:endParaRPr lang="cs-CZ" sz="2000" b="1" dirty="0"/>
          </a:p>
        </p:txBody>
      </p:sp>
      <p:sp>
        <p:nvSpPr>
          <p:cNvPr id="25" name="Obdélník 24"/>
          <p:cNvSpPr/>
          <p:nvPr/>
        </p:nvSpPr>
        <p:spPr>
          <a:xfrm>
            <a:off x="297106" y="5946816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přes počítač zaplatit? 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97106" y="6387302"/>
            <a:ext cx="7051630" cy="3804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72000" tIns="36000" bIns="36000" anchor="ctr" anchorCtr="0">
            <a:spAutoFit/>
          </a:bodyPr>
          <a:lstStyle/>
          <a:p>
            <a:r>
              <a:rPr lang="cs-CZ" sz="2000" b="1" dirty="0" smtClean="0"/>
              <a:t>Můžeme číst na počítači knihu?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99554" y="260648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399554" y="1564019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99554" y="2867390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99554" y="2432933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99554" y="4170761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99554" y="4605218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99554" y="5039675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9554" y="5908589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99554" y="6343048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99554" y="695105"/>
            <a:ext cx="91686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99554" y="1129562"/>
            <a:ext cx="91686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99554" y="3301847"/>
            <a:ext cx="91686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399554" y="5474132"/>
            <a:ext cx="91686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399554" y="1998476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399554" y="3736304"/>
            <a:ext cx="91686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ANO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123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2692" y="1052736"/>
            <a:ext cx="1545825" cy="355600"/>
          </a:xfrm>
          <a:prstGeom prst="rect">
            <a:avLst/>
          </a:prstGeom>
          <a:noFill/>
        </p:spPr>
        <p:txBody>
          <a:bodyPr vert="horz" wrap="none" lIns="36000" tIns="0" rIns="0" bIns="0" rtlCol="0">
            <a:noAutofit/>
          </a:bodyPr>
          <a:lstStyle/>
          <a:p>
            <a:r>
              <a:rPr lang="cs-CZ" dirty="0" smtClean="0"/>
              <a:t>a)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wide</a:t>
            </a:r>
            <a:r>
              <a:rPr lang="cs-CZ" dirty="0" smtClean="0"/>
              <a:t> web 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3970" y="692696"/>
            <a:ext cx="2387757" cy="355600"/>
          </a:xfrm>
          <a:prstGeom prst="rect">
            <a:avLst/>
          </a:prstGeom>
          <a:noFill/>
        </p:spPr>
        <p:txBody>
          <a:bodyPr vert="horz" wrap="none" lIns="36000" tIns="0" rIns="0" bIns="0" rtlCol="0">
            <a:no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Calibri"/>
              </a:rPr>
              <a:t>1. Co znamená </a:t>
            </a:r>
            <a:r>
              <a:rPr lang="cs-CZ" sz="2000" b="1" u="sng" dirty="0" smtClean="0">
                <a:solidFill>
                  <a:srgbClr val="000000"/>
                </a:solidFill>
                <a:latin typeface="Calibri"/>
              </a:rPr>
              <a:t>www.</a:t>
            </a:r>
            <a:r>
              <a:rPr lang="cs-CZ" sz="2000" b="1" dirty="0" smtClean="0">
                <a:solidFill>
                  <a:srgbClr val="000000"/>
                </a:solidFill>
                <a:latin typeface="Calibri"/>
              </a:rPr>
              <a:t> </a:t>
            </a:r>
            <a:endParaRPr lang="cs-CZ" sz="20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3970" y="2156692"/>
            <a:ext cx="1987550" cy="355600"/>
          </a:xfrm>
          <a:prstGeom prst="rect">
            <a:avLst/>
          </a:prstGeom>
          <a:noFill/>
        </p:spPr>
        <p:txBody>
          <a:bodyPr vert="horz" wrap="none" lIns="36000" tIns="0" rIns="0" bIns="0" rtlCol="0">
            <a:no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Calibri"/>
              </a:rPr>
              <a:t>2. Co je to e-mail?</a:t>
            </a:r>
            <a:endParaRPr lang="cs-CZ" sz="20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3970" y="3505448"/>
            <a:ext cx="3605723" cy="355600"/>
          </a:xfrm>
          <a:prstGeom prst="rect">
            <a:avLst/>
          </a:prstGeom>
          <a:noFill/>
        </p:spPr>
        <p:txBody>
          <a:bodyPr vert="horz" wrap="none" lIns="36000" tIns="0" rIns="0" bIns="0" rtlCol="0">
            <a:no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latin typeface="Calibri"/>
              </a:rPr>
              <a:t>3. Co je to „internetová adresa?</a:t>
            </a:r>
            <a:endParaRPr lang="cs-CZ" sz="20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4650" y="4296064"/>
            <a:ext cx="4140200" cy="3556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endParaRPr lang="cs-CZ" sz="2133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6421" y="4059238"/>
            <a:ext cx="2973214" cy="355600"/>
          </a:xfrm>
          <a:prstGeom prst="rect">
            <a:avLst/>
          </a:prstGeom>
          <a:noFill/>
        </p:spPr>
        <p:txBody>
          <a:bodyPr vert="horz" wrap="none" lIns="36000" tIns="0" rIns="0" bIns="0" rtlCol="0" anchor="ctr">
            <a:no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b) adresa </a:t>
            </a:r>
            <a:r>
              <a:rPr lang="cs-CZ" dirty="0">
                <a:solidFill>
                  <a:srgbClr val="000000"/>
                </a:solidFill>
              </a:rPr>
              <a:t>internetové stránky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54923" y="908720"/>
            <a:ext cx="1073261" cy="355600"/>
          </a:xfrm>
          <a:prstGeom prst="rect">
            <a:avLst/>
          </a:prstGeom>
          <a:noFill/>
        </p:spPr>
        <p:txBody>
          <a:bodyPr vert="horz" wrap="none" lIns="36000" tIns="0" rIns="0" bIns="0" rtlCol="0">
            <a:no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libri"/>
              </a:rPr>
              <a:t>a) http://</a:t>
            </a:r>
            <a:endParaRPr lang="cs-CZ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068960"/>
            <a:ext cx="26448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c) je to elektronická pošta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32759" y="188640"/>
            <a:ext cx="4037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5</a:t>
            </a:r>
            <a:r>
              <a:rPr lang="cs-CZ" sz="2000" b="1" dirty="0" smtClean="0"/>
              <a:t>. Co automaticky doplní prohlížeč v adresním řádku?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3970" y="4737338"/>
            <a:ext cx="4125278" cy="707886"/>
          </a:xfrm>
          <a:prstGeom prst="rect">
            <a:avLst/>
          </a:prstGeom>
          <a:noFill/>
        </p:spPr>
        <p:txBody>
          <a:bodyPr wrap="square" lIns="36000" rtlCol="0">
            <a:spAutoFit/>
          </a:bodyPr>
          <a:lstStyle/>
          <a:p>
            <a:r>
              <a:rPr lang="cs-CZ" sz="2000" b="1" dirty="0"/>
              <a:t>4</a:t>
            </a:r>
            <a:r>
              <a:rPr lang="cs-CZ" sz="2000" b="1" dirty="0" smtClean="0"/>
              <a:t>. Co znamená pojem „živý rozhovor na internetu“ ?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1560" y="5803992"/>
            <a:ext cx="36463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b) komunikace prostřednictvím </a:t>
            </a:r>
            <a:r>
              <a:rPr lang="cs-CZ" sz="1600" dirty="0" err="1" smtClean="0"/>
              <a:t>Skype</a:t>
            </a:r>
            <a:r>
              <a:rPr lang="cs-CZ" sz="1600" dirty="0" smtClean="0"/>
              <a:t>,  ICQ, chatu, nebo konference</a:t>
            </a:r>
            <a:endParaRPr lang="cs-CZ" sz="1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32759" y="1798840"/>
            <a:ext cx="4611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6. Jaký je rozdíl mezi www. (web) a internetem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5013910" y="3059668"/>
            <a:ext cx="36078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c) www. je jedna ze služeb Internetu.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076055" y="4067780"/>
            <a:ext cx="20200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a) 13. únor 1992  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532759" y="3395210"/>
            <a:ext cx="43008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7. Kdy bylo oficiálně první připojení k internetu v ČR</a:t>
            </a:r>
            <a:endParaRPr lang="cs-CZ" sz="2000" b="1" dirty="0"/>
          </a:p>
        </p:txBody>
      </p:sp>
      <p:sp>
        <p:nvSpPr>
          <p:cNvPr id="30" name="Obdélník 29"/>
          <p:cNvSpPr/>
          <p:nvPr/>
        </p:nvSpPr>
        <p:spPr>
          <a:xfrm>
            <a:off x="4572000" y="5025370"/>
            <a:ext cx="422859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8. Co vzniklo dříve: vyhledávač Google, nebo sociální síť </a:t>
            </a:r>
            <a:r>
              <a:rPr lang="cs-CZ" sz="2000" b="1" dirty="0" err="1" smtClean="0"/>
              <a:t>facebook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2692" y="1340768"/>
            <a:ext cx="1894874" cy="369332"/>
          </a:xfrm>
          <a:prstGeom prst="rect">
            <a:avLst/>
          </a:prstGeom>
          <a:noFill/>
        </p:spPr>
        <p:txBody>
          <a:bodyPr wrap="none" lIns="36000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web</a:t>
            </a:r>
            <a:endParaRPr lang="cs-CZ" dirty="0"/>
          </a:p>
        </p:txBody>
      </p:sp>
      <p:sp>
        <p:nvSpPr>
          <p:cNvPr id="1026" name="TextovéPole 1025"/>
          <p:cNvSpPr txBox="1"/>
          <p:nvPr/>
        </p:nvSpPr>
        <p:spPr>
          <a:xfrm>
            <a:off x="582692" y="1700808"/>
            <a:ext cx="2109035" cy="369332"/>
          </a:xfrm>
          <a:prstGeom prst="rect">
            <a:avLst/>
          </a:prstGeom>
          <a:noFill/>
        </p:spPr>
        <p:txBody>
          <a:bodyPr wrap="none" lIns="36000" rtlCol="0">
            <a:spAutoFit/>
          </a:bodyPr>
          <a:lstStyle/>
          <a:p>
            <a:r>
              <a:rPr lang="cs-CZ" dirty="0" smtClean="0"/>
              <a:t>c) </a:t>
            </a:r>
            <a:r>
              <a:rPr lang="cs-CZ" dirty="0" err="1" smtClean="0"/>
              <a:t>Write</a:t>
            </a:r>
            <a:r>
              <a:rPr lang="cs-CZ" dirty="0" smtClean="0"/>
              <a:t> web </a:t>
            </a:r>
            <a:r>
              <a:rPr lang="cs-CZ" dirty="0" err="1" smtClean="0"/>
              <a:t>website</a:t>
            </a:r>
            <a:endParaRPr lang="cs-CZ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539552" y="2512292"/>
            <a:ext cx="2784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je to způsob telefonování</a:t>
            </a:r>
            <a:endParaRPr lang="cs-CZ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539552" y="2790626"/>
            <a:ext cx="1921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Je to online hra </a:t>
            </a:r>
            <a:endParaRPr lang="cs-CZ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726421" y="3748932"/>
            <a:ext cx="2724780" cy="369332"/>
          </a:xfrm>
          <a:prstGeom prst="rect">
            <a:avLst/>
          </a:prstGeom>
          <a:noFill/>
        </p:spPr>
        <p:txBody>
          <a:bodyPr wrap="none" lIns="36000" rtlCol="0" anchor="ctr">
            <a:spAutoFit/>
          </a:bodyPr>
          <a:lstStyle/>
          <a:p>
            <a:r>
              <a:rPr lang="cs-CZ" dirty="0" smtClean="0"/>
              <a:t>a) adresa poštovní schránky</a:t>
            </a:r>
            <a:endParaRPr lang="cs-CZ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726421" y="4355812"/>
            <a:ext cx="1630891" cy="369332"/>
          </a:xfrm>
          <a:prstGeom prst="rect">
            <a:avLst/>
          </a:prstGeom>
          <a:noFill/>
        </p:spPr>
        <p:txBody>
          <a:bodyPr wrap="none" lIns="36000" rtlCol="0" anchor="ctr">
            <a:spAutoFit/>
          </a:bodyPr>
          <a:lstStyle/>
          <a:p>
            <a:r>
              <a:rPr lang="cs-CZ" dirty="0" smtClean="0"/>
              <a:t>c) adresa domů </a:t>
            </a:r>
            <a:endParaRPr lang="cs-CZ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5154923" y="1189886"/>
            <a:ext cx="914028" cy="369332"/>
          </a:xfrm>
          <a:prstGeom prst="rect">
            <a:avLst/>
          </a:prstGeom>
          <a:noFill/>
        </p:spPr>
        <p:txBody>
          <a:bodyPr wrap="none" lIns="36000" rtlCol="0">
            <a:spAutoFit/>
          </a:bodyPr>
          <a:lstStyle/>
          <a:p>
            <a:r>
              <a:rPr lang="cs-CZ" dirty="0" smtClean="0"/>
              <a:t>b) www.</a:t>
            </a:r>
            <a:endParaRPr lang="cs-CZ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5154923" y="1484784"/>
            <a:ext cx="556687" cy="369332"/>
          </a:xfrm>
          <a:prstGeom prst="rect">
            <a:avLst/>
          </a:prstGeom>
          <a:noFill/>
        </p:spPr>
        <p:txBody>
          <a:bodyPr wrap="none" lIns="36000" rtlCol="0">
            <a:spAutoFit/>
          </a:bodyPr>
          <a:lstStyle/>
          <a:p>
            <a:r>
              <a:rPr lang="cs-CZ" dirty="0" smtClean="0"/>
              <a:t>c) @</a:t>
            </a:r>
            <a:endParaRPr lang="cs-CZ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5078818" y="5661248"/>
            <a:ext cx="3611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dříve byl vynalezen Facebook.com</a:t>
            </a:r>
            <a:endParaRPr lang="cs-CZ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5078818" y="5985284"/>
            <a:ext cx="382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dříve vznikl vyhledávač  Google.com</a:t>
            </a:r>
            <a:endParaRPr lang="cs-CZ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5078818" y="6309320"/>
            <a:ext cx="2982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 oba vznikly ve stejném roce</a:t>
            </a:r>
            <a:endParaRPr lang="cs-CZ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5076055" y="4355812"/>
            <a:ext cx="2020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23. únor 2013</a:t>
            </a:r>
            <a:endParaRPr lang="cs-CZ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5076056" y="4643844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 23. únor 1998</a:t>
            </a:r>
            <a:endParaRPr lang="cs-CZ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611560" y="5301208"/>
            <a:ext cx="36463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a) když poslouchám hudbu, nebo se dívám na film</a:t>
            </a:r>
            <a:endParaRPr lang="cs-CZ" sz="1600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611560" y="6306776"/>
            <a:ext cx="23212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c) tento pojem neexistuje</a:t>
            </a:r>
            <a:endParaRPr lang="cs-CZ" sz="1600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5013910" y="2466134"/>
            <a:ext cx="2444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žádný web je internet</a:t>
            </a:r>
            <a:endParaRPr lang="cs-CZ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013910" y="2749520"/>
            <a:ext cx="2082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web je sociální síť</a:t>
            </a:r>
            <a:endParaRPr lang="cs-CZ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303970" y="188640"/>
            <a:ext cx="2936958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 správnou odpověď: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67544" y="1052736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11560" y="4077072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011327" y="6009042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004048" y="4115296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576417" y="5803992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67544" y="3107184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32040" y="3073394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058439" y="887388"/>
            <a:ext cx="360040" cy="32181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69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6" grpId="0"/>
      <p:bldP spid="18" grpId="0"/>
      <p:bldP spid="19" grpId="0"/>
      <p:bldP spid="5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1026" grpId="0"/>
      <p:bldP spid="1027" grpId="0"/>
      <p:bldP spid="1028" grpId="0"/>
      <p:bldP spid="1029" grpId="0"/>
      <p:bldP spid="1030" grpId="0"/>
      <p:bldP spid="1031" grpId="0"/>
      <p:bldP spid="1032" grpId="0"/>
      <p:bldP spid="1033" grpId="0"/>
      <p:bldP spid="1034" grpId="0"/>
      <p:bldP spid="1035" grpId="0"/>
      <p:bldP spid="1036" grpId="0"/>
      <p:bldP spid="1037" grpId="0"/>
      <p:bldP spid="1038" grpId="0"/>
      <p:bldP spid="1039" grpId="0"/>
      <p:bldP spid="1041" grpId="0"/>
      <p:bldP spid="1042" grpId="0"/>
      <p:bldP spid="1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13024" y="3543714"/>
            <a:ext cx="2741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2"/>
              </a:rPr>
              <a:t>www.nasevesnice.cz</a:t>
            </a:r>
            <a:endParaRPr lang="cs-CZ" sz="20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513023" y="4099516"/>
            <a:ext cx="20518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3"/>
              </a:rPr>
              <a:t>www.skola@cz</a:t>
            </a:r>
            <a:endParaRPr lang="cs-CZ" sz="20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513024" y="1320506"/>
            <a:ext cx="29537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4"/>
              </a:rPr>
              <a:t>http://seznam.cz</a:t>
            </a:r>
            <a:endParaRPr lang="cs-CZ" sz="20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513024" y="2432110"/>
            <a:ext cx="29573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5"/>
              </a:rPr>
              <a:t>www.zšprožnov.cz</a:t>
            </a:r>
            <a:endParaRPr lang="cs-CZ" sz="2000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5513023" y="764704"/>
            <a:ext cx="2703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6"/>
              </a:rPr>
              <a:t>www.facebook,com/</a:t>
            </a:r>
            <a:endParaRPr lang="cs-CZ" sz="20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5513024" y="4655319"/>
            <a:ext cx="2824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7"/>
              </a:rPr>
              <a:t>www.vlak:expres.info</a:t>
            </a:r>
            <a:endParaRPr lang="cs-CZ" sz="20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509877"/>
            <a:ext cx="3220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8"/>
              </a:rPr>
              <a:t>http://www.předskolaci.cz</a:t>
            </a:r>
            <a:endParaRPr lang="cs-CZ" sz="2000" b="1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513024" y="2987912"/>
            <a:ext cx="188465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9"/>
              </a:rPr>
              <a:t>www.krasa,cz</a:t>
            </a:r>
            <a:endParaRPr lang="cs-CZ" sz="2000" b="1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79512" y="2447917"/>
            <a:ext cx="500808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0"/>
              </a:rPr>
              <a:t>http://tn.nova.cz/zpravy/na-vasi-strane/</a:t>
            </a:r>
            <a:endParaRPr lang="cs-CZ" sz="20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79512" y="4040857"/>
            <a:ext cx="458311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1"/>
              </a:rPr>
              <a:t>learningenglish-esl.blogspot.cz/</a:t>
            </a:r>
            <a:endParaRPr lang="cs-CZ" sz="2000" b="1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179512" y="1916937"/>
            <a:ext cx="49449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2"/>
              </a:rPr>
              <a:t>https://www.dámejidlo.cz/rozvoz/</a:t>
            </a:r>
            <a:r>
              <a:rPr lang="cs-CZ" sz="2000" b="1" dirty="0" err="1" smtClean="0">
                <a:hlinkClick r:id="rId12"/>
              </a:rPr>
              <a:t>ostrava</a:t>
            </a:r>
            <a:endParaRPr lang="cs-CZ" sz="2000" b="1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179512" y="4571836"/>
            <a:ext cx="3672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3"/>
              </a:rPr>
              <a:t>https://www.facebook.@.com</a:t>
            </a:r>
            <a:endParaRPr lang="cs-CZ" sz="2000" b="1" dirty="0" smtClean="0"/>
          </a:p>
        </p:txBody>
      </p:sp>
      <p:sp>
        <p:nvSpPr>
          <p:cNvPr id="16" name="Obdélník 15"/>
          <p:cNvSpPr/>
          <p:nvPr/>
        </p:nvSpPr>
        <p:spPr>
          <a:xfrm>
            <a:off x="179512" y="1385957"/>
            <a:ext cx="47525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4"/>
              </a:rPr>
              <a:t>http://www.czp-msk.cz/</a:t>
            </a:r>
            <a:endParaRPr lang="cs-CZ" sz="2000" b="1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5513024" y="1876308"/>
            <a:ext cx="317266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5"/>
              </a:rPr>
              <a:t>http://www.1001hry.cz/</a:t>
            </a:r>
            <a:endParaRPr lang="cs-CZ" sz="2000" b="1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179512" y="854977"/>
            <a:ext cx="500808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6"/>
              </a:rPr>
              <a:t>www.super-radio.cz/</a:t>
            </a:r>
            <a:endParaRPr lang="cs-CZ" sz="2000" b="1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179512" y="2978897"/>
            <a:ext cx="413184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hlinkClick r:id="rId17"/>
              </a:rPr>
              <a:t>http://www.maminčinyrecepty.cz/</a:t>
            </a:r>
            <a:endParaRPr lang="cs-CZ" sz="20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420597" y="5692606"/>
            <a:ext cx="174619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/>
              <a:t>č</a:t>
            </a:r>
            <a:r>
              <a:rPr lang="cs-CZ" b="1" dirty="0" smtClean="0"/>
              <a:t>árku –  </a:t>
            </a:r>
            <a:r>
              <a:rPr lang="cs-CZ" b="1" dirty="0" smtClean="0">
                <a:solidFill>
                  <a:srgbClr val="FF0000"/>
                </a:solidFill>
              </a:rPr>
              <a:t>,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1408" y="6228020"/>
            <a:ext cx="170456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 smtClean="0"/>
              <a:t>dvojtečku - 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22450" y="5723964"/>
            <a:ext cx="223912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tředník - </a:t>
            </a:r>
            <a:r>
              <a:rPr lang="cs-CZ" b="1" dirty="0" smtClean="0">
                <a:solidFill>
                  <a:srgbClr val="FF0000"/>
                </a:solidFill>
              </a:rPr>
              <a:t>;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55776" y="6228020"/>
            <a:ext cx="220579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 smtClean="0"/>
              <a:t>znak „zavináč - </a:t>
            </a:r>
            <a:r>
              <a:rPr lang="cs-CZ" b="1" dirty="0" smtClean="0">
                <a:solidFill>
                  <a:srgbClr val="FF0000"/>
                </a:solidFill>
              </a:rPr>
              <a:t>@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094453" y="5877272"/>
            <a:ext cx="385323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 smtClean="0"/>
              <a:t>háčky a čárky nad písmeny – </a:t>
            </a:r>
            <a:r>
              <a:rPr lang="cs-CZ" b="1" dirty="0" smtClean="0">
                <a:solidFill>
                  <a:srgbClr val="FF0000"/>
                </a:solidFill>
              </a:rPr>
              <a:t>ě  á  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5229200"/>
            <a:ext cx="878497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Chybovali jste? Nevadí!!! Zopakujeme si, které znaky nesmí obsahovat internetová adresa: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86764" y="225174"/>
            <a:ext cx="561083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Rozhodněte, zda je správně napsána internetová adresa.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Násobení 26"/>
          <p:cNvSpPr/>
          <p:nvPr/>
        </p:nvSpPr>
        <p:spPr>
          <a:xfrm>
            <a:off x="0" y="1912397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Násobení 28"/>
          <p:cNvSpPr/>
          <p:nvPr/>
        </p:nvSpPr>
        <p:spPr>
          <a:xfrm>
            <a:off x="4788024" y="748740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0" name="Násobení 29"/>
          <p:cNvSpPr/>
          <p:nvPr/>
        </p:nvSpPr>
        <p:spPr>
          <a:xfrm>
            <a:off x="4744937" y="2402780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1" name="Násobení 30"/>
          <p:cNvSpPr/>
          <p:nvPr/>
        </p:nvSpPr>
        <p:spPr>
          <a:xfrm>
            <a:off x="4788024" y="2924944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2" name="Násobení 31"/>
          <p:cNvSpPr/>
          <p:nvPr/>
        </p:nvSpPr>
        <p:spPr>
          <a:xfrm>
            <a:off x="4788024" y="4666809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3" name="Násobení 32"/>
          <p:cNvSpPr/>
          <p:nvPr/>
        </p:nvSpPr>
        <p:spPr>
          <a:xfrm>
            <a:off x="-165263" y="4522793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Násobení 33"/>
          <p:cNvSpPr/>
          <p:nvPr/>
        </p:nvSpPr>
        <p:spPr>
          <a:xfrm>
            <a:off x="-197763" y="3509877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Násobení 34"/>
          <p:cNvSpPr/>
          <p:nvPr/>
        </p:nvSpPr>
        <p:spPr>
          <a:xfrm>
            <a:off x="-193246" y="2924944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Násobení 35"/>
          <p:cNvSpPr/>
          <p:nvPr/>
        </p:nvSpPr>
        <p:spPr>
          <a:xfrm>
            <a:off x="4819261" y="4099516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28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 animBg="1"/>
      <p:bldP spid="22" grpId="0" animBg="1"/>
      <p:bldP spid="23" grpId="0" animBg="1"/>
      <p:bldP spid="24" grpId="0" animBg="1"/>
      <p:bldP spid="25" grpId="0" animBg="1"/>
      <p:bldP spid="20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6764" y="225174"/>
            <a:ext cx="721556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Rozhodněte, zda je správně napsána e-mailová adresa.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301208"/>
            <a:ext cx="7230844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 opět si zopakujeme co nesmí být v e-mailové adrese: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08406" y="5818128"/>
            <a:ext cx="157406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 smtClean="0"/>
              <a:t>čárka –  </a:t>
            </a:r>
            <a:r>
              <a:rPr lang="cs-CZ" b="1" dirty="0" smtClean="0">
                <a:solidFill>
                  <a:srgbClr val="FF0000"/>
                </a:solidFill>
              </a:rPr>
              <a:t>,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855711"/>
            <a:ext cx="169495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 smtClean="0"/>
              <a:t>dvojtečka - 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08406" y="6300028"/>
            <a:ext cx="157406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tředník - </a:t>
            </a:r>
            <a:r>
              <a:rPr lang="cs-CZ" b="1" dirty="0" smtClean="0">
                <a:solidFill>
                  <a:srgbClr val="FF0000"/>
                </a:solidFill>
              </a:rPr>
              <a:t>;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39246" y="6021288"/>
            <a:ext cx="385323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 smtClean="0"/>
              <a:t>háčky a čárky nad písmeny – </a:t>
            </a:r>
            <a:r>
              <a:rPr lang="cs-CZ" b="1" dirty="0" smtClean="0">
                <a:solidFill>
                  <a:srgbClr val="FF0000"/>
                </a:solidFill>
              </a:rPr>
              <a:t>ě  á  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3" y="6300028"/>
            <a:ext cx="169495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b="1" dirty="0"/>
              <a:t>l</a:t>
            </a:r>
            <a:r>
              <a:rPr lang="cs-CZ" b="1" dirty="0" smtClean="0"/>
              <a:t>omítko - </a:t>
            </a:r>
            <a:r>
              <a:rPr lang="cs-CZ" b="1" dirty="0" smtClean="0">
                <a:solidFill>
                  <a:srgbClr val="FF0000"/>
                </a:solidFill>
              </a:rPr>
              <a:t>/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705" y="2427780"/>
            <a:ext cx="3384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Barbora.kucerova@seznam.cz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3705" y="2954652"/>
            <a:ext cx="3055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info@astrocafe.centrum.cz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09529" y="980728"/>
            <a:ext cx="23888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admin@omlazeni.cz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09529" y="1505441"/>
            <a:ext cx="2815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PAVEL12345@gmail.com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705" y="3481524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reditel@skolazlin@cz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705" y="908720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Roman33@yahoo.com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705" y="4504490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novák@seznam.cz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705" y="4008396"/>
            <a:ext cx="2484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ivan:novak@centrum.cz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705" y="1435592"/>
            <a:ext cx="2767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mojestranka@seznam,com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705" y="1931686"/>
            <a:ext cx="2696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lenka/kralova@gmail.com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09529" y="2030154"/>
            <a:ext cx="2937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Dominik_volny@naseboty.cz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09529" y="2524089"/>
            <a:ext cx="2888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Veronika.vero</a:t>
            </a:r>
            <a:r>
              <a:rPr lang="cs-CZ" b="1" dirty="0" smtClean="0"/>
              <a:t>@@seznam.cz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09529" y="3018024"/>
            <a:ext cx="20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obchod@obchod.cz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09529" y="3511959"/>
            <a:ext cx="2151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bruslení@gmail.com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09529" y="4005894"/>
            <a:ext cx="3029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Renata,Novakova@seznam.cz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09529" y="4499828"/>
            <a:ext cx="2988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skolaroznov@iol.cz/roznov.cz</a:t>
            </a:r>
            <a:endParaRPr lang="cs-CZ" b="1" dirty="0"/>
          </a:p>
        </p:txBody>
      </p:sp>
      <p:sp>
        <p:nvSpPr>
          <p:cNvPr id="33" name="Násobení 32"/>
          <p:cNvSpPr/>
          <p:nvPr/>
        </p:nvSpPr>
        <p:spPr>
          <a:xfrm>
            <a:off x="4600237" y="3461989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Násobení 33"/>
          <p:cNvSpPr/>
          <p:nvPr/>
        </p:nvSpPr>
        <p:spPr>
          <a:xfrm>
            <a:off x="4577998" y="3968970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Násobení 34"/>
          <p:cNvSpPr/>
          <p:nvPr/>
        </p:nvSpPr>
        <p:spPr>
          <a:xfrm>
            <a:off x="4600237" y="4499828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Násobení 35"/>
          <p:cNvSpPr/>
          <p:nvPr/>
        </p:nvSpPr>
        <p:spPr>
          <a:xfrm>
            <a:off x="-309590" y="1389988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7" name="Násobení 36"/>
          <p:cNvSpPr/>
          <p:nvPr/>
        </p:nvSpPr>
        <p:spPr>
          <a:xfrm>
            <a:off x="-309590" y="1882501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8" name="Násobení 37"/>
          <p:cNvSpPr/>
          <p:nvPr/>
        </p:nvSpPr>
        <p:spPr>
          <a:xfrm>
            <a:off x="-432048" y="3933056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9" name="Násobení 38"/>
          <p:cNvSpPr/>
          <p:nvPr/>
        </p:nvSpPr>
        <p:spPr>
          <a:xfrm>
            <a:off x="-359767" y="4459353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1" name="Násobení 40"/>
          <p:cNvSpPr/>
          <p:nvPr/>
        </p:nvSpPr>
        <p:spPr>
          <a:xfrm>
            <a:off x="4577998" y="2464269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2" name="Násobení 41"/>
          <p:cNvSpPr/>
          <p:nvPr/>
        </p:nvSpPr>
        <p:spPr>
          <a:xfrm>
            <a:off x="-432048" y="3429000"/>
            <a:ext cx="3851920" cy="49038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074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7" grpId="0"/>
      <p:bldP spid="28" grpId="0"/>
      <p:bldP spid="29" grpId="0"/>
      <p:bldP spid="30" grpId="0"/>
      <p:bldP spid="31" grpId="0"/>
      <p:bldP spid="32" grpId="0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974" y="930206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6551" y="1268760"/>
            <a:ext cx="13394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06642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620</Words>
  <Application>Microsoft Office PowerPoint</Application>
  <PresentationFormat>Předvádění na obrazovce (4:3)</PresentationFormat>
  <Paragraphs>131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Objekt prostředí balíčkovače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25</cp:revision>
  <dcterms:created xsi:type="dcterms:W3CDTF">2014-02-11T15:09:51Z</dcterms:created>
  <dcterms:modified xsi:type="dcterms:W3CDTF">2014-02-11T20:05:35Z</dcterms:modified>
</cp:coreProperties>
</file>