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3" r:id="rId2"/>
    <p:sldId id="264" r:id="rId3"/>
    <p:sldId id="265" r:id="rId4"/>
    <p:sldId id="256" r:id="rId5"/>
    <p:sldId id="258" r:id="rId6"/>
    <p:sldId id="259" r:id="rId7"/>
    <p:sldId id="260" r:id="rId8"/>
    <p:sldId id="261" r:id="rId9"/>
    <p:sldId id="267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jpeg"/><Relationship Id="rId4" Type="http://schemas.openxmlformats.org/officeDocument/2006/relationships/image" Target="../media/image2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17"/>
          <p:cNvGraphicFramePr>
            <a:graphicFrameLocks noChangeAspect="1"/>
          </p:cNvGraphicFramePr>
          <p:nvPr/>
        </p:nvGraphicFramePr>
        <p:xfrm>
          <a:off x="642938" y="928688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928688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000250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Century Schoolbook" pitchFamily="18" charset="0"/>
            </a:endParaRPr>
          </a:p>
        </p:txBody>
      </p:sp>
      <p:sp>
        <p:nvSpPr>
          <p:cNvPr id="3077" name="Rectangle 19"/>
          <p:cNvSpPr>
            <a:spLocks noChangeArrowheads="1"/>
          </p:cNvSpPr>
          <p:nvPr/>
        </p:nvSpPr>
        <p:spPr bwMode="auto">
          <a:xfrm>
            <a:off x="500063" y="785813"/>
            <a:ext cx="77454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indent="449263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alt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78" name="Rectangle 20"/>
          <p:cNvSpPr>
            <a:spLocks noChangeArrowheads="1"/>
          </p:cNvSpPr>
          <p:nvPr/>
        </p:nvSpPr>
        <p:spPr bwMode="auto">
          <a:xfrm>
            <a:off x="714375" y="4214813"/>
            <a:ext cx="7961313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849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607" name="Group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9219867"/>
              </p:ext>
            </p:extLst>
          </p:nvPr>
        </p:nvGraphicFramePr>
        <p:xfrm>
          <a:off x="1835150" y="981075"/>
          <a:ext cx="6121400" cy="5472118"/>
        </p:xfrm>
        <a:graphic>
          <a:graphicData uri="http://schemas.openxmlformats.org/drawingml/2006/table">
            <a:tbl>
              <a:tblPr/>
              <a:tblGrid>
                <a:gridCol w="2736626"/>
                <a:gridCol w="3384774"/>
              </a:tblGrid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Růžena Koubová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Vzdělávací oblast/Obor: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Člověk a příroda/Chemie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Třída: 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IX.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tvorby: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8.12.2013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 zařazení do výuky a zapsání do třídní knihy: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11.12.2013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Jazyk: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VY_32_INOVACE_CH.9.52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274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Chemie pro 8. a 9.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5782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</a:rPr>
                        <a:t>děj, reakce, teplo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527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23850" y="404813"/>
            <a:ext cx="8686800" cy="838200"/>
          </a:xfrm>
        </p:spPr>
        <p:txBody>
          <a:bodyPr/>
          <a:lstStyle/>
          <a:p>
            <a:pPr eaLnBrk="1" hangingPunct="1"/>
            <a:r>
              <a:rPr lang="cs-CZ" alt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0966138"/>
              </p:ext>
            </p:extLst>
          </p:nvPr>
        </p:nvGraphicFramePr>
        <p:xfrm>
          <a:off x="1042988" y="1308100"/>
          <a:ext cx="7561262" cy="39797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1952"/>
                <a:gridCol w="5089310"/>
              </a:tblGrid>
              <a:tr h="392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3207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9.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312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5622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do sešitu a podporuje aktivní opakování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16854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5-7 – molární reakční teplo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– kliknutím se objeví charakteristiky - slouží k výuce a k zápisu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8-9 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termochemické rovnice –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10 – procvičování – po kliknutí se objeví řešení</a:t>
                      </a:r>
                    </a:p>
                  </a:txBody>
                  <a:tcPr marL="66649" marR="66649" marT="33316" marB="33316"/>
                </a:tc>
              </a:tr>
              <a:tr h="7067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 umí vysvětlit pojem molární reakční teplo,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umí přečíst termochemickou rovnici a pozná ze zápisu, kdy je reakce endotermická a </a:t>
                      </a:r>
                      <a:r>
                        <a:rPr lang="cs-CZ" sz="1400" kern="1200" baseline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kdy exotermická.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9" marR="66649" marT="33316" marB="33316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68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Teplo a chemické reakce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Molární reakční teplo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03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chemie, která se zabývá tepelnými změnami při chemických reakcích</a:t>
            </a:r>
          </a:p>
          <a:p>
            <a:endParaRPr lang="cs-CZ" dirty="0" smtClean="0"/>
          </a:p>
          <a:p>
            <a:pPr marL="109728" indent="0" algn="ctr">
              <a:buNone/>
            </a:pPr>
            <a:r>
              <a:rPr lang="cs-CZ" dirty="0" smtClean="0"/>
              <a:t>Připomeň si – vysvětli pojmy: </a:t>
            </a:r>
          </a:p>
          <a:p>
            <a:pPr marL="109728" indent="0" algn="ctr">
              <a:buNone/>
            </a:pPr>
            <a:r>
              <a:rPr lang="cs-CZ" b="1" dirty="0" smtClean="0">
                <a:solidFill>
                  <a:srgbClr val="0070C0"/>
                </a:solidFill>
              </a:rPr>
              <a:t>EXOTERMICKÁ REAKCE</a:t>
            </a:r>
          </a:p>
          <a:p>
            <a:endParaRPr lang="cs-CZ" dirty="0" smtClean="0"/>
          </a:p>
          <a:p>
            <a:endParaRPr lang="cs-CZ" dirty="0" smtClean="0"/>
          </a:p>
          <a:p>
            <a:pPr marL="109728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ENDOTERMICKÁ REAKCE 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Termochemie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3789040"/>
            <a:ext cx="7920880" cy="720080"/>
          </a:xfrm>
          <a:prstGeom prst="rect">
            <a:avLst/>
          </a:prstGeom>
          <a:solidFill>
            <a:srgbClr val="0070C0"/>
          </a:solidFill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Chemická reakce, při které se teplo uvolňuje.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611560" y="5229200"/>
            <a:ext cx="7920880" cy="720080"/>
          </a:xfrm>
          <a:prstGeom prst="rect">
            <a:avLst/>
          </a:prstGeom>
          <a:solidFill>
            <a:srgbClr val="7030A0"/>
          </a:solidFill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Chemická reakce, při které se teplo spotřebovává.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0274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množství tepla, které se při chemické reakci uvolní nebo se spotřebuje, nazýváme REAKČNÍ TEPLO</a:t>
            </a:r>
          </a:p>
          <a:p>
            <a:r>
              <a:rPr lang="cs-CZ" sz="2400" dirty="0" smtClean="0"/>
              <a:t>jeho hodnota závisí na množství reagujících látek = na látkovém množství reaktantů</a:t>
            </a:r>
          </a:p>
          <a:p>
            <a:r>
              <a:rPr lang="cs-CZ" sz="2400" dirty="0" smtClean="0"/>
              <a:t>toto teplo nazýváme </a:t>
            </a:r>
            <a:r>
              <a:rPr lang="cs-CZ" sz="2400" b="1" dirty="0" smtClean="0">
                <a:solidFill>
                  <a:srgbClr val="FF0000"/>
                </a:solidFill>
              </a:rPr>
              <a:t>MOLÁRNÍ REAKČNÍ TEPLO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b="1" dirty="0" smtClean="0"/>
              <a:t>Značka: </a:t>
            </a:r>
            <a:r>
              <a:rPr lang="cs-CZ" sz="2400" b="1" dirty="0" err="1" smtClean="0"/>
              <a:t>Q</a:t>
            </a:r>
            <a:r>
              <a:rPr lang="cs-CZ" sz="2400" b="1" baseline="-25000" dirty="0" err="1" smtClean="0"/>
              <a:t>m</a:t>
            </a:r>
            <a:endParaRPr lang="cs-CZ" sz="2400" b="1" dirty="0" smtClean="0"/>
          </a:p>
          <a:p>
            <a:r>
              <a:rPr lang="cs-CZ" sz="2400" b="1" dirty="0" smtClean="0"/>
              <a:t>Jednotka: 1kJ/mol</a:t>
            </a:r>
            <a:r>
              <a:rPr lang="cs-CZ" sz="2400" dirty="0" smtClean="0"/>
              <a:t>         „</a:t>
            </a:r>
            <a:r>
              <a:rPr lang="cs-CZ" sz="2400" dirty="0" err="1" smtClean="0"/>
              <a:t>kilodžaul</a:t>
            </a:r>
            <a:r>
              <a:rPr lang="cs-CZ" sz="2400" dirty="0" smtClean="0"/>
              <a:t> na mol“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Molární reakční teplo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7544" y="3501008"/>
            <a:ext cx="8496944" cy="1152128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Množství tepla uvolněného při exotermické reakci nebo spotřebovaného při endotermické reakci jednoho molu reaktantů.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1930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Je-li reakce </a:t>
            </a:r>
            <a:r>
              <a:rPr lang="cs-CZ" sz="2800" b="1" dirty="0" smtClean="0"/>
              <a:t>exotermická</a:t>
            </a:r>
            <a:r>
              <a:rPr lang="cs-CZ" sz="2800" dirty="0" smtClean="0"/>
              <a:t>, pak je hodnota molárního reakčního tepla záporná</a:t>
            </a:r>
          </a:p>
          <a:p>
            <a:pPr marL="109728" indent="0" algn="ctr">
              <a:buNone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Q</a:t>
            </a:r>
            <a:r>
              <a:rPr lang="cs-CZ" sz="3200" b="1" baseline="-25000" dirty="0" err="1" smtClean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 &lt; 0</a:t>
            </a:r>
          </a:p>
          <a:p>
            <a:pPr marL="109728" indent="0" algn="ctr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Je-li reakce </a:t>
            </a:r>
            <a:r>
              <a:rPr lang="cs-CZ" sz="2800" b="1" dirty="0" smtClean="0"/>
              <a:t>endotermická</a:t>
            </a:r>
            <a:r>
              <a:rPr lang="cs-CZ" sz="2800" dirty="0" smtClean="0"/>
              <a:t>, pak je hodnota molárního reakčního tepla kladná</a:t>
            </a:r>
          </a:p>
          <a:p>
            <a:pPr marL="109728" indent="0" algn="ctr">
              <a:buNone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Q</a:t>
            </a:r>
            <a:r>
              <a:rPr lang="cs-CZ" sz="3200" b="1" baseline="-25000" dirty="0" err="1" smtClean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 &gt; 0</a:t>
            </a:r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Molární reakční teplo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089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chemická rovnice, ve které se uvádí údaj o molárním reakčním teple </a:t>
            </a:r>
            <a:r>
              <a:rPr lang="cs-CZ" dirty="0" err="1" smtClean="0">
                <a:solidFill>
                  <a:srgbClr val="FF0000"/>
                </a:solidFill>
              </a:rPr>
              <a:t>Q</a:t>
            </a:r>
            <a:r>
              <a:rPr lang="cs-CZ" baseline="-25000" dirty="0" err="1" smtClean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 a skupenství reaktantů a produktů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pPr marL="109728" indent="0" algn="ctr">
              <a:buNone/>
            </a:pPr>
            <a:r>
              <a:rPr lang="cs-CZ" dirty="0" smtClean="0"/>
              <a:t>Zkratka skupenství – připomeň si:</a:t>
            </a:r>
          </a:p>
          <a:p>
            <a:r>
              <a:rPr lang="cs-CZ" dirty="0" smtClean="0"/>
              <a:t>PEVNÉ</a:t>
            </a:r>
          </a:p>
          <a:p>
            <a:r>
              <a:rPr lang="cs-CZ" dirty="0" smtClean="0"/>
              <a:t>KAPALNÉ</a:t>
            </a:r>
          </a:p>
          <a:p>
            <a:r>
              <a:rPr lang="cs-CZ" dirty="0" smtClean="0"/>
              <a:t>PLYNNÉ</a:t>
            </a:r>
          </a:p>
          <a:p>
            <a:r>
              <a:rPr lang="cs-CZ" dirty="0" smtClean="0"/>
              <a:t>VODNÝ ROZTOK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Termochemická rovnice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69769" y="3678493"/>
            <a:ext cx="648072" cy="398579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4269769" y="4158175"/>
            <a:ext cx="648072" cy="39857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4269769" y="4630419"/>
            <a:ext cx="648072" cy="398579"/>
          </a:xfrm>
          <a:prstGeom prst="rect">
            <a:avLst/>
          </a:prstGeom>
          <a:solidFill>
            <a:srgbClr val="FF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g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4269769" y="5085184"/>
            <a:ext cx="648072" cy="3985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aq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5521424" y="3678493"/>
            <a:ext cx="2304256" cy="3985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solidus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21424" y="4158174"/>
            <a:ext cx="2304256" cy="3985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liquidus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21424" y="4629541"/>
            <a:ext cx="2304256" cy="3985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err="1" smtClean="0">
                <a:solidFill>
                  <a:srgbClr val="FF3300"/>
                </a:solidFill>
              </a:rPr>
              <a:t>gasus</a:t>
            </a:r>
            <a:endParaRPr lang="cs-CZ" sz="2400" dirty="0">
              <a:solidFill>
                <a:srgbClr val="FF33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21424" y="5085184"/>
            <a:ext cx="2304256" cy="3985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err="1" smtClean="0">
                <a:solidFill>
                  <a:srgbClr val="002060"/>
                </a:solidFill>
              </a:rPr>
              <a:t>aquaeus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6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>
                    <a:solidFill>
                      <a:srgbClr val="0070C0"/>
                    </a:solidFill>
                  </a:rPr>
                  <a:t>H</a:t>
                </a:r>
                <a:r>
                  <a:rPr lang="cs-CZ" baseline="-25000" dirty="0" smtClean="0">
                    <a:solidFill>
                      <a:srgbClr val="0070C0"/>
                    </a:solidFill>
                  </a:rPr>
                  <a:t>2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(g) + I</a:t>
                </a:r>
                <a:r>
                  <a:rPr lang="cs-CZ" baseline="-25000" dirty="0" smtClean="0">
                    <a:solidFill>
                      <a:srgbClr val="0070C0"/>
                    </a:solidFill>
                  </a:rPr>
                  <a:t>2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(s) 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dirty="0" smtClean="0">
                    <a:solidFill>
                      <a:srgbClr val="0070C0"/>
                    </a:solidFill>
                  </a:rPr>
                  <a:t> 2HI(g)        </a:t>
                </a:r>
                <a:r>
                  <a:rPr lang="cs-CZ" dirty="0" err="1" smtClean="0">
                    <a:solidFill>
                      <a:srgbClr val="0070C0"/>
                    </a:solidFill>
                  </a:rPr>
                  <a:t>Q</a:t>
                </a:r>
                <a:r>
                  <a:rPr lang="cs-CZ" baseline="-25000" dirty="0" err="1" smtClean="0">
                    <a:solidFill>
                      <a:srgbClr val="0070C0"/>
                    </a:solidFill>
                  </a:rPr>
                  <a:t>m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 = 52kJ/mol</a:t>
                </a:r>
              </a:p>
              <a:p>
                <a:pPr marL="109728" indent="0" algn="ctr">
                  <a:buNone/>
                </a:pPr>
                <a:r>
                  <a:rPr lang="cs-CZ" dirty="0" smtClean="0"/>
                  <a:t>čteme:</a:t>
                </a:r>
              </a:p>
              <a:p>
                <a:pPr marL="109728" indent="0" algn="ctr">
                  <a:buNone/>
                </a:pPr>
                <a:r>
                  <a:rPr lang="cs-CZ" dirty="0" smtClean="0"/>
                  <a:t>Reakcí 1 molu plynného vodíku s 1 molem pevného jodu vzniknou 2 moly plynného jodovodíku a spotřebuje se teplo 52 </a:t>
                </a:r>
                <a:r>
                  <a:rPr lang="cs-CZ" dirty="0" err="1" smtClean="0"/>
                  <a:t>kJ</a:t>
                </a:r>
                <a:r>
                  <a:rPr lang="cs-CZ" dirty="0" smtClean="0"/>
                  <a:t>.</a:t>
                </a:r>
              </a:p>
              <a:p>
                <a:r>
                  <a:rPr lang="cs-CZ" dirty="0" smtClean="0">
                    <a:solidFill>
                      <a:srgbClr val="FF0000"/>
                    </a:solidFill>
                  </a:rPr>
                  <a:t>C(s) + O</a:t>
                </a:r>
                <a:r>
                  <a:rPr lang="cs-CZ" baseline="-25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(g)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CO</a:t>
                </a:r>
                <a:r>
                  <a:rPr lang="cs-CZ" baseline="-25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(g)       </a:t>
                </a:r>
                <a:r>
                  <a:rPr lang="cs-CZ" dirty="0" err="1" smtClean="0">
                    <a:solidFill>
                      <a:srgbClr val="FF0000"/>
                    </a:solidFill>
                  </a:rPr>
                  <a:t>Q</a:t>
                </a:r>
                <a:r>
                  <a:rPr lang="cs-CZ" baseline="-25000" dirty="0" err="1" smtClean="0">
                    <a:solidFill>
                      <a:srgbClr val="FF0000"/>
                    </a:solidFill>
                  </a:rPr>
                  <a:t>m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= -394kJ/mol</a:t>
                </a:r>
              </a:p>
              <a:p>
                <a:pPr marL="109728" indent="0" algn="ctr">
                  <a:buNone/>
                </a:pPr>
                <a:r>
                  <a:rPr lang="cs-CZ" dirty="0" smtClean="0"/>
                  <a:t>čteme:</a:t>
                </a:r>
              </a:p>
              <a:p>
                <a:pPr marL="109728" indent="0" algn="ctr">
                  <a:buNone/>
                </a:pPr>
                <a:r>
                  <a:rPr lang="cs-CZ" dirty="0" smtClean="0"/>
                  <a:t>Při reakci 1 molu pevného uhlíku s 1 molem plynného kyslíku se uvolňuje 1 mol plynného oxidu uhličitého a teplo 394 </a:t>
                </a:r>
                <a:r>
                  <a:rPr lang="cs-CZ" dirty="0" err="1" smtClean="0"/>
                  <a:t>kJ</a:t>
                </a:r>
                <a:r>
                  <a:rPr lang="cs-CZ" dirty="0" smtClean="0"/>
                  <a:t>. </a:t>
                </a:r>
                <a:endParaRPr lang="cs-CZ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943" r="-148" b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Termochemické rovnice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95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268760"/>
                <a:ext cx="8352928" cy="4968552"/>
              </a:xfrm>
            </p:spPr>
            <p:txBody>
              <a:bodyPr/>
              <a:lstStyle/>
              <a:p>
                <a:pPr marL="109728" indent="0" algn="ctr">
                  <a:buNone/>
                </a:pPr>
                <a:r>
                  <a:rPr lang="cs-CZ" dirty="0" smtClean="0"/>
                  <a:t>Je dáno reakční schéma:</a:t>
                </a:r>
              </a:p>
              <a:p>
                <a:pPr marL="109728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2C(s) + O</a:t>
                </a:r>
                <a:r>
                  <a:rPr lang="cs-CZ" baseline="-25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(g)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 ____ (g)    </a:t>
                </a:r>
                <a:r>
                  <a:rPr lang="cs-CZ" dirty="0" err="1" smtClean="0">
                    <a:solidFill>
                      <a:srgbClr val="FF0000"/>
                    </a:solidFill>
                  </a:rPr>
                  <a:t>Q</a:t>
                </a:r>
                <a:r>
                  <a:rPr lang="cs-CZ" baseline="-25000" dirty="0" err="1" smtClean="0">
                    <a:solidFill>
                      <a:srgbClr val="FF0000"/>
                    </a:solidFill>
                  </a:rPr>
                  <a:t>m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= 220kJ/mol</a:t>
                </a:r>
              </a:p>
              <a:p>
                <a:pPr marL="624078" indent="-514350">
                  <a:buAutoNum type="arabicParenR"/>
                </a:pPr>
                <a:r>
                  <a:rPr lang="cs-CZ" sz="2400" dirty="0" smtClean="0"/>
                  <a:t>doplň vzorec produktu (oxid uhelnatý) a uprav na rovnici</a:t>
                </a:r>
              </a:p>
              <a:p>
                <a:pPr marL="624078" indent="-514350">
                  <a:buAutoNum type="arabicParenR"/>
                </a:pPr>
                <a:r>
                  <a:rPr lang="cs-CZ" sz="2400" dirty="0" smtClean="0"/>
                  <a:t>doplň do věty počet molů: Reagují …..(mol) uhlíku s ….(mol) kyslíku za vzniku ….(mol) oxidu uhelnatého.</a:t>
                </a:r>
              </a:p>
              <a:p>
                <a:pPr marL="624078" indent="-514350">
                  <a:buAutoNum type="arabicParenR"/>
                </a:pPr>
                <a:r>
                  <a:rPr lang="cs-CZ" sz="2400" dirty="0" smtClean="0"/>
                  <a:t>Uhlík je ve skupenství .……….., kyslík je ve skupenství ………..… a oxid uhelnatý je ve skupenství …………..</a:t>
                </a:r>
              </a:p>
              <a:p>
                <a:pPr marL="624078" indent="-514350">
                  <a:buAutoNum type="arabicParenR"/>
                </a:pPr>
                <a:r>
                  <a:rPr lang="cs-CZ" sz="2400" dirty="0" err="1" smtClean="0"/>
                  <a:t>Q</a:t>
                </a:r>
                <a:r>
                  <a:rPr lang="cs-CZ" sz="2400" baseline="-25000" dirty="0" err="1" smtClean="0"/>
                  <a:t>m</a:t>
                </a:r>
                <a:r>
                  <a:rPr lang="cs-CZ" sz="2400" dirty="0" smtClean="0"/>
                  <a:t> má znaménko …….…, protože je reakce …………..…..…</a:t>
                </a:r>
              </a:p>
              <a:p>
                <a:pPr marL="624078" indent="-514350">
                  <a:buAutoNum type="arabicParenR"/>
                </a:pPr>
                <a:endParaRPr lang="cs-CZ" sz="2400" dirty="0" smtClean="0"/>
              </a:p>
              <a:p>
                <a:pPr marL="624078" indent="-514350">
                  <a:buAutoNum type="arabicParenR"/>
                </a:pPr>
                <a:endParaRPr lang="cs-CZ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268760"/>
                <a:ext cx="8352928" cy="4968552"/>
              </a:xfrm>
              <a:blipFill rotWithShape="1">
                <a:blip r:embed="rId2"/>
                <a:stretch>
                  <a:fillRect t="-1104" r="-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2555776" y="2564904"/>
                <a:ext cx="3240360" cy="43204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solidFill>
                      <a:srgbClr val="0070C0"/>
                    </a:solidFill>
                  </a:rPr>
                  <a:t>2C + O</a:t>
                </a:r>
                <a:r>
                  <a:rPr lang="cs-CZ" sz="2400" baseline="-25000" dirty="0" smtClean="0">
                    <a:solidFill>
                      <a:srgbClr val="0070C0"/>
                    </a:solidFill>
                  </a:rPr>
                  <a:t>2</a:t>
                </a:r>
                <a:r>
                  <a:rPr lang="cs-CZ" sz="2400" dirty="0" smtClean="0">
                    <a:solidFill>
                      <a:srgbClr val="0070C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2400" dirty="0" smtClean="0">
                    <a:solidFill>
                      <a:srgbClr val="0070C0"/>
                    </a:solidFill>
                  </a:rPr>
                  <a:t> 2CO </a:t>
                </a:r>
                <a:endParaRPr lang="cs-CZ" sz="24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2564904"/>
                <a:ext cx="3240360" cy="432048"/>
              </a:xfrm>
              <a:prstGeom prst="rect">
                <a:avLst/>
              </a:prstGeom>
              <a:blipFill rotWithShape="1">
                <a:blip r:embed="rId3"/>
                <a:stretch>
                  <a:fillRect t="-12676" b="-3662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6372200" y="2976059"/>
            <a:ext cx="43204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2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92080" y="3340358"/>
            <a:ext cx="43204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2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03648" y="3340358"/>
            <a:ext cx="43204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1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47964" y="4055842"/>
            <a:ext cx="169218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pevném 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73051" y="4453542"/>
            <a:ext cx="158417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plynném 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771800" y="4808849"/>
            <a:ext cx="169218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plynném 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779912" y="5240897"/>
            <a:ext cx="122413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kladné 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29949" y="5495934"/>
            <a:ext cx="2241511" cy="59736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endotermická 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012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Citace a zdroje:</a:t>
            </a:r>
          </a:p>
        </p:txBody>
      </p:sp>
      <p:sp>
        <p:nvSpPr>
          <p:cNvPr id="1433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 eaLnBrk="1" hangingPunct="1">
              <a:buFont typeface="Wingdings 2" pitchFamily="18" charset="2"/>
              <a:buNone/>
              <a:defRPr/>
            </a:pPr>
            <a:endParaRPr lang="cs-CZ" sz="16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 smtClean="0"/>
              <a:t>Autorem </a:t>
            </a:r>
            <a:r>
              <a:rPr lang="cs-CZ" sz="1600" dirty="0"/>
              <a:t>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Materiál vznikl v OP Vzdělávání pro konkurenceschopnost – projekt EU peníze školám.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1600" dirty="0"/>
          </a:p>
          <a:p>
            <a:pPr eaLnBrk="1" hangingPunct="1">
              <a:defRPr/>
            </a:pPr>
            <a:endParaRPr lang="cs-CZ" sz="1600" dirty="0" smtClean="0"/>
          </a:p>
          <a:p>
            <a:pPr eaLnBrk="1" hangingPunct="1">
              <a:defRPr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903796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152</TotalTime>
  <Words>555</Words>
  <Application>Microsoft Office PowerPoint</Application>
  <PresentationFormat>Předvádění na obrazovce (4:3)</PresentationFormat>
  <Paragraphs>111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Shluk</vt:lpstr>
      <vt:lpstr>Picture</vt:lpstr>
      <vt:lpstr>Prezentace aplikace PowerPoint</vt:lpstr>
      <vt:lpstr>Prezentace aplikace PowerPoint</vt:lpstr>
      <vt:lpstr>ANOTACE</vt:lpstr>
      <vt:lpstr>Teplo a chemické reakce</vt:lpstr>
      <vt:lpstr>Termochemie</vt:lpstr>
      <vt:lpstr>Molární reakční teplo</vt:lpstr>
      <vt:lpstr>Molární reakční teplo</vt:lpstr>
      <vt:lpstr>Termochemická rovnice</vt:lpstr>
      <vt:lpstr>Termochemické rovnice</vt:lpstr>
      <vt:lpstr>Procvičování </vt:lpstr>
      <vt:lpstr>Citace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 a chemické reakce</dc:title>
  <dc:creator>Koubová</dc:creator>
  <cp:lastModifiedBy>Koubová</cp:lastModifiedBy>
  <cp:revision>47</cp:revision>
  <dcterms:created xsi:type="dcterms:W3CDTF">2014-01-05T09:10:16Z</dcterms:created>
  <dcterms:modified xsi:type="dcterms:W3CDTF">2014-01-06T10:06:16Z</dcterms:modified>
</cp:coreProperties>
</file>