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1" r:id="rId1"/>
  </p:sldMasterIdLst>
  <p:sldIdLst>
    <p:sldId id="256" r:id="rId2"/>
    <p:sldId id="262" r:id="rId3"/>
    <p:sldId id="257" r:id="rId4"/>
    <p:sldId id="258" r:id="rId5"/>
    <p:sldId id="259" r:id="rId6"/>
    <p:sldId id="260" r:id="rId7"/>
    <p:sldId id="261" r:id="rId8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i="1" kern="1200">
        <a:solidFill>
          <a:schemeClr val="tx1"/>
        </a:solidFill>
        <a:latin typeface="Tahoma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i="1" kern="1200">
        <a:solidFill>
          <a:schemeClr val="tx1"/>
        </a:solidFill>
        <a:latin typeface="Tahoma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i="1" kern="1200">
        <a:solidFill>
          <a:schemeClr val="tx1"/>
        </a:solidFill>
        <a:latin typeface="Tahoma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i="1" kern="1200">
        <a:solidFill>
          <a:schemeClr val="tx1"/>
        </a:solidFill>
        <a:latin typeface="Tahoma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i="1" kern="1200">
        <a:solidFill>
          <a:schemeClr val="tx1"/>
        </a:solidFill>
        <a:latin typeface="Tahoma" pitchFamily="34" charset="0"/>
        <a:ea typeface="+mn-ea"/>
        <a:cs typeface="Arial" charset="0"/>
      </a:defRPr>
    </a:lvl5pPr>
    <a:lvl6pPr marL="2286000" algn="l" defTabSz="914400" rtl="0" eaLnBrk="1" latinLnBrk="0" hangingPunct="1">
      <a:defRPr i="1" kern="1200">
        <a:solidFill>
          <a:schemeClr val="tx1"/>
        </a:solidFill>
        <a:latin typeface="Tahoma" pitchFamily="34" charset="0"/>
        <a:ea typeface="+mn-ea"/>
        <a:cs typeface="Arial" charset="0"/>
      </a:defRPr>
    </a:lvl6pPr>
    <a:lvl7pPr marL="2743200" algn="l" defTabSz="914400" rtl="0" eaLnBrk="1" latinLnBrk="0" hangingPunct="1">
      <a:defRPr i="1" kern="1200">
        <a:solidFill>
          <a:schemeClr val="tx1"/>
        </a:solidFill>
        <a:latin typeface="Tahoma" pitchFamily="34" charset="0"/>
        <a:ea typeface="+mn-ea"/>
        <a:cs typeface="Arial" charset="0"/>
      </a:defRPr>
    </a:lvl7pPr>
    <a:lvl8pPr marL="3200400" algn="l" defTabSz="914400" rtl="0" eaLnBrk="1" latinLnBrk="0" hangingPunct="1">
      <a:defRPr i="1" kern="1200">
        <a:solidFill>
          <a:schemeClr val="tx1"/>
        </a:solidFill>
        <a:latin typeface="Tahoma" pitchFamily="34" charset="0"/>
        <a:ea typeface="+mn-ea"/>
        <a:cs typeface="Arial" charset="0"/>
      </a:defRPr>
    </a:lvl8pPr>
    <a:lvl9pPr marL="3657600" algn="l" defTabSz="914400" rtl="0" eaLnBrk="1" latinLnBrk="0" hangingPunct="1">
      <a:defRPr i="1" kern="1200">
        <a:solidFill>
          <a:schemeClr val="tx1"/>
        </a:solidFill>
        <a:latin typeface="Tahoma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  <a:srgbClr val="00FF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8458200" cy="5943600"/>
            <a:chOff x="0" y="0"/>
            <a:chExt cx="5328" cy="3744"/>
          </a:xfrm>
        </p:grpSpPr>
        <p:sp>
          <p:nvSpPr>
            <p:cNvPr id="5" name="Freeform 3"/>
            <p:cNvSpPr>
              <a:spLocks/>
            </p:cNvSpPr>
            <p:nvPr/>
          </p:nvSpPr>
          <p:spPr bwMode="hidden">
            <a:xfrm>
              <a:off x="0" y="1440"/>
              <a:ext cx="5155" cy="2304"/>
            </a:xfrm>
            <a:custGeom>
              <a:avLst/>
              <a:gdLst>
                <a:gd name="T0" fmla="*/ 5154 w 5155"/>
                <a:gd name="T1" fmla="*/ 1769 h 2304"/>
                <a:gd name="T2" fmla="*/ 0 w 5155"/>
                <a:gd name="T3" fmla="*/ 2304 h 2304"/>
                <a:gd name="T4" fmla="*/ 0 w 5155"/>
                <a:gd name="T5" fmla="*/ 1252 h 2304"/>
                <a:gd name="T6" fmla="*/ 5155 w 5155"/>
                <a:gd name="T7" fmla="*/ 0 h 2304"/>
                <a:gd name="T8" fmla="*/ 5155 w 5155"/>
                <a:gd name="T9" fmla="*/ 1416 h 2304"/>
                <a:gd name="T10" fmla="*/ 5154 w 5155"/>
                <a:gd name="T11" fmla="*/ 1769 h 23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155" h="2304">
                  <a:moveTo>
                    <a:pt x="5154" y="1769"/>
                  </a:moveTo>
                  <a:lnTo>
                    <a:pt x="0" y="2304"/>
                  </a:lnTo>
                  <a:lnTo>
                    <a:pt x="0" y="1252"/>
                  </a:lnTo>
                  <a:lnTo>
                    <a:pt x="5155" y="0"/>
                  </a:lnTo>
                  <a:lnTo>
                    <a:pt x="5155" y="1416"/>
                  </a:lnTo>
                  <a:lnTo>
                    <a:pt x="5154" y="1769"/>
                  </a:lnTo>
                  <a:close/>
                </a:path>
              </a:pathLst>
            </a:custGeom>
            <a:gradFill rotWithShape="1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6" name="Freeform 4"/>
            <p:cNvSpPr>
              <a:spLocks/>
            </p:cNvSpPr>
            <p:nvPr/>
          </p:nvSpPr>
          <p:spPr bwMode="hidden">
            <a:xfrm>
              <a:off x="0" y="0"/>
              <a:ext cx="5328" cy="3689"/>
            </a:xfrm>
            <a:custGeom>
              <a:avLst/>
              <a:gdLst>
                <a:gd name="T0" fmla="*/ 5311 w 5328"/>
                <a:gd name="T1" fmla="*/ 3209 h 3689"/>
                <a:gd name="T2" fmla="*/ 0 w 5328"/>
                <a:gd name="T3" fmla="*/ 3689 h 3689"/>
                <a:gd name="T4" fmla="*/ 0 w 5328"/>
                <a:gd name="T5" fmla="*/ 9 h 3689"/>
                <a:gd name="T6" fmla="*/ 5328 w 5328"/>
                <a:gd name="T7" fmla="*/ 0 h 3689"/>
                <a:gd name="T8" fmla="*/ 5311 w 5328"/>
                <a:gd name="T9" fmla="*/ 3209 h 368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328" h="3689">
                  <a:moveTo>
                    <a:pt x="5311" y="3209"/>
                  </a:moveTo>
                  <a:lnTo>
                    <a:pt x="0" y="3689"/>
                  </a:lnTo>
                  <a:lnTo>
                    <a:pt x="0" y="9"/>
                  </a:lnTo>
                  <a:lnTo>
                    <a:pt x="5328" y="0"/>
                  </a:lnTo>
                  <a:lnTo>
                    <a:pt x="5311" y="3209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</p:grpSp>
      <p:sp>
        <p:nvSpPr>
          <p:cNvPr id="7173" name="Rectangle 5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cs-CZ" noProof="0" smtClean="0"/>
              <a:t>Klepnutím lze upravit styl předlohy podnadpisů.</a:t>
            </a:r>
          </a:p>
        </p:txBody>
      </p:sp>
      <p:sp>
        <p:nvSpPr>
          <p:cNvPr id="7177" name="Rectangle 9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768475"/>
            <a:ext cx="7772400" cy="1736725"/>
          </a:xfrm>
        </p:spPr>
        <p:txBody>
          <a:bodyPr anchor="b" anchorCtr="1"/>
          <a:lstStyle>
            <a:lvl1pPr>
              <a:defRPr sz="5400"/>
            </a:lvl1pPr>
          </a:lstStyle>
          <a:p>
            <a:pPr lvl="0"/>
            <a:r>
              <a:rPr lang="cs-CZ" noProof="0" smtClean="0"/>
              <a:t>Klepnutím lze upravit styl předlohy nadpisů.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dt" sz="quarter" idx="10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ftr" sz="quarter" idx="11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8"/>
          <p:cNvSpPr>
            <a:spLocks noGrp="1" noChangeArrowheads="1"/>
          </p:cNvSpPr>
          <p:nvPr>
            <p:ph type="sldNum" sz="quarter" idx="12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8BECBC-CEFD-4488-B7C3-47641AA418C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534030-9A19-4A21-803F-C18C0B91E3D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5BFCA9-7429-4B7A-A23F-338F5A0D704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571C08-365D-496E-9435-7F2686B175E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3FAC91-D64A-44EE-AC4B-A62C2B03D5D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AEFEB2-1DDC-42B4-8F9B-5DFFE4DB3CB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DD1190-296E-437C-960A-F82E5B23FFC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601418-9177-4C4A-AD8F-A8E7680D8F3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DFDEB6-C650-4576-A79D-DFF786E81DF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05167B-8CA3-4448-95CB-4E63F603C64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21362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21362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F7EFF4-EF0E-4DD6-8BB9-4EF70D991B9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Nadpis, text a 2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4958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717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3"/>
          </p:nvPr>
        </p:nvSpPr>
        <p:spPr>
          <a:xfrm>
            <a:off x="4648200" y="3924300"/>
            <a:ext cx="4038600" cy="21717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D81238-5A4F-4C67-B35A-6B28AF69F47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0" y="0"/>
            <a:ext cx="7242175" cy="1981200"/>
            <a:chOff x="0" y="0"/>
            <a:chExt cx="4562" cy="1248"/>
          </a:xfrm>
        </p:grpSpPr>
        <p:sp>
          <p:nvSpPr>
            <p:cNvPr id="6147" name="Freeform 3"/>
            <p:cNvSpPr>
              <a:spLocks/>
            </p:cNvSpPr>
            <p:nvPr/>
          </p:nvSpPr>
          <p:spPr bwMode="hidden">
            <a:xfrm>
              <a:off x="0" y="583"/>
              <a:ext cx="4487" cy="665"/>
            </a:xfrm>
            <a:custGeom>
              <a:avLst/>
              <a:gdLst>
                <a:gd name="T0" fmla="*/ 4800 w 4806"/>
                <a:gd name="T1" fmla="*/ 299 h 665"/>
                <a:gd name="T2" fmla="*/ 0 w 4806"/>
                <a:gd name="T3" fmla="*/ 665 h 665"/>
                <a:gd name="T4" fmla="*/ 0 w 4806"/>
                <a:gd name="T5" fmla="*/ 0 h 665"/>
                <a:gd name="T6" fmla="*/ 4806 w 4806"/>
                <a:gd name="T7" fmla="*/ 1 h 665"/>
                <a:gd name="T8" fmla="*/ 4800 w 4806"/>
                <a:gd name="T9" fmla="*/ 153 h 665"/>
                <a:gd name="T10" fmla="*/ 4800 w 4806"/>
                <a:gd name="T11" fmla="*/ 299 h 6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806" h="665">
                  <a:moveTo>
                    <a:pt x="4800" y="299"/>
                  </a:moveTo>
                  <a:lnTo>
                    <a:pt x="0" y="665"/>
                  </a:lnTo>
                  <a:lnTo>
                    <a:pt x="0" y="0"/>
                  </a:lnTo>
                  <a:lnTo>
                    <a:pt x="4806" y="1"/>
                  </a:lnTo>
                  <a:lnTo>
                    <a:pt x="4800" y="153"/>
                  </a:lnTo>
                  <a:lnTo>
                    <a:pt x="4800" y="299"/>
                  </a:lnTo>
                  <a:close/>
                </a:path>
              </a:pathLst>
            </a:custGeom>
            <a:gradFill rotWithShape="1">
              <a:gsLst>
                <a:gs pos="0">
                  <a:schemeClr val="bg1">
                    <a:gamma/>
                    <a:shade val="94118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033" name="Freeform 4"/>
            <p:cNvSpPr>
              <a:spLocks/>
            </p:cNvSpPr>
            <p:nvPr/>
          </p:nvSpPr>
          <p:spPr bwMode="hidden">
            <a:xfrm>
              <a:off x="0" y="0"/>
              <a:ext cx="4562" cy="1199"/>
            </a:xfrm>
            <a:custGeom>
              <a:avLst/>
              <a:gdLst>
                <a:gd name="T0" fmla="*/ 4560 w 4562"/>
                <a:gd name="T1" fmla="*/ 932 h 1199"/>
                <a:gd name="T2" fmla="*/ 0 w 4562"/>
                <a:gd name="T3" fmla="*/ 1199 h 1199"/>
                <a:gd name="T4" fmla="*/ 0 w 4562"/>
                <a:gd name="T5" fmla="*/ 0 h 1199"/>
                <a:gd name="T6" fmla="*/ 4562 w 4562"/>
                <a:gd name="T7" fmla="*/ 0 h 1199"/>
                <a:gd name="T8" fmla="*/ 4560 w 4562"/>
                <a:gd name="T9" fmla="*/ 932 h 1199"/>
                <a:gd name="T10" fmla="*/ 4560 w 4562"/>
                <a:gd name="T11" fmla="*/ 932 h 119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4562" h="1199">
                  <a:moveTo>
                    <a:pt x="4560" y="932"/>
                  </a:moveTo>
                  <a:lnTo>
                    <a:pt x="0" y="1199"/>
                  </a:lnTo>
                  <a:lnTo>
                    <a:pt x="0" y="0"/>
                  </a:lnTo>
                  <a:lnTo>
                    <a:pt x="4562" y="0"/>
                  </a:lnTo>
                  <a:lnTo>
                    <a:pt x="4560" y="93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</p:grpSp>
      <p:sp>
        <p:nvSpPr>
          <p:cNvPr id="6149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49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i="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152" name="Rectangle 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 i="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153" name="Rectangle 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i="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fld id="{BE5F7F47-EBD8-4ACC-B50A-D4AE73EB756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54" r:id="rId1"/>
    <p:sldLayoutId id="2147483743" r:id="rId2"/>
    <p:sldLayoutId id="2147483744" r:id="rId3"/>
    <p:sldLayoutId id="2147483745" r:id="rId4"/>
    <p:sldLayoutId id="2147483746" r:id="rId5"/>
    <p:sldLayoutId id="2147483747" r:id="rId6"/>
    <p:sldLayoutId id="2147483748" r:id="rId7"/>
    <p:sldLayoutId id="2147483749" r:id="rId8"/>
    <p:sldLayoutId id="2147483750" r:id="rId9"/>
    <p:sldLayoutId id="2147483751" r:id="rId10"/>
    <p:sldLayoutId id="2147483752" r:id="rId11"/>
    <p:sldLayoutId id="2147483753" r:id="rId12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4213" y="1773238"/>
            <a:ext cx="7772400" cy="1012825"/>
          </a:xfrm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>
              <a:defRPr/>
            </a:pPr>
            <a:r>
              <a:rPr lang="cs-CZ" dirty="0" smtClean="0"/>
              <a:t>OMAMNÉ LÁTKY</a:t>
            </a:r>
          </a:p>
        </p:txBody>
      </p:sp>
      <p:pic>
        <p:nvPicPr>
          <p:cNvPr id="205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6375" y="0"/>
            <a:ext cx="6080125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2053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684213" y="2852738"/>
            <a:ext cx="7991475" cy="3529012"/>
          </a:xfrm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cs-CZ" sz="2800" dirty="0" smtClean="0"/>
              <a:t>Základní škola a mateřská škola Nesovice, příspěvková organizace; 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sz="2800"/>
              <a:t>CZ.1.07/1.4.00/21.1167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sz="2800" smtClean="0"/>
              <a:t>III/2 </a:t>
            </a:r>
            <a:r>
              <a:rPr lang="cs-CZ" sz="2800" dirty="0" smtClean="0"/>
              <a:t>Inovace a zkvalitnění výuky prostřednictvím ICT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sz="2800" dirty="0" smtClean="0"/>
              <a:t>VY_ 32_INOVACE_01_ Omamné látky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sz="2800" b="1" dirty="0" smtClean="0"/>
              <a:t>Ví, co jsou to drogy a uvědomuje si riziko závislosti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sz="2800" dirty="0" smtClean="0"/>
              <a:t>Mgr. Anna Klimešová</a:t>
            </a:r>
          </a:p>
          <a:p>
            <a:pPr eaLnBrk="1" hangingPunct="1">
              <a:lnSpc>
                <a:spcPct val="90000"/>
              </a:lnSpc>
              <a:defRPr/>
            </a:pPr>
            <a:endParaRPr lang="cs-CZ" sz="2800" dirty="0" smtClean="0"/>
          </a:p>
          <a:p>
            <a:pPr eaLnBrk="1" hangingPunct="1">
              <a:lnSpc>
                <a:spcPct val="90000"/>
              </a:lnSpc>
              <a:defRPr/>
            </a:pPr>
            <a:endParaRPr lang="cs-CZ" sz="2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5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5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5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5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05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05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05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05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  <p:bldP spid="205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 idx="4294967295"/>
          </p:nvPr>
        </p:nvSpPr>
        <p:spPr>
          <a:noFill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cs-CZ" smtClean="0">
                <a:effectLst/>
              </a:rPr>
              <a:t>Anotace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4294967295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r>
              <a:rPr lang="cs-CZ" sz="2800" smtClean="0"/>
              <a:t>Anotace: Prezentace, ve které se žáci dozví,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cs-CZ" sz="2800" smtClean="0"/>
              <a:t>                 co jsou omamné látky-drogy, 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cs-CZ" sz="2800" smtClean="0"/>
              <a:t>                 uvědomuje si jejich riziko.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cs-CZ" sz="2800" smtClean="0"/>
              <a:t>                                    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cs-CZ" sz="2800" smtClean="0"/>
              <a:t>Vzdělávací oblast: Člověk a jeho svět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cs-CZ" sz="2800" smtClean="0"/>
              <a:t>Ročník: 3.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cs-CZ" sz="2800" smtClean="0"/>
              <a:t>Druh učebního materiálu: prezentace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cs-CZ" sz="2800" smtClean="0"/>
              <a:t>Stupeň a typ vzdělávání: základní vzdělávání- první stupeň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cs-CZ" sz="2800" smtClean="0"/>
              <a:t>                                             </a:t>
            </a:r>
          </a:p>
          <a:p>
            <a:pPr>
              <a:lnSpc>
                <a:spcPct val="80000"/>
              </a:lnSpc>
              <a:defRPr/>
            </a:pPr>
            <a:endParaRPr lang="cs-CZ" sz="2800" smtClean="0"/>
          </a:p>
          <a:p>
            <a:pPr>
              <a:lnSpc>
                <a:spcPct val="80000"/>
              </a:lnSpc>
              <a:defRPr/>
            </a:pPr>
            <a:endParaRPr lang="cs-CZ" sz="2800" smtClean="0">
              <a:effectLst/>
            </a:endParaRPr>
          </a:p>
          <a:p>
            <a:pPr>
              <a:lnSpc>
                <a:spcPct val="80000"/>
              </a:lnSpc>
              <a:defRPr/>
            </a:pPr>
            <a:endParaRPr lang="cs-CZ" sz="2800" smtClean="0">
              <a:effectLst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mtClean="0"/>
              <a:t>DROGY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Clr>
                <a:srgbClr val="FFFF66"/>
              </a:buClr>
              <a:buFontTx/>
              <a:buChar char="o"/>
              <a:defRPr/>
            </a:pPr>
            <a:r>
              <a:rPr lang="cs-CZ" smtClean="0"/>
              <a:t>Jsou látky získané z přírody, nebo chemicky připravené</a:t>
            </a:r>
          </a:p>
          <a:p>
            <a:pPr eaLnBrk="1" hangingPunct="1">
              <a:buClr>
                <a:srgbClr val="FFFF66"/>
              </a:buClr>
              <a:buFontTx/>
              <a:buChar char="o"/>
              <a:defRPr/>
            </a:pPr>
            <a:r>
              <a:rPr lang="cs-CZ" smtClean="0"/>
              <a:t>Jsou to látky omamné -</a:t>
            </a:r>
          </a:p>
          <a:p>
            <a:pPr eaLnBrk="1" hangingPunct="1">
              <a:buClr>
                <a:srgbClr val="FFFF66"/>
              </a:buClr>
              <a:buFontTx/>
              <a:buNone/>
              <a:defRPr/>
            </a:pPr>
            <a:r>
              <a:rPr lang="cs-CZ" smtClean="0"/>
              <a:t>   ovlivňují náladu člověka, chování, vnímání</a:t>
            </a:r>
          </a:p>
          <a:p>
            <a:pPr eaLnBrk="1" hangingPunct="1">
              <a:buClr>
                <a:srgbClr val="FFFF66"/>
              </a:buClr>
              <a:buFontTx/>
              <a:buChar char="o"/>
              <a:defRPr/>
            </a:pPr>
            <a:r>
              <a:rPr lang="cs-CZ" smtClean="0"/>
              <a:t>Za nejznámější drogy jsou považovány – alkohol, tabák (volně v prodeji)</a:t>
            </a:r>
          </a:p>
          <a:p>
            <a:pPr eaLnBrk="1" hangingPunct="1">
              <a:buClr>
                <a:srgbClr val="FFFF66"/>
              </a:buClr>
              <a:buFontTx/>
              <a:buChar char="o"/>
              <a:defRPr/>
            </a:pPr>
            <a:r>
              <a:rPr lang="cs-CZ" smtClean="0"/>
              <a:t>marihuana, heroin, kokain, pervitin, hašiš.. (jejich volný prodej je zákonem zakázán)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8195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684213" y="188913"/>
            <a:ext cx="8229600" cy="1143000"/>
          </a:xfrm>
        </p:spPr>
        <p:txBody>
          <a:bodyPr/>
          <a:lstStyle/>
          <a:p>
            <a:pPr eaLnBrk="1" hangingPunct="1">
              <a:defRPr/>
            </a:pPr>
            <a:r>
              <a:rPr lang="cs-CZ" smtClean="0"/>
              <a:t>POŽITÍ DROG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850" y="1196975"/>
            <a:ext cx="8229600" cy="5113338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Clr>
                <a:srgbClr val="FFFF66"/>
              </a:buClr>
              <a:buFontTx/>
              <a:buChar char="o"/>
              <a:defRPr/>
            </a:pPr>
            <a:r>
              <a:rPr lang="cs-CZ" sz="2800" dirty="0" smtClean="0"/>
              <a:t>Mohou se vdechovat (čichat)</a:t>
            </a:r>
          </a:p>
          <a:p>
            <a:pPr eaLnBrk="1" hangingPunct="1">
              <a:lnSpc>
                <a:spcPct val="90000"/>
              </a:lnSpc>
              <a:buClr>
                <a:srgbClr val="FFFF66"/>
              </a:buClr>
              <a:buFontTx/>
              <a:buChar char="o"/>
              <a:defRPr/>
            </a:pPr>
            <a:r>
              <a:rPr lang="cs-CZ" sz="2800" dirty="0" smtClean="0"/>
              <a:t>Pít</a:t>
            </a:r>
          </a:p>
          <a:p>
            <a:pPr eaLnBrk="1" hangingPunct="1">
              <a:lnSpc>
                <a:spcPct val="90000"/>
              </a:lnSpc>
              <a:buClr>
                <a:srgbClr val="FFFF66"/>
              </a:buClr>
              <a:buFontTx/>
              <a:buChar char="o"/>
              <a:defRPr/>
            </a:pPr>
            <a:r>
              <a:rPr lang="cs-CZ" sz="2800" dirty="0" smtClean="0"/>
              <a:t>Jsou v podobě tablet nebo injekční náplně</a:t>
            </a:r>
          </a:p>
          <a:p>
            <a:pPr eaLnBrk="1" hangingPunct="1">
              <a:lnSpc>
                <a:spcPct val="90000"/>
              </a:lnSpc>
              <a:buClr>
                <a:srgbClr val="FFFF66"/>
              </a:buClr>
              <a:buFontTx/>
              <a:buChar char="o"/>
              <a:defRPr/>
            </a:pPr>
            <a:r>
              <a:rPr lang="cs-CZ" sz="2800" dirty="0" smtClean="0"/>
              <a:t>Mohou být přidány i do cukrovinek!</a:t>
            </a:r>
          </a:p>
          <a:p>
            <a:pPr eaLnBrk="1" hangingPunct="1">
              <a:lnSpc>
                <a:spcPct val="90000"/>
              </a:lnSpc>
              <a:buClr>
                <a:srgbClr val="FFFF66"/>
              </a:buClr>
              <a:buFontTx/>
              <a:buChar char="o"/>
              <a:defRPr/>
            </a:pPr>
            <a:endParaRPr lang="cs-CZ" sz="2800" dirty="0" smtClean="0"/>
          </a:p>
          <a:p>
            <a:pPr eaLnBrk="1" hangingPunct="1">
              <a:lnSpc>
                <a:spcPct val="90000"/>
              </a:lnSpc>
              <a:defRPr/>
            </a:pPr>
            <a:endParaRPr lang="cs-CZ" sz="2800" dirty="0" smtClean="0"/>
          </a:p>
          <a:p>
            <a:pPr algn="ctr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cs-CZ" sz="2800" b="1" dirty="0" smtClean="0">
                <a:solidFill>
                  <a:srgbClr val="FFFF66"/>
                </a:solidFill>
              </a:rPr>
              <a:t>   </a:t>
            </a:r>
            <a:r>
              <a:rPr lang="cs-CZ" sz="2800" b="1" u="sng" dirty="0" smtClean="0"/>
              <a:t>POŽITÍ DROGY MŮŽE MÍT U ČLOVĚKA SILNĚ POVZBUZUJÍCÍ ÚČINEK, U NĚKOHO VYVOLÁVÁ ÚTLUM. PŘI ČASTÉM UŽÍVÁNÍ SE VYTVÁŘÍ NÁVYK A </a:t>
            </a:r>
            <a:r>
              <a:rPr lang="cs-CZ" sz="2800" b="1" u="sng" dirty="0" smtClean="0"/>
              <a:t>ZÁVISLOST </a:t>
            </a:r>
            <a:r>
              <a:rPr lang="cs-CZ" sz="2800" b="1" u="sng" dirty="0" smtClean="0"/>
              <a:t>NA DROZE. </a:t>
            </a:r>
          </a:p>
        </p:txBody>
      </p:sp>
      <p:sp>
        <p:nvSpPr>
          <p:cNvPr id="6148" name="Rectangle 5"/>
          <p:cNvSpPr>
            <a:spLocks noChangeArrowheads="1"/>
          </p:cNvSpPr>
          <p:nvPr/>
        </p:nvSpPr>
        <p:spPr bwMode="auto">
          <a:xfrm>
            <a:off x="539552" y="3645024"/>
            <a:ext cx="7991475" cy="2520950"/>
          </a:xfrm>
          <a:prstGeom prst="rect">
            <a:avLst/>
          </a:prstGeom>
          <a:solidFill>
            <a:srgbClr val="FFFF00">
              <a:alpha val="50980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/>
      <p:bldP spid="9219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b="1" u="sng" smtClean="0"/>
              <a:t>Nejznámější drogy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Char char="Ø"/>
              <a:defRPr/>
            </a:pPr>
            <a:r>
              <a:rPr lang="cs-CZ" sz="2800" b="1" i="1" smtClean="0"/>
              <a:t>HEROIN</a:t>
            </a:r>
          </a:p>
          <a:p>
            <a:pPr eaLnBrk="1" hangingPunct="1">
              <a:lnSpc>
                <a:spcPct val="90000"/>
              </a:lnSpc>
              <a:buFontTx/>
              <a:buChar char="-"/>
              <a:defRPr/>
            </a:pPr>
            <a:r>
              <a:rPr lang="cs-CZ" sz="2800" smtClean="0"/>
              <a:t>Získává se z opia, látky obsažené v nezralých makovicích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endParaRPr lang="cs-CZ" sz="2800" smtClean="0"/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cs-CZ" sz="2800" smtClean="0"/>
          </a:p>
          <a:p>
            <a:pPr eaLnBrk="1" hangingPunct="1">
              <a:lnSpc>
                <a:spcPct val="90000"/>
              </a:lnSpc>
              <a:buFont typeface="Wingdings" pitchFamily="2" charset="2"/>
              <a:buChar char="Ø"/>
              <a:defRPr/>
            </a:pPr>
            <a:r>
              <a:rPr lang="cs-CZ" sz="2800" b="1" i="1" smtClean="0"/>
              <a:t>MARIHUANA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cs-CZ" sz="2800" smtClean="0"/>
              <a:t> - vyrábí se usušením listů, květů a stonků rostliny</a:t>
            </a:r>
          </a:p>
        </p:txBody>
      </p:sp>
      <p:pic>
        <p:nvPicPr>
          <p:cNvPr id="7172" name="Picture 8" descr="marihuana"/>
          <p:cNvPicPr>
            <a:picLocks noChangeAspect="1" noChangeArrowheads="1"/>
          </p:cNvPicPr>
          <p:nvPr>
            <p:ph sz="quarter" idx="3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6084888" y="4149725"/>
            <a:ext cx="2084387" cy="1885950"/>
          </a:xfrm>
          <a:noFill/>
        </p:spPr>
      </p:pic>
      <p:pic>
        <p:nvPicPr>
          <p:cNvPr id="7173" name="Picture 11" descr="makovice3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6011863" y="1628775"/>
            <a:ext cx="2178050" cy="2171700"/>
          </a:xfr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0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/>
      <p:bldP spid="1024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u="sng" smtClean="0"/>
              <a:t>Následky užívání drog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Clr>
                <a:srgbClr val="FFFF66"/>
              </a:buClr>
              <a:buFontTx/>
              <a:buChar char="o"/>
              <a:defRPr/>
            </a:pPr>
            <a:r>
              <a:rPr lang="cs-CZ" smtClean="0"/>
              <a:t>Poškozují tělesné orgány (játra, srdce, plíce) </a:t>
            </a:r>
          </a:p>
          <a:p>
            <a:pPr eaLnBrk="1" hangingPunct="1">
              <a:buClr>
                <a:srgbClr val="FFFF66"/>
              </a:buClr>
              <a:buFontTx/>
              <a:buChar char="o"/>
              <a:defRPr/>
            </a:pPr>
            <a:r>
              <a:rPr lang="cs-CZ" smtClean="0"/>
              <a:t>Jsou silně návykové</a:t>
            </a:r>
          </a:p>
          <a:p>
            <a:pPr eaLnBrk="1" hangingPunct="1">
              <a:buClr>
                <a:srgbClr val="FFFF66"/>
              </a:buClr>
              <a:buFontTx/>
              <a:buChar char="o"/>
              <a:defRPr/>
            </a:pPr>
            <a:r>
              <a:rPr lang="cs-CZ" smtClean="0"/>
              <a:t>Nepříznivě působí na mozek</a:t>
            </a:r>
          </a:p>
          <a:p>
            <a:pPr eaLnBrk="1" hangingPunct="1">
              <a:buClr>
                <a:srgbClr val="FFFF66"/>
              </a:buClr>
              <a:buFontTx/>
              <a:buChar char="o"/>
              <a:defRPr/>
            </a:pPr>
            <a:r>
              <a:rPr lang="cs-CZ" smtClean="0"/>
              <a:t>Zhoršují paměť, schopnost přemýšlet a řešit problémy</a:t>
            </a:r>
          </a:p>
        </p:txBody>
      </p:sp>
      <p:pic>
        <p:nvPicPr>
          <p:cNvPr id="12292" name="Picture 4" descr="MP90017547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825" y="4508500"/>
            <a:ext cx="3024188" cy="201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/>
      <p:bldP spid="12291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mtClean="0"/>
              <a:t>Bibliografické citace 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750" y="1700213"/>
            <a:ext cx="8229600" cy="4495800"/>
          </a:xfrm>
        </p:spPr>
        <p:txBody>
          <a:bodyPr/>
          <a:lstStyle/>
          <a:p>
            <a:pPr marL="0" indent="0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cs-CZ" dirty="0" smtClean="0">
              <a:latin typeface="Calibri" pitchFamily="34" charset="0"/>
            </a:endParaRPr>
          </a:p>
          <a:p>
            <a:pPr marL="0" indent="0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cs-CZ" dirty="0" smtClean="0">
                <a:latin typeface="Calibri" pitchFamily="34" charset="0"/>
              </a:rPr>
              <a:t>[</a:t>
            </a:r>
            <a:r>
              <a:rPr lang="cs-CZ" dirty="0">
                <a:latin typeface="Calibri" pitchFamily="34" charset="0"/>
              </a:rPr>
              <a:t>cit. </a:t>
            </a:r>
            <a:r>
              <a:rPr lang="cs-CZ" dirty="0" smtClean="0">
                <a:latin typeface="Calibri" pitchFamily="34" charset="0"/>
              </a:rPr>
              <a:t>2012-02-30]</a:t>
            </a:r>
            <a:endParaRPr lang="cs-CZ" dirty="0"/>
          </a:p>
          <a:p>
            <a:pPr marL="0" indent="0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cs-CZ" dirty="0"/>
              <a:t>Klipart: http://office.microsoft.com</a:t>
            </a:r>
          </a:p>
          <a:p>
            <a:pPr marL="0" indent="0" eaLnBrk="1" hangingPunct="1">
              <a:buFont typeface="Wingdings" pitchFamily="2" charset="2"/>
              <a:buNone/>
              <a:defRPr/>
            </a:pPr>
            <a:endParaRPr lang="cs-CZ" dirty="0" smtClean="0"/>
          </a:p>
          <a:p>
            <a:pPr eaLnBrk="1" hangingPunct="1">
              <a:defRPr/>
            </a:pPr>
            <a:r>
              <a:rPr lang="cs-CZ" dirty="0" smtClean="0"/>
              <a:t>Autor: vlastní obrázky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/>
      <p:bldP spid="13315" grpId="0" build="p"/>
    </p:bldLst>
  </p:timing>
</p:sld>
</file>

<file path=ppt/theme/theme1.xml><?xml version="1.0" encoding="utf-8"?>
<a:theme xmlns:a="http://schemas.openxmlformats.org/drawingml/2006/main" name="Štěrbina">
  <a:themeElements>
    <a:clrScheme name="Štěrbina 1">
      <a:dk1>
        <a:srgbClr val="8C0000"/>
      </a:dk1>
      <a:lt1>
        <a:srgbClr val="FFFFFF"/>
      </a:lt1>
      <a:dk2>
        <a:srgbClr val="720000"/>
      </a:dk2>
      <a:lt2>
        <a:srgbClr val="FFFFCC"/>
      </a:lt2>
      <a:accent1>
        <a:srgbClr val="FF3300"/>
      </a:accent1>
      <a:accent2>
        <a:srgbClr val="BE7960"/>
      </a:accent2>
      <a:accent3>
        <a:srgbClr val="BCAAAA"/>
      </a:accent3>
      <a:accent4>
        <a:srgbClr val="DADADA"/>
      </a:accent4>
      <a:accent5>
        <a:srgbClr val="FFADAA"/>
      </a:accent5>
      <a:accent6>
        <a:srgbClr val="AC6D56"/>
      </a:accent6>
      <a:hlink>
        <a:srgbClr val="FFCC66"/>
      </a:hlink>
      <a:folHlink>
        <a:srgbClr val="FF9900"/>
      </a:folHlink>
    </a:clrScheme>
    <a:fontScheme name="Štěrbina">
      <a:majorFont>
        <a:latin typeface="Tahoma"/>
        <a:ea typeface=""/>
        <a:cs typeface="Arial"/>
      </a:majorFont>
      <a:minorFont>
        <a:latin typeface="Tahoma"/>
        <a:ea typeface=""/>
        <a:cs typeface="Arial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cs-CZ" sz="1800" b="0" i="1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cs-CZ" sz="1800" b="0" i="1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cs typeface="Arial" charset="0"/>
          </a:defRPr>
        </a:defPPr>
      </a:lstStyle>
    </a:lnDef>
  </a:objectDefaults>
  <a:extraClrSchemeLst>
    <a:extraClrScheme>
      <a:clrScheme name="Štěrbina 1">
        <a:dk1>
          <a:srgbClr val="8C0000"/>
        </a:dk1>
        <a:lt1>
          <a:srgbClr val="FFFFFF"/>
        </a:lt1>
        <a:dk2>
          <a:srgbClr val="720000"/>
        </a:dk2>
        <a:lt2>
          <a:srgbClr val="FFFFCC"/>
        </a:lt2>
        <a:accent1>
          <a:srgbClr val="FF3300"/>
        </a:accent1>
        <a:accent2>
          <a:srgbClr val="BE7960"/>
        </a:accent2>
        <a:accent3>
          <a:srgbClr val="BCAAAA"/>
        </a:accent3>
        <a:accent4>
          <a:srgbClr val="DADADA"/>
        </a:accent4>
        <a:accent5>
          <a:srgbClr val="FFADAA"/>
        </a:accent5>
        <a:accent6>
          <a:srgbClr val="AC6D56"/>
        </a:accent6>
        <a:hlink>
          <a:srgbClr val="FFCC66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Štěrbina 2">
        <a:dk1>
          <a:srgbClr val="674E2F"/>
        </a:dk1>
        <a:lt1>
          <a:srgbClr val="FFFFFF"/>
        </a:lt1>
        <a:dk2>
          <a:srgbClr val="533F27"/>
        </a:dk2>
        <a:lt2>
          <a:srgbClr val="D8B274"/>
        </a:lt2>
        <a:accent1>
          <a:srgbClr val="CC990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E2CAAA"/>
        </a:accent5>
        <a:accent6>
          <a:srgbClr val="81552A"/>
        </a:accent6>
        <a:hlink>
          <a:srgbClr val="FFCC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Štěrbina 3">
        <a:dk1>
          <a:srgbClr val="646464"/>
        </a:dk1>
        <a:lt1>
          <a:srgbClr val="FFFFFF"/>
        </a:lt1>
        <a:dk2>
          <a:srgbClr val="545454"/>
        </a:dk2>
        <a:lt2>
          <a:srgbClr val="D4D4CE"/>
        </a:lt2>
        <a:accent1>
          <a:srgbClr val="49747D"/>
        </a:accent1>
        <a:accent2>
          <a:srgbClr val="8F9699"/>
        </a:accent2>
        <a:accent3>
          <a:srgbClr val="B3B3B3"/>
        </a:accent3>
        <a:accent4>
          <a:srgbClr val="DADADA"/>
        </a:accent4>
        <a:accent5>
          <a:srgbClr val="B1BCBF"/>
        </a:accent5>
        <a:accent6>
          <a:srgbClr val="81878A"/>
        </a:accent6>
        <a:hlink>
          <a:srgbClr val="8DC4D7"/>
        </a:hlink>
        <a:folHlink>
          <a:srgbClr val="7FB97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Štěrbina 4">
        <a:dk1>
          <a:srgbClr val="3A7400"/>
        </a:dk1>
        <a:lt1>
          <a:srgbClr val="FFFFFF"/>
        </a:lt1>
        <a:dk2>
          <a:srgbClr val="2E5C00"/>
        </a:dk2>
        <a:lt2>
          <a:srgbClr val="FFFFFF"/>
        </a:lt2>
        <a:accent1>
          <a:srgbClr val="79CA02"/>
        </a:accent1>
        <a:accent2>
          <a:srgbClr val="008080"/>
        </a:accent2>
        <a:accent3>
          <a:srgbClr val="ADB5AA"/>
        </a:accent3>
        <a:accent4>
          <a:srgbClr val="DADADA"/>
        </a:accent4>
        <a:accent5>
          <a:srgbClr val="BEE1AA"/>
        </a:accent5>
        <a:accent6>
          <a:srgbClr val="007373"/>
        </a:accent6>
        <a:hlink>
          <a:srgbClr val="A8DE0E"/>
        </a:hlink>
        <a:folHlink>
          <a:srgbClr val="00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Štěrbina 5">
        <a:dk1>
          <a:srgbClr val="008885"/>
        </a:dk1>
        <a:lt1>
          <a:srgbClr val="FFFFFF"/>
        </a:lt1>
        <a:dk2>
          <a:srgbClr val="007572"/>
        </a:dk2>
        <a:lt2>
          <a:srgbClr val="FFFF99"/>
        </a:lt2>
        <a:accent1>
          <a:srgbClr val="33CCCC"/>
        </a:accent1>
        <a:accent2>
          <a:srgbClr val="6D6FC7"/>
        </a:accent2>
        <a:accent3>
          <a:srgbClr val="AABDBC"/>
        </a:accent3>
        <a:accent4>
          <a:srgbClr val="DADADA"/>
        </a:accent4>
        <a:accent5>
          <a:srgbClr val="ADE2E2"/>
        </a:accent5>
        <a:accent6>
          <a:srgbClr val="6264B4"/>
        </a:accent6>
        <a:hlink>
          <a:srgbClr val="FFFFCC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Štěrbina 6">
        <a:dk1>
          <a:srgbClr val="0000AC"/>
        </a:dk1>
        <a:lt1>
          <a:srgbClr val="FFFFFF"/>
        </a:lt1>
        <a:dk2>
          <a:srgbClr val="000086"/>
        </a:dk2>
        <a:lt2>
          <a:srgbClr val="CCFFFF"/>
        </a:lt2>
        <a:accent1>
          <a:srgbClr val="0099FF"/>
        </a:accent1>
        <a:accent2>
          <a:srgbClr val="00B000"/>
        </a:accent2>
        <a:accent3>
          <a:srgbClr val="AAAAC3"/>
        </a:accent3>
        <a:accent4>
          <a:srgbClr val="DADADA"/>
        </a:accent4>
        <a:accent5>
          <a:srgbClr val="AACAFF"/>
        </a:accent5>
        <a:accent6>
          <a:srgbClr val="009F00"/>
        </a:accent6>
        <a:hlink>
          <a:srgbClr val="FFE701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Štěrbina 7">
        <a:dk1>
          <a:srgbClr val="7474A2"/>
        </a:dk1>
        <a:lt1>
          <a:srgbClr val="FFFFFF"/>
        </a:lt1>
        <a:dk2>
          <a:srgbClr val="5E5E8E"/>
        </a:dk2>
        <a:lt2>
          <a:srgbClr val="D1D1DF"/>
        </a:lt2>
        <a:accent1>
          <a:srgbClr val="CC66FF"/>
        </a:accent1>
        <a:accent2>
          <a:srgbClr val="6666FF"/>
        </a:accent2>
        <a:accent3>
          <a:srgbClr val="B6B6C6"/>
        </a:accent3>
        <a:accent4>
          <a:srgbClr val="DADADA"/>
        </a:accent4>
        <a:accent5>
          <a:srgbClr val="E2B8FF"/>
        </a:accent5>
        <a:accent6>
          <a:srgbClr val="5C5CE7"/>
        </a:accent6>
        <a:hlink>
          <a:srgbClr val="FFCC99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Štěrbina 8">
        <a:dk1>
          <a:srgbClr val="000000"/>
        </a:dk1>
        <a:lt1>
          <a:srgbClr val="D0DAE2"/>
        </a:lt1>
        <a:dk2>
          <a:srgbClr val="000000"/>
        </a:dk2>
        <a:lt2>
          <a:srgbClr val="E7EDF1"/>
        </a:lt2>
        <a:accent1>
          <a:srgbClr val="33CCCC"/>
        </a:accent1>
        <a:accent2>
          <a:srgbClr val="0099CC"/>
        </a:accent2>
        <a:accent3>
          <a:srgbClr val="E4EAEE"/>
        </a:accent3>
        <a:accent4>
          <a:srgbClr val="000000"/>
        </a:accent4>
        <a:accent5>
          <a:srgbClr val="ADE2E2"/>
        </a:accent5>
        <a:accent6>
          <a:srgbClr val="008AB9"/>
        </a:accent6>
        <a:hlink>
          <a:srgbClr val="3333CC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Štěrbina 9">
        <a:dk1>
          <a:srgbClr val="000000"/>
        </a:dk1>
        <a:lt1>
          <a:srgbClr val="FFFFFF"/>
        </a:lt1>
        <a:dk2>
          <a:srgbClr val="000000"/>
        </a:dk2>
        <a:lt2>
          <a:srgbClr val="E6E6E6"/>
        </a:lt2>
        <a:accent1>
          <a:srgbClr val="66CCFF"/>
        </a:accent1>
        <a:accent2>
          <a:srgbClr val="9999FF"/>
        </a:accent2>
        <a:accent3>
          <a:srgbClr val="FFFFFF"/>
        </a:accent3>
        <a:accent4>
          <a:srgbClr val="000000"/>
        </a:accent4>
        <a:accent5>
          <a:srgbClr val="B8E2FF"/>
        </a:accent5>
        <a:accent6>
          <a:srgbClr val="8A8AE7"/>
        </a:accent6>
        <a:hlink>
          <a:srgbClr val="3333CC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Slit</Template>
  <TotalTime>101</TotalTime>
  <Words>265</Words>
  <Application>Microsoft Office PowerPoint</Application>
  <PresentationFormat>Předvádění na obrazovce (4:3)</PresentationFormat>
  <Paragraphs>50</Paragraphs>
  <Slides>7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12" baseType="lpstr">
      <vt:lpstr>Tahoma</vt:lpstr>
      <vt:lpstr>Arial</vt:lpstr>
      <vt:lpstr>Wingdings</vt:lpstr>
      <vt:lpstr>Calibri</vt:lpstr>
      <vt:lpstr>Štěrbina</vt:lpstr>
      <vt:lpstr>OMAMNÉ LÁTKY</vt:lpstr>
      <vt:lpstr>Anotace</vt:lpstr>
      <vt:lpstr>DROGY</vt:lpstr>
      <vt:lpstr>POŽITÍ DROG</vt:lpstr>
      <vt:lpstr>Nejznámější drogy</vt:lpstr>
      <vt:lpstr>Následky užívání drog</vt:lpstr>
      <vt:lpstr>Bibliografické citace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DROGY</dc:title>
  <dc:creator>Verča</dc:creator>
  <cp:lastModifiedBy>Dum</cp:lastModifiedBy>
  <cp:revision>20</cp:revision>
  <dcterms:created xsi:type="dcterms:W3CDTF">2012-04-14T16:53:30Z</dcterms:created>
  <dcterms:modified xsi:type="dcterms:W3CDTF">2014-02-12T08:11:18Z</dcterms:modified>
</cp:coreProperties>
</file>