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4" r:id="rId3"/>
    <p:sldId id="265" r:id="rId4"/>
    <p:sldId id="256" r:id="rId5"/>
    <p:sldId id="258" r:id="rId6"/>
    <p:sldId id="259" r:id="rId7"/>
    <p:sldId id="260" r:id="rId8"/>
    <p:sldId id="261" r:id="rId9"/>
    <p:sldId id="267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Century Schoolbook" pitchFamily="18" charset="0"/>
            </a:endParaRPr>
          </a:p>
        </p:txBody>
      </p:sp>
      <p:sp>
        <p:nvSpPr>
          <p:cNvPr id="3077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8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4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599390"/>
              </p:ext>
            </p:extLst>
          </p:nvPr>
        </p:nvGraphicFramePr>
        <p:xfrm>
          <a:off x="1835150" y="981075"/>
          <a:ext cx="6121400" cy="5472112"/>
        </p:xfrm>
        <a:graphic>
          <a:graphicData uri="http://schemas.openxmlformats.org/drawingml/2006/table">
            <a:tbl>
              <a:tblPr/>
              <a:tblGrid>
                <a:gridCol w="2736626"/>
                <a:gridCol w="3384774"/>
              </a:tblGrid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IX.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tvorby: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5.1.2014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20.1.2014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VY_32_INOVACE_CH.9.53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57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reakce, enzym, katalyzátor, trávení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4072506"/>
              </p:ext>
            </p:extLst>
          </p:nvPr>
        </p:nvGraphicFramePr>
        <p:xfrm>
          <a:off x="1042988" y="1308100"/>
          <a:ext cx="7561262" cy="3979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1952"/>
                <a:gridCol w="5089310"/>
              </a:tblGrid>
              <a:tr h="392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207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12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5622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1685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5-6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enzymy - kliknutím se objeví charakteristiky - slouží k výuce a k zápisu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7-8 –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enzymy v lidském těle (trávicí enzymy)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 – využití enzymů 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10 – procvičování – po kliknutí se objeví řešení</a:t>
                      </a:r>
                    </a:p>
                  </a:txBody>
                  <a:tcPr marL="66649" marR="66649" marT="33316" marB="33316"/>
                </a:tc>
              </a:tr>
              <a:tr h="7067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umí vysvětlit pojem biokatalyzátor,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umí popsat jeho funkci v živém organismu a zná využití enzymů v biotechnologických postupech.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9" marR="66649" marT="33316" marB="3331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Enzymy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03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bílkoviny</a:t>
            </a:r>
          </a:p>
          <a:p>
            <a:r>
              <a:rPr lang="cs-CZ" b="1" dirty="0">
                <a:solidFill>
                  <a:srgbClr val="FF0000"/>
                </a:solidFill>
              </a:rPr>
              <a:t>u</a:t>
            </a:r>
            <a:r>
              <a:rPr lang="cs-CZ" b="1" dirty="0" smtClean="0">
                <a:solidFill>
                  <a:srgbClr val="FF0000"/>
                </a:solidFill>
              </a:rPr>
              <a:t>rychlují průběh chemických reakcí v živých organismech</a:t>
            </a:r>
          </a:p>
          <a:p>
            <a:r>
              <a:rPr lang="cs-CZ" b="1" dirty="0">
                <a:solidFill>
                  <a:srgbClr val="0070C0"/>
                </a:solidFill>
              </a:rPr>
              <a:t>p</a:t>
            </a:r>
            <a:r>
              <a:rPr lang="cs-CZ" b="1" dirty="0" smtClean="0">
                <a:solidFill>
                  <a:srgbClr val="0070C0"/>
                </a:solidFill>
              </a:rPr>
              <a:t>ůsobí jako katalyzátory chemických přeměn v organismech = BIOKATALYZÁTORY</a:t>
            </a:r>
          </a:p>
          <a:p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 proběhnutí reakce se enzymy uvolňují v nezměněné podobě, nespotřebovávají se</a:t>
            </a:r>
          </a:p>
          <a:p>
            <a:pPr marL="109728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Enzymy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74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endParaRPr lang="cs-CZ" sz="2400" dirty="0" smtClean="0">
                  <a:solidFill>
                    <a:srgbClr val="FF0000"/>
                  </a:solidFill>
                </a:endParaRPr>
              </a:p>
              <a:p>
                <a:r>
                  <a:rPr lang="cs-CZ" sz="2400" dirty="0" smtClean="0">
                    <a:solidFill>
                      <a:srgbClr val="FF0000"/>
                    </a:solidFill>
                  </a:rPr>
                  <a:t>účinek enzymů je specifický </a:t>
                </a:r>
              </a:p>
              <a:p>
                <a:endParaRPr lang="cs-CZ" sz="2400" dirty="0"/>
              </a:p>
              <a:p>
                <a:endParaRPr lang="cs-CZ" sz="2400" dirty="0" smtClean="0"/>
              </a:p>
              <a:p>
                <a:pPr marL="109728" indent="0" algn="ctr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enzym = KLÍČ </a:t>
                </a:r>
                <a14:m>
                  <m:oMath xmlns:m="http://schemas.openxmlformats.org/officeDocument/2006/math">
                    <m:r>
                      <a:rPr lang="cs-CZ" sz="20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lze jím otevřít jen 1 správný „zámek“</a:t>
                </a:r>
              </a:p>
              <a:p>
                <a:r>
                  <a:rPr lang="cs-CZ" sz="2400" b="1" dirty="0" smtClean="0">
                    <a:solidFill>
                      <a:srgbClr val="0070C0"/>
                    </a:solidFill>
                  </a:rPr>
                  <a:t>enzymy jsou pro život nepostradatelné</a:t>
                </a:r>
              </a:p>
              <a:p>
                <a:r>
                  <a:rPr lang="cs-CZ" sz="2400" b="1" dirty="0" smtClean="0">
                    <a:solidFill>
                      <a:srgbClr val="7030A0"/>
                    </a:solidFill>
                  </a:rPr>
                  <a:t>optimální teplota pro činnost enzymů 36-37°C</a:t>
                </a:r>
              </a:p>
              <a:p>
                <a:r>
                  <a:rPr lang="cs-CZ" sz="2400" dirty="0" smtClean="0"/>
                  <a:t>nízká teplota – zpomaluje činnost enzymů</a:t>
                </a:r>
              </a:p>
              <a:p>
                <a:r>
                  <a:rPr lang="cs-CZ" sz="2400" dirty="0" smtClean="0"/>
                  <a:t>vysoká teplota – enzymy ničí</a:t>
                </a:r>
              </a:p>
              <a:p>
                <a:r>
                  <a:rPr lang="cs-CZ" sz="2000" dirty="0" smtClean="0"/>
                  <a:t>při horečkách nad 42°C – člověk umírá na selhání organismu z důvodu nefunkčnosti enzymů </a:t>
                </a:r>
                <a:endParaRPr lang="cs-CZ" sz="2000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r="-1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Enzymy v organismech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27584" y="2381605"/>
            <a:ext cx="7272808" cy="72008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Každý enzym působí jen na jednu látku nebo skupinu příbuzných sloučenin. </a:t>
            </a:r>
            <a:endParaRPr lang="cs-CZ" sz="2400" dirty="0"/>
          </a:p>
        </p:txBody>
      </p:sp>
      <p:pic>
        <p:nvPicPr>
          <p:cNvPr id="2051" name="Picture 3" descr="C:\Users\Koubová\AppData\Local\Microsoft\Windows\Temporary Internet Files\Content.IE5\7RGC60P7\MC900240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613002" cy="187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30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umožňují trávení potravy (rozkládání různých složek potravy na jednodušší látky)</a:t>
            </a:r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NUKLEÁZY</a:t>
            </a:r>
            <a:r>
              <a:rPr lang="cs-CZ" sz="2800" dirty="0" smtClean="0">
                <a:solidFill>
                  <a:srgbClr val="FF0000"/>
                </a:solidFill>
              </a:rPr>
              <a:t>  - rozkládají nukleové kyseliny na nukleotidy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AMYLÁZY</a:t>
            </a:r>
            <a:r>
              <a:rPr lang="cs-CZ" sz="2800" dirty="0" smtClean="0">
                <a:solidFill>
                  <a:srgbClr val="0070C0"/>
                </a:solidFill>
              </a:rPr>
              <a:t> – rozkládají sacharidy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LIPÁZY</a:t>
            </a:r>
            <a:r>
              <a:rPr lang="cs-CZ" sz="2800" dirty="0" smtClean="0">
                <a:solidFill>
                  <a:srgbClr val="00B050"/>
                </a:solidFill>
              </a:rPr>
              <a:t> – rozkládají tuky na mastné kyseliny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PROTEÁZY –</a:t>
            </a:r>
            <a:r>
              <a:rPr lang="cs-CZ" sz="2800" dirty="0" smtClean="0">
                <a:solidFill>
                  <a:srgbClr val="7030A0"/>
                </a:solidFill>
              </a:rPr>
              <a:t> rozkládají bílkoviny na aminokyseliny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Enzymy v lidském těle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89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enzymy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9778" y="1144215"/>
            <a:ext cx="2800094" cy="72008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PTYALIN</a:t>
            </a:r>
          </a:p>
          <a:p>
            <a:pPr algn="ctr"/>
            <a:r>
              <a:rPr lang="cs-CZ" sz="2400" dirty="0" smtClean="0"/>
              <a:t>štěpí škrob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98816" y="2204864"/>
            <a:ext cx="3094585" cy="1112845"/>
          </a:xfrm>
          <a:prstGeom prst="rect">
            <a:avLst/>
          </a:prstGeom>
          <a:solidFill>
            <a:srgbClr val="FF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PEPSIN</a:t>
            </a:r>
          </a:p>
          <a:p>
            <a:pPr algn="ctr"/>
            <a:r>
              <a:rPr lang="cs-CZ" sz="2400" dirty="0" smtClean="0"/>
              <a:t>štěpí bílkoviny</a:t>
            </a:r>
          </a:p>
          <a:p>
            <a:pPr algn="ctr"/>
            <a:r>
              <a:rPr lang="cs-CZ" sz="2400" dirty="0" smtClean="0"/>
              <a:t>(kolagen – v mase) 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3727443"/>
            <a:ext cx="3951988" cy="167204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LAKTÁZA – štěpí sacharidy</a:t>
            </a:r>
          </a:p>
          <a:p>
            <a:pPr algn="ctr"/>
            <a:r>
              <a:rPr lang="cs-CZ" sz="2400" dirty="0" smtClean="0"/>
              <a:t>TRYPSIN – tráví bílkoviny</a:t>
            </a:r>
          </a:p>
          <a:p>
            <a:pPr algn="ctr"/>
            <a:r>
              <a:rPr lang="cs-CZ" sz="2400" dirty="0" smtClean="0"/>
              <a:t>LIPÁZY – štěpí tuky</a:t>
            </a:r>
            <a:endParaRPr lang="cs-CZ" sz="2400" dirty="0"/>
          </a:p>
        </p:txBody>
      </p:sp>
      <p:pic>
        <p:nvPicPr>
          <p:cNvPr id="3074" name="Picture 2" descr="File:Digestive system diagram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524" y="152247"/>
            <a:ext cx="4799916" cy="665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se šipkou 16"/>
          <p:cNvCxnSpPr>
            <a:stCxn id="4" idx="3"/>
          </p:cNvCxnSpPr>
          <p:nvPr/>
        </p:nvCxnSpPr>
        <p:spPr>
          <a:xfrm>
            <a:off x="3419872" y="1504255"/>
            <a:ext cx="2691071" cy="185802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6" idx="3"/>
          </p:cNvCxnSpPr>
          <p:nvPr/>
        </p:nvCxnSpPr>
        <p:spPr>
          <a:xfrm>
            <a:off x="3593401" y="2761287"/>
            <a:ext cx="3786911" cy="1335021"/>
          </a:xfrm>
          <a:prstGeom prst="straightConnector1">
            <a:avLst/>
          </a:prstGeom>
          <a:ln w="5715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7" idx="3"/>
          </p:cNvCxnSpPr>
          <p:nvPr/>
        </p:nvCxnSpPr>
        <p:spPr>
          <a:xfrm>
            <a:off x="4203508" y="4563464"/>
            <a:ext cx="2831218" cy="495689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5004048" y="6309320"/>
            <a:ext cx="615069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chemeClr val="tx1"/>
                </a:solidFill>
              </a:rPr>
              <a:t>Obr.1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6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potravinářský průmysl - BIOTECHNOLOGIE - výroba piva, vína, sýrů, kyselého zelí</a:t>
            </a: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enzymy pektinázy – výroba džusů, ovocných šťáv, moštů (pročištění, projasnění)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výroba čistících prostředků a pracích prášků (odstraňování skvrn i při nižších teplotách)</a:t>
            </a:r>
          </a:p>
          <a:p>
            <a:pPr marL="109728" indent="0" algn="ctr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enzymů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9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896544"/>
          </a:xfrm>
        </p:spPr>
        <p:txBody>
          <a:bodyPr/>
          <a:lstStyle/>
          <a:p>
            <a:pPr marL="624078" indent="-514350">
              <a:buAutoNum type="arabicParenR"/>
            </a:pPr>
            <a:endParaRPr lang="cs-CZ" sz="2400" dirty="0" smtClean="0"/>
          </a:p>
          <a:p>
            <a:pPr marL="624078" indent="-514350">
              <a:buAutoNum type="arabicParenR"/>
            </a:pPr>
            <a:r>
              <a:rPr lang="cs-CZ" sz="2400" dirty="0" smtClean="0"/>
              <a:t>………………………… jsou látky, které urychlují chemické reakce v živých organismech.</a:t>
            </a:r>
          </a:p>
          <a:p>
            <a:pPr marL="624078" indent="-514350">
              <a:buAutoNum type="arabicParenR"/>
            </a:pPr>
            <a:r>
              <a:rPr lang="cs-CZ" sz="2400" dirty="0" smtClean="0"/>
              <a:t>…..………..… jsou pro život nepostradatelné a jejich účinek je specifický.</a:t>
            </a:r>
          </a:p>
          <a:p>
            <a:pPr marL="624078" indent="-514350">
              <a:buAutoNum type="arabicParenR"/>
            </a:pPr>
            <a:r>
              <a:rPr lang="cs-CZ" sz="2400" dirty="0" smtClean="0"/>
              <a:t>Spoj správně:</a:t>
            </a:r>
          </a:p>
          <a:p>
            <a:pPr marL="109728" indent="0"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AMYLÁZY</a:t>
            </a:r>
            <a:r>
              <a:rPr lang="cs-CZ" sz="2400" dirty="0" smtClean="0"/>
              <a:t>			štěpení bílkovin</a:t>
            </a:r>
          </a:p>
          <a:p>
            <a:pPr marL="109728" indent="0">
              <a:buNone/>
            </a:pPr>
            <a:r>
              <a:rPr lang="cs-CZ" sz="2400" dirty="0" smtClean="0"/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NUKLEÁZY	</a:t>
            </a:r>
            <a:r>
              <a:rPr lang="cs-CZ" sz="2400" dirty="0" smtClean="0"/>
              <a:t>		rozklad sacharidů </a:t>
            </a:r>
          </a:p>
          <a:p>
            <a:pPr marL="109728" indent="0">
              <a:buNone/>
            </a:pPr>
            <a:r>
              <a:rPr lang="cs-CZ" sz="2400" dirty="0"/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LIPÁZY</a:t>
            </a:r>
            <a:r>
              <a:rPr lang="cs-CZ" sz="2400" dirty="0" smtClean="0"/>
              <a:t>			štěpení tuků</a:t>
            </a:r>
          </a:p>
          <a:p>
            <a:pPr marL="109728" indent="0">
              <a:buNone/>
            </a:pPr>
            <a:r>
              <a:rPr lang="cs-CZ" sz="2400" dirty="0"/>
              <a:t>	</a:t>
            </a:r>
            <a:r>
              <a:rPr lang="cs-CZ" sz="2400" dirty="0" smtClean="0">
                <a:solidFill>
                  <a:srgbClr val="FFC000"/>
                </a:solidFill>
              </a:rPr>
              <a:t>PROTEÁZY	</a:t>
            </a:r>
            <a:r>
              <a:rPr lang="cs-CZ" sz="2400" dirty="0" smtClean="0"/>
              <a:t>		rozklad nukleových kyselin</a:t>
            </a:r>
          </a:p>
          <a:p>
            <a:pPr marL="624078" indent="-514350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4543" y="274638"/>
            <a:ext cx="8229600" cy="1143000"/>
          </a:xfrm>
        </p:spPr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88570" y="2420888"/>
            <a:ext cx="190821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00"/>
                </a:solidFill>
              </a:rPr>
              <a:t>ENZYMY 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1635629"/>
            <a:ext cx="309634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BIOKATALYZÁTORY </a:t>
            </a:r>
            <a:endParaRPr lang="cs-CZ" sz="2400" dirty="0">
              <a:solidFill>
                <a:srgbClr val="7030A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771800" y="3861048"/>
            <a:ext cx="2088232" cy="432048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96782" y="4293096"/>
            <a:ext cx="1963250" cy="86409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411760" y="4689140"/>
            <a:ext cx="244827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896782" y="3861048"/>
            <a:ext cx="1963250" cy="122413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01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Obr.1: File:Digestive </a:t>
            </a:r>
            <a:r>
              <a:rPr lang="cs-CZ" sz="1600" dirty="0" err="1"/>
              <a:t>system</a:t>
            </a:r>
            <a:r>
              <a:rPr lang="cs-CZ" sz="1600" dirty="0"/>
              <a:t> diagram </a:t>
            </a:r>
            <a:r>
              <a:rPr lang="cs-CZ" sz="1600" dirty="0" err="1"/>
              <a:t>cs.svg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2001-2006 [cit. 2014-01-25]. Dostupné z: http://commons.wikimedia.org/wiki/File:Digestive_system_diagram_cs.svg </a:t>
            </a: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</a:t>
            </a:r>
            <a:r>
              <a:rPr lang="cs-CZ" sz="1600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037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267</TotalTime>
  <Words>490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Picture</vt:lpstr>
      <vt:lpstr>Prezentace aplikace PowerPoint</vt:lpstr>
      <vt:lpstr>Prezentace aplikace PowerPoint</vt:lpstr>
      <vt:lpstr>ANOTACE</vt:lpstr>
      <vt:lpstr>Enzymy </vt:lpstr>
      <vt:lpstr>Enzymy</vt:lpstr>
      <vt:lpstr>Enzymy v organismech</vt:lpstr>
      <vt:lpstr>Enzymy v lidském těle</vt:lpstr>
      <vt:lpstr>Trávicí enzymy</vt:lpstr>
      <vt:lpstr>Využití enzymů</vt:lpstr>
      <vt:lpstr>Procvičování 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a chemické reakce</dc:title>
  <dc:creator>Koubová</dc:creator>
  <cp:lastModifiedBy>Koubová</cp:lastModifiedBy>
  <cp:revision>87</cp:revision>
  <dcterms:created xsi:type="dcterms:W3CDTF">2014-01-05T09:10:16Z</dcterms:created>
  <dcterms:modified xsi:type="dcterms:W3CDTF">2014-01-27T18:25:28Z</dcterms:modified>
</cp:coreProperties>
</file>