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63" r:id="rId2"/>
    <p:sldId id="264" r:id="rId3"/>
    <p:sldId id="265" r:id="rId4"/>
    <p:sldId id="256" r:id="rId5"/>
    <p:sldId id="268" r:id="rId6"/>
    <p:sldId id="258" r:id="rId7"/>
    <p:sldId id="259" r:id="rId8"/>
    <p:sldId id="260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D02E347-B0FB-4209-A08B-B0B565D036E3}" type="datetimeFigureOut">
              <a:rPr lang="cs-CZ" smtClean="0"/>
              <a:t>28.1.2014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FDB37C0-1129-4DDD-B3ED-DB8D67B2F19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jpeg"/><Relationship Id="rId4" Type="http://schemas.openxmlformats.org/officeDocument/2006/relationships/image" Target="../media/image2.w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4" name="Object 17"/>
          <p:cNvGraphicFramePr>
            <a:graphicFrameLocks noChangeAspect="1"/>
          </p:cNvGraphicFramePr>
          <p:nvPr/>
        </p:nvGraphicFramePr>
        <p:xfrm>
          <a:off x="642938" y="928688"/>
          <a:ext cx="857250" cy="6238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4" name="Picture" r:id="rId3" imgW="1476756" imgH="1077468" progId="Word.Picture.8">
                  <p:embed/>
                </p:oleObj>
              </mc:Choice>
              <mc:Fallback>
                <p:oleObj name="Picture" r:id="rId3" imgW="1476756" imgH="1077468" progId="Word.Picture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42938" y="928688"/>
                        <a:ext cx="857250" cy="6238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4438" y="2000250"/>
            <a:ext cx="6424612" cy="15716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Rectangle 1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endParaRPr lang="cs-CZ" altLang="cs-CZ" sz="1800">
              <a:latin typeface="Century Schoolbook" pitchFamily="18" charset="0"/>
            </a:endParaRPr>
          </a:p>
        </p:txBody>
      </p:sp>
      <p:sp>
        <p:nvSpPr>
          <p:cNvPr id="3077" name="Rectangle 19"/>
          <p:cNvSpPr>
            <a:spLocks noChangeArrowheads="1"/>
          </p:cNvSpPr>
          <p:nvPr/>
        </p:nvSpPr>
        <p:spPr bwMode="auto">
          <a:xfrm>
            <a:off x="500063" y="785813"/>
            <a:ext cx="7745412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indent="449263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1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 	</a:t>
            </a:r>
            <a:r>
              <a:rPr lang="cs-CZ" altLang="cs-CZ" sz="16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  </a:t>
            </a: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Základní škola a Mateřská škola Dobrá Voda u Českých Budějovic,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		Na Vyhlídce 6, 373 16 Dobrá Voda u Českých Budějovic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78" name="Rectangle 20"/>
          <p:cNvSpPr>
            <a:spLocks noChangeArrowheads="1"/>
          </p:cNvSpPr>
          <p:nvPr/>
        </p:nvSpPr>
        <p:spPr bwMode="auto">
          <a:xfrm>
            <a:off x="714375" y="4214813"/>
            <a:ext cx="7961313" cy="107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tx1"/>
              </a:buClr>
              <a:buSzPct val="75000"/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tx1"/>
              </a:buClr>
              <a:buSzPct val="80000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SzPct val="65000"/>
              <a:buFont typeface="Wingdings" pitchFamily="2" charset="2"/>
              <a:buChar char="l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EU  PENÍZE  ŠKOLÁM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Zlepšení podmínek pro vzdělávání na základních školách Operačního programu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1600" b="1">
                <a:latin typeface="Century Schoolbook" pitchFamily="18" charset="0"/>
                <a:ea typeface="Calibri" pitchFamily="34" charset="0"/>
                <a:cs typeface="Times New Roman" pitchFamily="18" charset="0"/>
              </a:rPr>
              <a:t>Vzdělávání pro konkurenceschopnost</a:t>
            </a: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endParaRPr lang="cs-CZ" altLang="cs-CZ" sz="1600">
              <a:latin typeface="Century Schoolbook" pitchFamily="18" charset="0"/>
              <a:ea typeface="Calibri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849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4607" name="Group 3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009348"/>
              </p:ext>
            </p:extLst>
          </p:nvPr>
        </p:nvGraphicFramePr>
        <p:xfrm>
          <a:off x="1835150" y="981075"/>
          <a:ext cx="6121400" cy="5472118"/>
        </p:xfrm>
        <a:graphic>
          <a:graphicData uri="http://schemas.openxmlformats.org/drawingml/2006/table">
            <a:tbl>
              <a:tblPr/>
              <a:tblGrid>
                <a:gridCol w="2736626"/>
                <a:gridCol w="3384774"/>
              </a:tblGrid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Růžena Koubová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Vzdělávací oblast/Obor: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Člověk a příroda/Chemie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Třída: </a:t>
                      </a:r>
                      <a:endParaRPr kumimoji="0" lang="cs-CZ" sz="7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IX.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tvorby: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19.1.2014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Datum zařazení do výuky a zapsání do třídní knihy: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22.1.2014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Jazyk: 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6094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Název: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VY_32_INOVACE_CH.9.54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  <a:tr h="6274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Téma: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Chemie pro 8. a 9. ročník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3366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FF6EF"/>
                    </a:solidFill>
                  </a:tcPr>
                </a:tc>
              </a:tr>
              <a:tr h="5782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</a:rPr>
                        <a:t>Klíčová slova</a:t>
                      </a:r>
                      <a:endParaRPr kumimoji="0" lang="cs-CZ" sz="7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3366"/>
                          </a:solidFill>
                          <a:effectLst/>
                          <a:latin typeface="Calibri" pitchFamily="34" charset="0"/>
                        </a:rPr>
                        <a:t>reakce, katalyzátor, inhibitor</a:t>
                      </a:r>
                    </a:p>
                  </a:txBody>
                  <a:tcPr marL="66659" marR="66659" marT="33315" marB="33315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EECD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52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323850" y="404813"/>
            <a:ext cx="8686800" cy="838200"/>
          </a:xfrm>
        </p:spPr>
        <p:txBody>
          <a:bodyPr/>
          <a:lstStyle/>
          <a:p>
            <a:pPr eaLnBrk="1" hangingPunct="1"/>
            <a:r>
              <a:rPr lang="cs-CZ" altLang="cs-CZ" smtClean="0"/>
              <a:t>ANOTACE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8413617"/>
              </p:ext>
            </p:extLst>
          </p:nvPr>
        </p:nvGraphicFramePr>
        <p:xfrm>
          <a:off x="1042988" y="1308100"/>
          <a:ext cx="7561262" cy="397977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1952"/>
                <a:gridCol w="5089310"/>
              </a:tblGrid>
              <a:tr h="392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Druh materiálu: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600" dirty="0" smtClean="0">
                          <a:effectLst/>
                          <a:latin typeface="Calibri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2070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Ročník: 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9.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31200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Pomůcky: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-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56223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Inovace: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Materiál slouží k výuce, k zápisu do sešitu a podporuje aktivní opakování učiva s užitím interaktivní tabule</a:t>
                      </a:r>
                      <a:endParaRPr lang="cs-CZ" sz="14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16854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300" dirty="0" smtClean="0">
                          <a:effectLst/>
                        </a:rPr>
                        <a:t>Metodické pokyny:</a:t>
                      </a: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5 – opakování – enzymy (po kliknutí se objeví kontrola)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6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– katalyzátor - kliknutím se objeví charakteristiky - slouží k výuce a k zápisu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Calibri"/>
                          <a:cs typeface="Times New Roman"/>
                        </a:rPr>
                        <a:t>Str. 7-8 –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 automobilový katalyzátor – zápis do sešitu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400" baseline="0" dirty="0" smtClean="0">
                          <a:effectLst/>
                          <a:latin typeface="Calibri"/>
                          <a:cs typeface="Times New Roman"/>
                        </a:rPr>
                        <a:t>Str. 9 – inhibitory – zápis do sešitu 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endParaRPr lang="cs-CZ" sz="1400" baseline="0" dirty="0" smtClean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6649" marR="66649" marT="33316" marB="33316"/>
                </a:tc>
              </a:tr>
              <a:tr h="7067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300" dirty="0" smtClean="0">
                          <a:effectLst/>
                        </a:rPr>
                        <a:t>Očekávaný  výstup:</a:t>
                      </a:r>
                      <a:endParaRPr lang="cs-CZ" sz="1300" dirty="0" smtClean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7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649" marR="66649" marT="33316" marB="33316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Žák umí vysvětlit pojem katalyzátor,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umí popsat jeho význam pro průběh chemických reakcí, zná jeho využití v praxi.</a:t>
                      </a:r>
                      <a:endParaRPr lang="cs-CZ" sz="1400" kern="1200" dirty="0">
                        <a:solidFill>
                          <a:schemeClr val="dk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66649" marR="66649" marT="33316" marB="3331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86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Katalyzátory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Chemické reakce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3032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268760"/>
            <a:ext cx="8784976" cy="4896544"/>
          </a:xfrm>
        </p:spPr>
        <p:txBody>
          <a:bodyPr/>
          <a:lstStyle/>
          <a:p>
            <a:pPr marL="624078" indent="-514350">
              <a:buAutoNum type="arabicParenR"/>
            </a:pPr>
            <a:endParaRPr lang="cs-CZ" sz="2400" dirty="0" smtClean="0"/>
          </a:p>
          <a:p>
            <a:pPr marL="624078" indent="-514350">
              <a:buAutoNum type="arabicParenR"/>
            </a:pPr>
            <a:r>
              <a:rPr lang="cs-CZ" sz="2400" dirty="0" smtClean="0"/>
              <a:t>………….. jsou bílkoviny, které urychlují chemické reakce v ………….. organismech.</a:t>
            </a:r>
          </a:p>
          <a:p>
            <a:pPr marL="624078" indent="-514350">
              <a:buAutoNum type="arabicParenR"/>
            </a:pPr>
            <a:r>
              <a:rPr lang="cs-CZ" sz="2400" dirty="0" smtClean="0"/>
              <a:t>Proto jim říkáme ………………………… .</a:t>
            </a:r>
          </a:p>
          <a:p>
            <a:pPr marL="624078" indent="-514350">
              <a:buAutoNum type="arabicParenR"/>
            </a:pPr>
            <a:r>
              <a:rPr lang="cs-CZ" sz="2400" dirty="0" smtClean="0"/>
              <a:t>Tyto látky jsou pro život …………………….….. . </a:t>
            </a:r>
          </a:p>
          <a:p>
            <a:pPr marL="624078" indent="-514350">
              <a:buAutoNum type="arabicParenR"/>
            </a:pPr>
            <a:r>
              <a:rPr lang="cs-CZ" sz="2400" dirty="0" smtClean="0"/>
              <a:t>Mají ……………….. </a:t>
            </a:r>
            <a:r>
              <a:rPr lang="cs-CZ" sz="2400" dirty="0"/>
              <a:t>ú</a:t>
            </a:r>
            <a:r>
              <a:rPr lang="cs-CZ" sz="2400" dirty="0" smtClean="0"/>
              <a:t>činky – určitý enzym působí na průběh určité konkrétní reakce.</a:t>
            </a:r>
          </a:p>
          <a:p>
            <a:pPr marL="624078" indent="-514350">
              <a:buAutoNum type="arabicParenR"/>
            </a:pPr>
            <a:r>
              <a:rPr lang="cs-CZ" sz="2400" dirty="0" smtClean="0"/>
              <a:t>Používají se nejčastěji v ………………………. - biotechnologie nebo při výrobě pracích ……………. a čistících …………………… . </a:t>
            </a:r>
          </a:p>
          <a:p>
            <a:pPr marL="109728" indent="0">
              <a:buNone/>
            </a:pPr>
            <a:r>
              <a:rPr lang="cs-CZ" sz="2400" dirty="0" smtClean="0"/>
              <a:t>	</a:t>
            </a:r>
          </a:p>
          <a:p>
            <a:pPr marL="624078" indent="-514350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4543" y="274638"/>
            <a:ext cx="8229600" cy="1143000"/>
          </a:xfrm>
        </p:spPr>
        <p:txBody>
          <a:bodyPr/>
          <a:lstStyle/>
          <a:p>
            <a:r>
              <a:rPr lang="cs-CZ" dirty="0" smtClean="0"/>
              <a:t>Opakování  - doplň věty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988570" y="1628800"/>
            <a:ext cx="149519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3300"/>
                </a:solidFill>
              </a:rPr>
              <a:t>ENZYMY 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1880" y="2403376"/>
            <a:ext cx="309634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7030A0"/>
                </a:solidFill>
              </a:rPr>
              <a:t>BIOKATALYZÁTORY 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47798" y="1988839"/>
            <a:ext cx="1569876" cy="49425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3300"/>
                </a:solidFill>
              </a:rPr>
              <a:t>ŽIVÝCH </a:t>
            </a:r>
            <a:endParaRPr lang="cs-CZ" sz="2400" dirty="0">
              <a:solidFill>
                <a:srgbClr val="FF33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644008" y="2835424"/>
            <a:ext cx="3096344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50"/>
                </a:solidFill>
              </a:rPr>
              <a:t>NEPOSTRADATELNÉ 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668016" y="3267472"/>
            <a:ext cx="2149658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B0F0"/>
                </a:solidFill>
              </a:rPr>
              <a:t>SPECIFICKÉ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54555" y="4005064"/>
            <a:ext cx="291115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POTRAVINÁŘSTVÍ 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04248" y="4297221"/>
            <a:ext cx="1741579" cy="57606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PRÁŠKŮ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247798" y="4725144"/>
            <a:ext cx="2540226" cy="50405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C000"/>
                </a:solidFill>
              </a:rPr>
              <a:t>PROSTŘEDKŮ </a:t>
            </a:r>
            <a:endParaRPr lang="cs-CZ" sz="2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6021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0" grpId="0"/>
      <p:bldP spid="11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látky urychlují nebo umožňující průběh chemických reakcí i mimo organismy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nadřazené enzymům (BIOKATALYZÁTORY)</a:t>
            </a:r>
          </a:p>
          <a:p>
            <a:r>
              <a:rPr lang="cs-CZ" b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při chemické reakci se nespotřebovávají a po proběhnutí reakce zůstávají v nezměněné podobě</a:t>
            </a:r>
          </a:p>
          <a:p>
            <a:r>
              <a:rPr lang="cs-CZ" b="1" dirty="0">
                <a:solidFill>
                  <a:srgbClr val="FFC000"/>
                </a:solidFill>
              </a:rPr>
              <a:t>k</a:t>
            </a:r>
            <a:r>
              <a:rPr lang="cs-CZ" b="1" dirty="0" smtClean="0">
                <a:solidFill>
                  <a:srgbClr val="FFC000"/>
                </a:solidFill>
              </a:rPr>
              <a:t>atalyzátory – některé kovy (</a:t>
            </a:r>
            <a:r>
              <a:rPr lang="cs-CZ" b="1" dirty="0" err="1" smtClean="0">
                <a:solidFill>
                  <a:srgbClr val="FFC000"/>
                </a:solidFill>
              </a:rPr>
              <a:t>Pt</a:t>
            </a:r>
            <a:r>
              <a:rPr lang="cs-CZ" b="1" dirty="0" smtClean="0">
                <a:solidFill>
                  <a:srgbClr val="FFC000"/>
                </a:solidFill>
              </a:rPr>
              <a:t>, Ni, </a:t>
            </a:r>
            <a:r>
              <a:rPr lang="cs-CZ" b="1" dirty="0" err="1" smtClean="0">
                <a:solidFill>
                  <a:srgbClr val="FFC000"/>
                </a:solidFill>
              </a:rPr>
              <a:t>Cu</a:t>
            </a:r>
            <a:r>
              <a:rPr lang="cs-CZ" b="1" dirty="0" smtClean="0">
                <a:solidFill>
                  <a:srgbClr val="FFC000"/>
                </a:solidFill>
              </a:rPr>
              <a:t>, </a:t>
            </a:r>
            <a:r>
              <a:rPr lang="cs-CZ" b="1" dirty="0" err="1" smtClean="0">
                <a:solidFill>
                  <a:srgbClr val="FFC000"/>
                </a:solidFill>
              </a:rPr>
              <a:t>Pd</a:t>
            </a:r>
            <a:r>
              <a:rPr lang="cs-CZ" b="1" dirty="0" smtClean="0">
                <a:solidFill>
                  <a:srgbClr val="FFC000"/>
                </a:solidFill>
              </a:rPr>
              <a:t>), oxidy, hydroxidy, soli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použití: výroba kyselin, plastů (</a:t>
            </a:r>
            <a:r>
              <a:rPr lang="cs-CZ" b="1" dirty="0" err="1" smtClean="0">
                <a:solidFill>
                  <a:srgbClr val="00B050"/>
                </a:solidFill>
              </a:rPr>
              <a:t>polyethylen</a:t>
            </a:r>
            <a:r>
              <a:rPr lang="cs-CZ" b="1" dirty="0" smtClean="0">
                <a:solidFill>
                  <a:srgbClr val="00B050"/>
                </a:solidFill>
              </a:rPr>
              <a:t> PE, polypropylen PP), v automobilech </a:t>
            </a:r>
          </a:p>
          <a:p>
            <a:pPr marL="109728" indent="0" algn="ctr">
              <a:buNone/>
            </a:pP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Katalyzátory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2746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Automobilový katalyzátor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23528" y="1340768"/>
            <a:ext cx="8496944" cy="50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- </a:t>
            </a:r>
            <a:r>
              <a:rPr lang="cs-CZ" sz="2400" dirty="0"/>
              <a:t>s</a:t>
            </a:r>
            <a:r>
              <a:rPr lang="cs-CZ" sz="2400" dirty="0" smtClean="0"/>
              <a:t>nižuje obsah škodlivých látek ve výfukových plynech  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347864" y="3573016"/>
            <a:ext cx="2592288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KATALYZÁTOR</a:t>
            </a:r>
            <a:endParaRPr lang="cs-CZ" sz="2400" dirty="0"/>
          </a:p>
        </p:txBody>
      </p:sp>
      <p:sp>
        <p:nvSpPr>
          <p:cNvPr id="6" name="Obláček 5"/>
          <p:cNvSpPr/>
          <p:nvPr/>
        </p:nvSpPr>
        <p:spPr>
          <a:xfrm rot="2081470">
            <a:off x="6070410" y="2088580"/>
            <a:ext cx="2421434" cy="2137468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opisek se šipkou doprava 7"/>
          <p:cNvSpPr/>
          <p:nvPr/>
        </p:nvSpPr>
        <p:spPr>
          <a:xfrm>
            <a:off x="456049" y="2888940"/>
            <a:ext cx="2880320" cy="1944216"/>
          </a:xfrm>
          <a:prstGeom prst="right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CO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NO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NO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uhlovodíky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N</a:t>
            </a:r>
            <a:r>
              <a:rPr lang="cs-CZ" sz="24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2400" b="1" dirty="0" smtClean="0">
                <a:solidFill>
                  <a:srgbClr val="FF0000"/>
                </a:solidFill>
              </a:rPr>
              <a:t>O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33055" y="2553419"/>
            <a:ext cx="1296144" cy="120779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CO</a:t>
            </a:r>
            <a:r>
              <a:rPr lang="cs-CZ" sz="2400" b="1" baseline="-25000" dirty="0" smtClean="0">
                <a:solidFill>
                  <a:schemeClr val="bg1"/>
                </a:solidFill>
              </a:rPr>
              <a:t>2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O</a:t>
            </a:r>
            <a:r>
              <a:rPr lang="cs-CZ" sz="2400" b="1" baseline="-25000" dirty="0" smtClean="0">
                <a:solidFill>
                  <a:schemeClr val="bg1"/>
                </a:solidFill>
              </a:rPr>
              <a:t>2</a:t>
            </a:r>
            <a:r>
              <a:rPr lang="cs-CZ" sz="2400" b="1" dirty="0" smtClean="0">
                <a:solidFill>
                  <a:schemeClr val="bg1"/>
                </a:solidFill>
              </a:rPr>
              <a:t>, N</a:t>
            </a:r>
            <a:r>
              <a:rPr lang="cs-CZ" sz="2400" b="1" baseline="-25000" dirty="0" smtClean="0">
                <a:solidFill>
                  <a:schemeClr val="bg1"/>
                </a:solidFill>
              </a:rPr>
              <a:t>2</a:t>
            </a:r>
          </a:p>
          <a:p>
            <a:pPr algn="ctr"/>
            <a:r>
              <a:rPr lang="cs-CZ" sz="2400" b="1" dirty="0" smtClean="0">
                <a:solidFill>
                  <a:schemeClr val="bg1"/>
                </a:solidFill>
              </a:rPr>
              <a:t>H</a:t>
            </a:r>
            <a:r>
              <a:rPr lang="cs-CZ" sz="2400" b="1" baseline="-25000" dirty="0" smtClean="0">
                <a:solidFill>
                  <a:schemeClr val="bg1"/>
                </a:solidFill>
              </a:rPr>
              <a:t>2</a:t>
            </a:r>
            <a:r>
              <a:rPr lang="cs-CZ" sz="2400" b="1" dirty="0" smtClean="0">
                <a:solidFill>
                  <a:schemeClr val="bg1"/>
                </a:solidFill>
              </a:rPr>
              <a:t>O</a:t>
            </a:r>
            <a:endParaRPr lang="cs-CZ" sz="2400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1" name="Obdélník 10"/>
              <p:cNvSpPr/>
              <p:nvPr/>
            </p:nvSpPr>
            <p:spPr>
              <a:xfrm>
                <a:off x="3265096" y="4365104"/>
                <a:ext cx="4824536" cy="194421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400" dirty="0" smtClean="0">
                    <a:solidFill>
                      <a:schemeClr val="tx1"/>
                    </a:solidFill>
                  </a:rPr>
                  <a:t>2CO + O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2CO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  <a:endParaRPr lang="cs-CZ" sz="2400" baseline="-25000" dirty="0" smtClean="0">
                  <a:solidFill>
                    <a:schemeClr val="tx1"/>
                  </a:solidFill>
                </a:endParaRPr>
              </a:p>
              <a:p>
                <a:r>
                  <a:rPr lang="cs-CZ" sz="2400" dirty="0" smtClean="0">
                    <a:solidFill>
                      <a:schemeClr val="tx1"/>
                    </a:solidFill>
                  </a:rPr>
                  <a:t>2NO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O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+ N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</a:p>
              <a:p>
                <a:r>
                  <a:rPr lang="cs-CZ" sz="2400" dirty="0" smtClean="0">
                    <a:solidFill>
                      <a:schemeClr val="tx1"/>
                    </a:solidFill>
                  </a:rPr>
                  <a:t>2N</a:t>
                </a:r>
                <a:r>
                  <a:rPr lang="cs-CZ" sz="2400" baseline="-25000" dirty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O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O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:r>
                  <a:rPr lang="cs-CZ" sz="2400" smtClean="0">
                    <a:solidFill>
                      <a:schemeClr val="tx1"/>
                    </a:solidFill>
                  </a:rPr>
                  <a:t>+ </a:t>
                </a:r>
                <a:r>
                  <a:rPr lang="cs-CZ" sz="2400" smtClean="0">
                    <a:solidFill>
                      <a:schemeClr val="tx1"/>
                    </a:solidFill>
                  </a:rPr>
                  <a:t>2N</a:t>
                </a:r>
                <a:r>
                  <a:rPr lang="cs-CZ" sz="2400" baseline="-25000" smtClean="0">
                    <a:solidFill>
                      <a:schemeClr val="tx1"/>
                    </a:solidFill>
                  </a:rPr>
                  <a:t>2</a:t>
                </a:r>
                <a:endParaRPr lang="cs-CZ" sz="2400" baseline="-25000" dirty="0" smtClean="0">
                  <a:solidFill>
                    <a:schemeClr val="tx1"/>
                  </a:solidFill>
                </a:endParaRPr>
              </a:p>
              <a:p>
                <a:r>
                  <a:rPr lang="cs-CZ" sz="2400" dirty="0">
                    <a:solidFill>
                      <a:schemeClr val="tx1"/>
                    </a:solidFill>
                  </a:rPr>
                  <a:t>2NO</a:t>
                </a:r>
                <a:r>
                  <a:rPr lang="cs-CZ" sz="2400" baseline="-25000" dirty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>
                    <a:solidFill>
                      <a:schemeClr val="tx1"/>
                    </a:solidFill>
                  </a:rPr>
                  <a:t> 2O</a:t>
                </a:r>
                <a:r>
                  <a:rPr lang="cs-CZ" sz="2400" baseline="-25000" dirty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>
                    <a:solidFill>
                      <a:schemeClr val="tx1"/>
                    </a:solidFill>
                  </a:rPr>
                  <a:t> + N</a:t>
                </a:r>
                <a:r>
                  <a:rPr lang="cs-CZ" sz="2400" baseline="-25000" dirty="0">
                    <a:solidFill>
                      <a:schemeClr val="tx1"/>
                    </a:solidFill>
                  </a:rPr>
                  <a:t>2</a:t>
                </a:r>
              </a:p>
              <a:p>
                <a:r>
                  <a:rPr lang="cs-CZ" sz="2400" dirty="0" smtClean="0">
                    <a:solidFill>
                      <a:schemeClr val="tx1"/>
                    </a:solidFill>
                  </a:rPr>
                  <a:t>uhlovodíky 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+ O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→</m:t>
                    </m:r>
                  </m:oMath>
                </a14:m>
                <a:r>
                  <a:rPr lang="cs-CZ" sz="2400" dirty="0" smtClean="0">
                    <a:solidFill>
                      <a:schemeClr val="tx1"/>
                    </a:solidFill>
                  </a:rPr>
                  <a:t> CO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 + H</a:t>
                </a:r>
                <a:r>
                  <a:rPr lang="cs-CZ" sz="2400" baseline="-25000" dirty="0" smtClean="0">
                    <a:solidFill>
                      <a:schemeClr val="tx1"/>
                    </a:solidFill>
                  </a:rPr>
                  <a:t>2</a:t>
                </a:r>
                <a:r>
                  <a:rPr lang="cs-CZ" sz="2400" dirty="0" smtClean="0">
                    <a:solidFill>
                      <a:schemeClr val="tx1"/>
                    </a:solidFill>
                  </a:rPr>
                  <a:t>O</a:t>
                </a:r>
                <a:endParaRPr lang="cs-CZ" sz="24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5096" y="4365104"/>
                <a:ext cx="4824536" cy="1944216"/>
              </a:xfrm>
              <a:prstGeom prst="rect">
                <a:avLst/>
              </a:prstGeom>
              <a:blipFill rotWithShape="1">
                <a:blip r:embed="rId2"/>
                <a:stretch>
                  <a:fillRect l="-2023" t="-1567" b="-689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1930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5" grpId="0" animBg="1"/>
      <p:bldP spid="6" grpId="0" animBg="1"/>
      <p:bldP spid="8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látka, která snižuje účinek katalyzátoru nebo ho ničí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automobilový katalyzátor – katalyzátorovým jedem jsou </a:t>
            </a:r>
            <a:r>
              <a:rPr lang="cs-CZ" sz="2800" b="1" dirty="0" smtClean="0">
                <a:solidFill>
                  <a:srgbClr val="FF0000"/>
                </a:solidFill>
              </a:rPr>
              <a:t>sloučeniny olova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Katalytický jed</a:t>
            </a:r>
            <a:endParaRPr lang="cs-CZ" dirty="0"/>
          </a:p>
        </p:txBody>
      </p:sp>
      <p:sp>
        <p:nvSpPr>
          <p:cNvPr id="5" name="Popisek se šipkou nahoru 4"/>
          <p:cNvSpPr/>
          <p:nvPr/>
        </p:nvSpPr>
        <p:spPr>
          <a:xfrm>
            <a:off x="899592" y="3429000"/>
            <a:ext cx="7848872" cy="1440160"/>
          </a:xfrm>
          <a:prstGeom prst="upArrowCallou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</a:rPr>
              <a:t>auto s katalyzátorem musí používat výhradně </a:t>
            </a:r>
            <a:r>
              <a:rPr lang="cs-CZ" sz="2800" b="1" dirty="0">
                <a:solidFill>
                  <a:schemeClr val="bg1"/>
                </a:solidFill>
              </a:rPr>
              <a:t>bezolovnatý benzin</a:t>
            </a:r>
          </a:p>
        </p:txBody>
      </p:sp>
    </p:spTree>
    <p:extLst>
      <p:ext uri="{BB962C8B-B14F-4D97-AF65-F5344CB8AC3E}">
        <p14:creationId xmlns:p14="http://schemas.microsoft.com/office/powerpoint/2010/main" val="238089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negativní katalyzátory </a:t>
            </a:r>
          </a:p>
          <a:p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átky, které snižují rychlost chemické reakce nebo zabraňují průběhu určitého typu reakce 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použití: 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STABILIZÁTORY – v potravinách nebo nápojích (pomáhají udržovat vzhled, chuť, zabarvení)</a:t>
            </a:r>
          </a:p>
          <a:p>
            <a:pPr marL="109728" indent="0">
              <a:buNone/>
            </a:pPr>
            <a:r>
              <a:rPr lang="cs-CZ">
                <a:solidFill>
                  <a:srgbClr val="7030A0"/>
                </a:solidFill>
              </a:rPr>
              <a:t> </a:t>
            </a:r>
            <a:r>
              <a:rPr lang="cs-CZ" smtClean="0">
                <a:solidFill>
                  <a:srgbClr val="7030A0"/>
                </a:solidFill>
              </a:rPr>
              <a:t>  označení: E 4xx </a:t>
            </a:r>
            <a:endParaRPr lang="cs-CZ" dirty="0" smtClean="0">
              <a:solidFill>
                <a:srgbClr val="7030A0"/>
              </a:solidFill>
            </a:endParaRPr>
          </a:p>
          <a:p>
            <a:pPr marL="109728" indent="0" algn="ctr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Inhibitory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0951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dirty="0" smtClean="0">
                <a:latin typeface="Comic Sans MS" pitchFamily="66" charset="0"/>
              </a:rPr>
              <a:t>Citace a zdroje:</a:t>
            </a:r>
          </a:p>
        </p:txBody>
      </p:sp>
      <p:sp>
        <p:nvSpPr>
          <p:cNvPr id="1433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endParaRPr lang="cs-CZ" sz="1600" dirty="0" smtClean="0"/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 smtClean="0"/>
              <a:t>Autorem </a:t>
            </a:r>
            <a:r>
              <a:rPr lang="cs-CZ" sz="1600" dirty="0"/>
              <a:t>materiálu a všech jeho částí, není-li uvedeno jinak, je Mgr. Růžena Koubová.</a:t>
            </a:r>
          </a:p>
          <a:p>
            <a:pPr marL="0" indent="0" algn="ctr" eaLnBrk="1" hangingPunct="1">
              <a:buFont typeface="Wingdings 2" pitchFamily="18" charset="2"/>
              <a:buNone/>
              <a:defRPr/>
            </a:pPr>
            <a:r>
              <a:rPr lang="cs-CZ" sz="1600" dirty="0"/>
              <a:t>Materiál vznikl v OP Vzdělávání pro konkurenceschopnost – projekt EU peníze školám.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1600" dirty="0"/>
          </a:p>
          <a:p>
            <a:pPr eaLnBrk="1" hangingPunct="1">
              <a:defRPr/>
            </a:pPr>
            <a:endParaRPr lang="cs-CZ" sz="1600" dirty="0" smtClean="0"/>
          </a:p>
          <a:p>
            <a:pPr eaLnBrk="1" hangingPunct="1">
              <a:defRPr/>
            </a:pP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903796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450</TotalTime>
  <Words>456</Words>
  <Application>Microsoft Office PowerPoint</Application>
  <PresentationFormat>Předvádění na obrazovce (4:3)</PresentationFormat>
  <Paragraphs>98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Shluk</vt:lpstr>
      <vt:lpstr>Picture</vt:lpstr>
      <vt:lpstr>Prezentace aplikace PowerPoint</vt:lpstr>
      <vt:lpstr>Prezentace aplikace PowerPoint</vt:lpstr>
      <vt:lpstr>ANOTACE</vt:lpstr>
      <vt:lpstr>Katalyzátory </vt:lpstr>
      <vt:lpstr>Opakování  - doplň věty</vt:lpstr>
      <vt:lpstr>Katalyzátory</vt:lpstr>
      <vt:lpstr>Automobilový katalyzátor</vt:lpstr>
      <vt:lpstr>Katalytický jed</vt:lpstr>
      <vt:lpstr>Inhibitory 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Teplo a chemické reakce</dc:title>
  <dc:creator>Koubová</dc:creator>
  <cp:lastModifiedBy>Koubová</cp:lastModifiedBy>
  <cp:revision>113</cp:revision>
  <dcterms:created xsi:type="dcterms:W3CDTF">2014-01-05T09:10:16Z</dcterms:created>
  <dcterms:modified xsi:type="dcterms:W3CDTF">2014-01-28T18:52:36Z</dcterms:modified>
</cp:coreProperties>
</file>