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7" r:id="rId2"/>
    <p:sldId id="264" r:id="rId3"/>
    <p:sldId id="265" r:id="rId4"/>
    <p:sldId id="275" r:id="rId5"/>
    <p:sldId id="291" r:id="rId6"/>
    <p:sldId id="266" r:id="rId7"/>
    <p:sldId id="280" r:id="rId8"/>
    <p:sldId id="279" r:id="rId9"/>
    <p:sldId id="303" r:id="rId10"/>
    <p:sldId id="271" r:id="rId11"/>
    <p:sldId id="272" r:id="rId12"/>
    <p:sldId id="306" r:id="rId13"/>
    <p:sldId id="267" r:id="rId14"/>
    <p:sldId id="297" r:id="rId15"/>
    <p:sldId id="295" r:id="rId16"/>
    <p:sldId id="296" r:id="rId17"/>
    <p:sldId id="294" r:id="rId18"/>
    <p:sldId id="292" r:id="rId19"/>
    <p:sldId id="299" r:id="rId20"/>
    <p:sldId id="298" r:id="rId21"/>
    <p:sldId id="310" r:id="rId22"/>
    <p:sldId id="302" r:id="rId23"/>
    <p:sldId id="283" r:id="rId24"/>
    <p:sldId id="282" r:id="rId25"/>
    <p:sldId id="268" r:id="rId26"/>
    <p:sldId id="290" r:id="rId27"/>
    <p:sldId id="307" r:id="rId28"/>
    <p:sldId id="263" r:id="rId29"/>
    <p:sldId id="28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5626" autoAdjust="0"/>
    <p:restoredTop sz="94660"/>
  </p:normalViewPr>
  <p:slideViewPr>
    <p:cSldViewPr>
      <p:cViewPr>
        <p:scale>
          <a:sx n="80" d="100"/>
          <a:sy n="80" d="100"/>
        </p:scale>
        <p:origin x="-59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8884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83692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99273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33607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07353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7765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1100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7201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59818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20405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5273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20916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66909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24692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21432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20369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38620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82486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79468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01267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77992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88334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966008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92497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096547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32608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20363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hned.cz/obcansky-zakonik/?utm_source=sklik&amp;utm_medium=cpc&amp;utm_campaign=obcansky_zakoni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a právo</a:t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4000" b="1" dirty="0" smtClean="0"/>
              <a:t>60. Občanské právo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187252"/>
            <a:ext cx="4519850" cy="339717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 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6798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/>
              <a:t>Občanské právo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8075240" cy="435334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Občanské právo </a:t>
            </a:r>
            <a:r>
              <a:rPr lang="cs-CZ" sz="3600" dirty="0" smtClean="0">
                <a:solidFill>
                  <a:srgbClr val="FF0000"/>
                </a:solidFill>
              </a:rPr>
              <a:t>obsahuje </a:t>
            </a:r>
            <a:r>
              <a:rPr lang="cs-CZ" sz="3600" b="1" dirty="0" smtClean="0">
                <a:solidFill>
                  <a:srgbClr val="FF0000"/>
                </a:solidFill>
              </a:rPr>
              <a:t>občanský zákoník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Občanské právo je souhrn předpisů z oblastí:</a:t>
            </a:r>
          </a:p>
          <a:p>
            <a:pPr marL="0" indent="0">
              <a:buNone/>
            </a:pPr>
            <a:endParaRPr lang="cs-CZ" b="1" dirty="0" smtClean="0"/>
          </a:p>
          <a:p>
            <a:pPr marL="742950" indent="-742950">
              <a:buFont typeface="+mj-lt"/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</a:rPr>
              <a:t>Majetkoprávní vztahy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</a:rPr>
              <a:t>Smluvní vztahy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</a:rPr>
              <a:t>Ochrana osobnosti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761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Nový </a:t>
            </a:r>
            <a:r>
              <a:rPr lang="cs-CZ" sz="2800" b="1" dirty="0"/>
              <a:t>občanský </a:t>
            </a:r>
            <a:r>
              <a:rPr lang="cs-CZ" sz="2800" b="1" dirty="0" smtClean="0"/>
              <a:t>zákoník 2014</a:t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400" dirty="0">
                <a:solidFill>
                  <a:srgbClr val="FF0000"/>
                </a:solidFill>
              </a:rPr>
              <a:t>Největší změna </a:t>
            </a:r>
            <a:r>
              <a:rPr lang="cs-CZ" sz="2400" dirty="0" smtClean="0">
                <a:solidFill>
                  <a:srgbClr val="FF0000"/>
                </a:solidFill>
              </a:rPr>
              <a:t>občanského </a:t>
            </a:r>
            <a:r>
              <a:rPr lang="cs-CZ" sz="2400" dirty="0">
                <a:solidFill>
                  <a:srgbClr val="FF0000"/>
                </a:solidFill>
              </a:rPr>
              <a:t>práva </a:t>
            </a:r>
            <a:r>
              <a:rPr lang="cs-CZ" sz="2400" dirty="0" smtClean="0">
                <a:solidFill>
                  <a:srgbClr val="FF0000"/>
                </a:solidFill>
              </a:rPr>
              <a:t>se </a:t>
            </a:r>
            <a:r>
              <a:rPr lang="cs-CZ" sz="2400" dirty="0">
                <a:solidFill>
                  <a:srgbClr val="FF0000"/>
                </a:solidFill>
              </a:rPr>
              <a:t>týká </a:t>
            </a:r>
            <a:r>
              <a:rPr lang="cs-CZ" sz="2400" dirty="0" smtClean="0">
                <a:solidFill>
                  <a:srgbClr val="FF0000"/>
                </a:solidFill>
              </a:rPr>
              <a:t>všech</a:t>
            </a: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618062"/>
          </a:xfrm>
        </p:spPr>
        <p:txBody>
          <a:bodyPr>
            <a:normAutofit lnSpcReduction="10000"/>
          </a:bodyPr>
          <a:lstStyle/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Soused </a:t>
            </a:r>
            <a:r>
              <a:rPr lang="cs-CZ" b="1" dirty="0"/>
              <a:t>mě </a:t>
            </a:r>
            <a:r>
              <a:rPr lang="cs-CZ" b="1" dirty="0" smtClean="0"/>
              <a:t>vytopil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Budu se </a:t>
            </a:r>
            <a:r>
              <a:rPr lang="cs-CZ" b="1" dirty="0" smtClean="0"/>
              <a:t>vdávat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Chci vydědit svou </a:t>
            </a:r>
            <a:r>
              <a:rPr lang="cs-CZ" b="1" dirty="0" smtClean="0"/>
              <a:t>dceru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Děti chtějí, abych na ně přepsala dům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0958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77809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Nový </a:t>
            </a:r>
            <a:r>
              <a:rPr lang="cs-CZ" sz="2800" b="1" dirty="0"/>
              <a:t>občanský </a:t>
            </a:r>
            <a:r>
              <a:rPr lang="cs-CZ" sz="2800" b="1" dirty="0" smtClean="0"/>
              <a:t>zákoník 2014</a:t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400" dirty="0" smtClean="0">
                <a:solidFill>
                  <a:srgbClr val="FF0000"/>
                </a:solidFill>
              </a:rPr>
              <a:t>Největší </a:t>
            </a:r>
            <a:r>
              <a:rPr lang="cs-CZ" sz="2400" dirty="0">
                <a:solidFill>
                  <a:srgbClr val="FF0000"/>
                </a:solidFill>
              </a:rPr>
              <a:t>změna soukromého práva </a:t>
            </a:r>
            <a:r>
              <a:rPr lang="cs-CZ" sz="2400" dirty="0" smtClean="0">
                <a:solidFill>
                  <a:srgbClr val="FF0000"/>
                </a:solidFill>
              </a:rPr>
              <a:t>se </a:t>
            </a:r>
            <a:r>
              <a:rPr lang="cs-CZ" sz="2400" dirty="0">
                <a:solidFill>
                  <a:srgbClr val="FF0000"/>
                </a:solidFill>
              </a:rPr>
              <a:t>týká </a:t>
            </a:r>
            <a:r>
              <a:rPr lang="cs-CZ" sz="2400" dirty="0" smtClean="0">
                <a:solidFill>
                  <a:srgbClr val="FF0000"/>
                </a:solidFill>
              </a:rPr>
              <a:t>všech </a:t>
            </a: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39927"/>
          </a:xfrm>
        </p:spPr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Můj </a:t>
            </a:r>
            <a:r>
              <a:rPr lang="cs-CZ" b="1" dirty="0"/>
              <a:t>muž podniká a dluží </a:t>
            </a:r>
            <a:r>
              <a:rPr lang="cs-CZ" b="1" dirty="0" smtClean="0"/>
              <a:t>peníze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Cestovka mi zkazila </a:t>
            </a:r>
            <a:r>
              <a:rPr lang="cs-CZ" b="1" dirty="0" smtClean="0"/>
              <a:t>dovolenou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pl-PL" b="1" dirty="0"/>
              <a:t>Chovám bojové </a:t>
            </a:r>
            <a:r>
              <a:rPr lang="pl-PL" b="1" dirty="0" smtClean="0"/>
              <a:t>psy</a:t>
            </a:r>
          </a:p>
          <a:p>
            <a:pPr marL="0" indent="0">
              <a:buNone/>
            </a:pPr>
            <a:endParaRPr lang="pl-PL" b="1" dirty="0"/>
          </a:p>
          <a:p>
            <a:pPr marL="0" indent="0">
              <a:buNone/>
            </a:pPr>
            <a:r>
              <a:rPr lang="cs-CZ" b="1" dirty="0"/>
              <a:t>Chci koupit byt</a:t>
            </a:r>
          </a:p>
          <a:p>
            <a:pPr marL="0" indent="0">
              <a:buNone/>
            </a:pPr>
            <a:endParaRPr lang="pl-PL" b="1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1534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000" b="1" dirty="0" smtClean="0">
                <a:solidFill>
                  <a:srgbClr val="FF0000"/>
                </a:solidFill>
              </a:rPr>
              <a:t>1. Majetkoprávní </a:t>
            </a:r>
            <a:r>
              <a:rPr lang="cs-CZ" sz="6700" b="1" dirty="0">
                <a:solidFill>
                  <a:srgbClr val="FF0000"/>
                </a:solidFill>
              </a:rPr>
              <a:t>vztahy</a:t>
            </a:r>
            <a:br>
              <a:rPr lang="cs-CZ" sz="6700" b="1" dirty="0">
                <a:solidFill>
                  <a:srgbClr val="FF0000"/>
                </a:solidFill>
              </a:rPr>
            </a:br>
            <a:endParaRPr lang="cs-CZ" sz="67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016" y="1196752"/>
            <a:ext cx="8856984" cy="547260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Vlastnické právo </a:t>
            </a:r>
            <a:r>
              <a:rPr lang="cs-CZ" dirty="0" smtClean="0">
                <a:solidFill>
                  <a:srgbClr val="FF0000"/>
                </a:solidFill>
              </a:rPr>
              <a:t>je zakotveno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v Listině lidských práv a svobod.</a:t>
            </a:r>
          </a:p>
          <a:p>
            <a:pPr marL="0" indent="0" algn="ctr">
              <a:buNone/>
            </a:pPr>
            <a:r>
              <a:rPr lang="cs-CZ" dirty="0" smtClean="0"/>
              <a:t>Každý, kdo podle práva </a:t>
            </a:r>
            <a:r>
              <a:rPr lang="cs-CZ" b="1" dirty="0" smtClean="0"/>
              <a:t>nabyl </a:t>
            </a:r>
            <a:r>
              <a:rPr lang="cs-CZ" dirty="0" smtClean="0"/>
              <a:t>(koupil, zdědil, dostal, sám si vyrobil) nějaký </a:t>
            </a:r>
            <a:r>
              <a:rPr lang="cs-CZ" b="1" dirty="0" smtClean="0"/>
              <a:t>majetek</a:t>
            </a:r>
            <a:r>
              <a:rPr lang="cs-CZ" dirty="0" smtClean="0"/>
              <a:t>(dům, byt, auto, chatu apod.), má právo ho </a:t>
            </a:r>
            <a:r>
              <a:rPr lang="cs-CZ" b="1" dirty="0" smtClean="0"/>
              <a:t>užívat</a:t>
            </a:r>
            <a:r>
              <a:rPr lang="cs-CZ" dirty="0" smtClean="0"/>
              <a:t> a nakládat s ním podle své úvahy. </a:t>
            </a:r>
          </a:p>
          <a:p>
            <a:pPr marL="0" indent="0" algn="ctr">
              <a:buNone/>
            </a:pPr>
            <a:r>
              <a:rPr lang="cs-CZ" b="1" dirty="0" smtClean="0"/>
              <a:t>Má právo na ochranu svého majetku.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Nesmí</a:t>
            </a:r>
          </a:p>
          <a:p>
            <a:r>
              <a:rPr lang="cs-CZ" dirty="0"/>
              <a:t>p</a:t>
            </a:r>
            <a:r>
              <a:rPr lang="cs-CZ" dirty="0" smtClean="0"/>
              <a:t>oškozovat životní prostředí </a:t>
            </a:r>
          </a:p>
          <a:p>
            <a:r>
              <a:rPr lang="cs-CZ" dirty="0"/>
              <a:t>o</a:t>
            </a:r>
            <a:r>
              <a:rPr lang="cs-CZ" dirty="0" smtClean="0"/>
              <a:t>hrožovat lidské zdraví.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3271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836712"/>
          </a:xfrm>
        </p:spPr>
        <p:txBody>
          <a:bodyPr/>
          <a:lstStyle/>
          <a:p>
            <a:r>
              <a:rPr lang="cs-CZ" dirty="0" smtClean="0"/>
              <a:t>Majetkoprávní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800" b="1" dirty="0" smtClean="0"/>
              <a:t>Majetek </a:t>
            </a:r>
            <a:r>
              <a:rPr lang="cs-CZ" sz="2800" b="1" dirty="0" smtClean="0">
                <a:solidFill>
                  <a:srgbClr val="FF0000"/>
                </a:solidFill>
              </a:rPr>
              <a:t>movitý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 nemovitý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564" y="580256"/>
            <a:ext cx="3456384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Marcelka\AppData\Local\Microsoft\Windows\Temporary Internet Files\Content.IE5\E8S3FLZX\MC9004370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3154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celka\AppData\Local\Microsoft\Windows\Temporary Internet Files\Content.IE5\SMQE8UKY\MC90044129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7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ka\AppData\Local\Microsoft\Windows\Temporary Internet Files\Content.IE5\HAJBB3WE\MC90044133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702" y="2196902"/>
            <a:ext cx="1120080" cy="11200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Marcelka\AppData\Local\Microsoft\Windows\Temporary Internet Files\Content.IE5\SMQE8UKY\MC900434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660" y="3717032"/>
            <a:ext cx="4215780" cy="28083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Marcelka\AppData\Local\Microsoft\Windows\Temporary Internet Files\Content.IE5\JHJ5I4C4\MC9004361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90" y="4653136"/>
            <a:ext cx="1870075" cy="1279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8960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Soukromý majetek - </a:t>
            </a:r>
            <a:r>
              <a:rPr lang="cs-CZ" sz="3600" dirty="0" smtClean="0">
                <a:solidFill>
                  <a:srgbClr val="FF0000"/>
                </a:solidFill>
              </a:rPr>
              <a:t>nemovitý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Různé úrovně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soukromého vlastnictví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8411"/>
            <a:ext cx="4176464" cy="2698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 descr="C:\Users\Marcelka\AppData\Local\Microsoft\Windows\Temporary Internet Files\Content.IE5\JHJ5I4C4\MP900399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65104"/>
            <a:ext cx="2749312" cy="21994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ka\AppData\Local\Microsoft\Windows\Temporary Internet Files\Content.IE5\HAJBB3WE\MP9004487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75133"/>
            <a:ext cx="4648930" cy="30901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1511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Ochrana soukromého majetku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94928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Je nutné svůj majetek řádně </a:t>
            </a:r>
            <a:r>
              <a:rPr lang="cs-CZ" dirty="0" smtClean="0">
                <a:solidFill>
                  <a:srgbClr val="FF0000"/>
                </a:solidFill>
              </a:rPr>
              <a:t>zabezpečit.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Máme právo </a:t>
            </a:r>
            <a:r>
              <a:rPr lang="cs-CZ" b="1" dirty="0"/>
              <a:t>na </a:t>
            </a:r>
            <a:r>
              <a:rPr lang="cs-CZ" b="1" dirty="0">
                <a:solidFill>
                  <a:srgbClr val="FF0000"/>
                </a:solidFill>
              </a:rPr>
              <a:t>ochranu</a:t>
            </a:r>
            <a:r>
              <a:rPr lang="cs-CZ" b="1" dirty="0"/>
              <a:t> svého majetku.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Marcelka\AppData\Local\Microsoft\Windows\Temporary Internet Files\Content.IE5\E8S3FLZX\MP9003901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9242"/>
            <a:ext cx="3424064" cy="2443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ka\AppData\Local\Microsoft\Windows\Temporary Internet Files\Content.IE5\HAJBB3WE\MP9003901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859334"/>
            <a:ext cx="1538833" cy="21566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JHJ5I4C4\MP9003029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62" y="4149080"/>
            <a:ext cx="2317254" cy="16534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ka\AppData\Local\Microsoft\Windows\Temporary Internet Files\Content.IE5\HAJBB3WE\MP9003854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89721"/>
            <a:ext cx="1512168" cy="21170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ka\AppData\Local\Microsoft\Windows\Temporary Internet Files\Content.IE5\SMQE8UKY\MP9003417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670" y="3903327"/>
            <a:ext cx="2929656" cy="20898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55518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Vlastnické právo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Vlastník může svůj majetek někomu </a:t>
            </a:r>
          </a:p>
          <a:p>
            <a:r>
              <a:rPr lang="cs-CZ" sz="2400" dirty="0" smtClean="0"/>
              <a:t>prodat </a:t>
            </a:r>
          </a:p>
          <a:p>
            <a:r>
              <a:rPr lang="cs-CZ" sz="2400" dirty="0" smtClean="0"/>
              <a:t>darovat </a:t>
            </a:r>
          </a:p>
          <a:p>
            <a:r>
              <a:rPr lang="cs-CZ" sz="2400" dirty="0" smtClean="0"/>
              <a:t>odkázat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ůjčit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600" b="1" dirty="0" smtClean="0"/>
              <a:t>Soukromý majetek může mít více vlastníků</a:t>
            </a:r>
          </a:p>
          <a:p>
            <a:pPr marL="0" indent="0">
              <a:buNone/>
            </a:pPr>
            <a:r>
              <a:rPr lang="cs-CZ" sz="2600" dirty="0" smtClean="0"/>
              <a:t>Př. : Dům po rodičích zdědí tři sourozenci.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b="1" dirty="0" smtClean="0"/>
              <a:t>Práva a povinnosti</a:t>
            </a:r>
          </a:p>
          <a:p>
            <a:pPr marL="0" indent="0">
              <a:buNone/>
            </a:pPr>
            <a:r>
              <a:rPr lang="cs-CZ" sz="2600" dirty="0" smtClean="0"/>
              <a:t>Každý se musí z jedné třetiny podílet na jeho údržbě.</a:t>
            </a:r>
          </a:p>
          <a:p>
            <a:pPr marL="0" indent="0">
              <a:buNone/>
            </a:pPr>
            <a:r>
              <a:rPr lang="cs-CZ" sz="2600" dirty="0" smtClean="0"/>
              <a:t>Jeden by chtěl prodat, pak druzí dva mají </a:t>
            </a:r>
            <a:r>
              <a:rPr lang="cs-CZ" sz="2600" dirty="0" smtClean="0">
                <a:solidFill>
                  <a:srgbClr val="FF0000"/>
                </a:solidFill>
              </a:rPr>
              <a:t>předkupní právo.</a:t>
            </a:r>
          </a:p>
          <a:p>
            <a:pPr marL="0" indent="0">
              <a:buNone/>
            </a:pPr>
            <a:r>
              <a:rPr lang="cs-CZ" sz="2600" dirty="0" smtClean="0"/>
              <a:t>(mají právo první dům koupit)</a:t>
            </a:r>
          </a:p>
          <a:p>
            <a:pPr marL="0" indent="0">
              <a:buNone/>
            </a:pPr>
            <a:endParaRPr lang="cs-CZ" sz="2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Marcelka\AppData\Local\Microsoft\Windows\Temporary Internet Files\Content.IE5\SMQE8UKY\MP9004422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837" y="1556792"/>
            <a:ext cx="1160719" cy="16618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JHJ5I4C4\MP9004424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1733289" cy="11521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9476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Společné jmění manželů</a:t>
            </a:r>
            <a:br>
              <a:rPr lang="cs-CZ" sz="4000" b="1" dirty="0" smtClean="0"/>
            </a:br>
            <a:r>
              <a:rPr lang="cs-CZ" sz="3100" dirty="0" smtClean="0">
                <a:solidFill>
                  <a:srgbClr val="FF0000"/>
                </a:solidFill>
              </a:rPr>
              <a:t>Také manželé mohou vlastnit majetek.</a:t>
            </a:r>
            <a:endParaRPr lang="cs-CZ" sz="31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Zásady:</a:t>
            </a:r>
          </a:p>
          <a:p>
            <a:r>
              <a:rPr lang="cs-CZ" dirty="0"/>
              <a:t>o</a:t>
            </a:r>
            <a:r>
              <a:rPr lang="cs-CZ" dirty="0" smtClean="0"/>
              <a:t>ba manželé mají stejná práva</a:t>
            </a:r>
          </a:p>
          <a:p>
            <a:r>
              <a:rPr lang="cs-CZ" dirty="0"/>
              <a:t>j</a:t>
            </a:r>
            <a:r>
              <a:rPr lang="cs-CZ" dirty="0" smtClean="0"/>
              <a:t>ejich majetek je vše, co nabyli během trvání manželství</a:t>
            </a:r>
          </a:p>
          <a:p>
            <a:r>
              <a:rPr lang="cs-CZ" dirty="0"/>
              <a:t>d</a:t>
            </a:r>
            <a:r>
              <a:rPr lang="cs-CZ" dirty="0" smtClean="0"/>
              <a:t>o tohoto majetku nepatří osobní věci manželů a osobní dary.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Předmanželská smlouva </a:t>
            </a:r>
          </a:p>
          <a:p>
            <a:pPr marL="0" indent="0">
              <a:buNone/>
            </a:pPr>
            <a:r>
              <a:rPr lang="cs-CZ" dirty="0" smtClean="0"/>
              <a:t>Lze ji uzavřít  před vstupem do manželství  a rozhodnout  se jinak ( Např. : majetek nabytý před manželstvím se do společného majetku </a:t>
            </a:r>
            <a:r>
              <a:rPr lang="cs-CZ" b="1" dirty="0" smtClean="0"/>
              <a:t>nepočítá)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4393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Test</a:t>
            </a:r>
            <a:r>
              <a:rPr lang="cs-CZ" dirty="0" smtClean="0"/>
              <a:t>    </a:t>
            </a:r>
            <a:r>
              <a:rPr lang="cs-CZ" b="1" dirty="0" smtClean="0"/>
              <a:t>Doplňte správně věty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Vlastnické právo </a:t>
            </a:r>
            <a:r>
              <a:rPr lang="cs-CZ" dirty="0">
                <a:latin typeface="Calibri"/>
                <a:ea typeface="Times New Roman"/>
                <a:cs typeface="Times New Roman"/>
              </a:rPr>
              <a:t>je zakotveno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Vlastnické právo 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>je právo na ochranu 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Vlastnické právo 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>nesmí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Calibri"/>
                <a:cs typeface="Times New Roman"/>
              </a:rPr>
              <a:t>Majetek movitý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je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 smtClean="0">
                <a:latin typeface="Calibri"/>
                <a:ea typeface="Calibri"/>
                <a:cs typeface="Times New Roman"/>
              </a:rPr>
              <a:t>Majetek nemovitý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je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Ochrana soukromého </a:t>
            </a:r>
            <a:r>
              <a:rPr lang="cs-CZ" b="1" dirty="0" smtClean="0">
                <a:latin typeface="Calibri"/>
                <a:ea typeface="Times New Roman"/>
                <a:cs typeface="Times New Roman"/>
              </a:rPr>
              <a:t>majetku 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>je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Vlastník může svůj majetek </a:t>
            </a:r>
            <a:r>
              <a:rPr lang="cs-CZ" dirty="0">
                <a:latin typeface="Calibri"/>
                <a:ea typeface="Times New Roman"/>
                <a:cs typeface="Times New Roman"/>
              </a:rPr>
              <a:t>někomu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Práva a povinnosti vlastníků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S</a:t>
            </a:r>
            <a:r>
              <a:rPr lang="cs-CZ" b="1" dirty="0" smtClean="0">
                <a:latin typeface="Calibri"/>
                <a:ea typeface="Times New Roman"/>
                <a:cs typeface="Times New Roman"/>
              </a:rPr>
              <a:t>polečné </a:t>
            </a:r>
            <a:r>
              <a:rPr lang="cs-CZ" b="1" dirty="0">
                <a:latin typeface="Calibri"/>
                <a:ea typeface="Times New Roman"/>
                <a:cs typeface="Times New Roman"/>
              </a:rPr>
              <a:t>jmění </a:t>
            </a:r>
            <a:r>
              <a:rPr lang="cs-CZ" b="1" dirty="0" smtClean="0">
                <a:latin typeface="Calibri"/>
                <a:ea typeface="Times New Roman"/>
                <a:cs typeface="Times New Roman"/>
              </a:rPr>
              <a:t>manželů 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>je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Calibri"/>
                <a:ea typeface="Times New Roman"/>
                <a:cs typeface="Times New Roman"/>
              </a:rPr>
              <a:t>Předmanželská smlouva 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>říká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0727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000" b="1" dirty="0" smtClean="0">
                <a:solidFill>
                  <a:srgbClr val="FF0000"/>
                </a:solidFill>
              </a:rPr>
              <a:t>2.</a:t>
            </a:r>
            <a:r>
              <a:rPr lang="cs-CZ" b="1" dirty="0" smtClean="0"/>
              <a:t> </a:t>
            </a:r>
            <a:r>
              <a:rPr lang="cs-CZ" sz="6700" b="1" dirty="0" smtClean="0">
                <a:solidFill>
                  <a:srgbClr val="FF0000"/>
                </a:solidFill>
              </a:rPr>
              <a:t>Smluvní </a:t>
            </a:r>
            <a:r>
              <a:rPr lang="cs-CZ" sz="6700" b="1" dirty="0">
                <a:solidFill>
                  <a:srgbClr val="FF0000"/>
                </a:solidFill>
              </a:rPr>
              <a:t>vztahy</a:t>
            </a:r>
            <a:br>
              <a:rPr lang="cs-CZ" sz="6700" b="1" dirty="0">
                <a:solidFill>
                  <a:srgbClr val="FF0000"/>
                </a:solidFill>
              </a:rPr>
            </a:br>
            <a:endParaRPr lang="cs-CZ" sz="67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Do občanského práva náleží i uzavírání smluv.</a:t>
            </a:r>
          </a:p>
          <a:p>
            <a:pPr marL="0" indent="0" algn="ctr">
              <a:buNone/>
            </a:pPr>
            <a:endParaRPr lang="cs-CZ" sz="45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500" b="1" dirty="0" smtClean="0"/>
              <a:t>Může se jednat o různé smlouvy</a:t>
            </a:r>
          </a:p>
          <a:p>
            <a:r>
              <a:rPr lang="cs-CZ" sz="3800" dirty="0"/>
              <a:t>k</a:t>
            </a:r>
            <a:r>
              <a:rPr lang="cs-CZ" sz="3800" dirty="0" smtClean="0"/>
              <a:t>upní smlouva</a:t>
            </a:r>
          </a:p>
          <a:p>
            <a:r>
              <a:rPr lang="cs-CZ" sz="3800" dirty="0" smtClean="0"/>
              <a:t>darovací smlouva</a:t>
            </a:r>
            <a:endParaRPr lang="cs-CZ" sz="3800" dirty="0"/>
          </a:p>
          <a:p>
            <a:r>
              <a:rPr lang="cs-CZ" sz="3800" dirty="0"/>
              <a:t>s</a:t>
            </a:r>
            <a:r>
              <a:rPr lang="cs-CZ" sz="3800" dirty="0" smtClean="0"/>
              <a:t>měnná smlouva </a:t>
            </a:r>
            <a:endParaRPr lang="cs-CZ" sz="3800" dirty="0"/>
          </a:p>
          <a:p>
            <a:r>
              <a:rPr lang="cs-CZ" sz="3800" dirty="0" smtClean="0"/>
              <a:t>smlouva o dílo</a:t>
            </a:r>
          </a:p>
          <a:p>
            <a:r>
              <a:rPr lang="cs-CZ" sz="3800" dirty="0" smtClean="0"/>
              <a:t>smlouva o půjčce</a:t>
            </a:r>
          </a:p>
          <a:p>
            <a:r>
              <a:rPr lang="cs-CZ" sz="3800" dirty="0" smtClean="0"/>
              <a:t>nájemní smlouva</a:t>
            </a:r>
            <a:endParaRPr lang="cs-CZ" sz="3800" dirty="0"/>
          </a:p>
          <a:p>
            <a:r>
              <a:rPr lang="cs-CZ" sz="3800" dirty="0" smtClean="0"/>
              <a:t>podnájemní smlouva </a:t>
            </a:r>
            <a:endParaRPr lang="cs-CZ" sz="3800" dirty="0"/>
          </a:p>
          <a:p>
            <a:r>
              <a:rPr lang="cs-CZ" sz="3800" dirty="0" smtClean="0"/>
              <a:t>smlouva o úschově</a:t>
            </a:r>
          </a:p>
          <a:p>
            <a:r>
              <a:rPr lang="cs-CZ" sz="3800" dirty="0" smtClean="0"/>
              <a:t>smlouva o přepravě</a:t>
            </a:r>
          </a:p>
          <a:p>
            <a:r>
              <a:rPr lang="cs-CZ" sz="3800" dirty="0" smtClean="0"/>
              <a:t>smlouva o ubytování </a:t>
            </a:r>
          </a:p>
          <a:p>
            <a:r>
              <a:rPr lang="cs-CZ" sz="3800" dirty="0" smtClean="0"/>
              <a:t>přepravní smlouva</a:t>
            </a:r>
          </a:p>
          <a:p>
            <a:endParaRPr lang="cs-CZ" sz="3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805267" cy="2718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367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Písemná smlouva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Písemná smlouva by měla obsahovat:</a:t>
            </a:r>
          </a:p>
          <a:p>
            <a:r>
              <a:rPr lang="cs-CZ" dirty="0" smtClean="0"/>
              <a:t>jméno, příjmení, bydliště smluvních stran</a:t>
            </a:r>
          </a:p>
          <a:p>
            <a:r>
              <a:rPr lang="cs-CZ" dirty="0"/>
              <a:t>p</a:t>
            </a:r>
            <a:r>
              <a:rPr lang="cs-CZ" dirty="0" smtClean="0"/>
              <a:t>ředmět smlouvy</a:t>
            </a:r>
          </a:p>
          <a:p>
            <a:r>
              <a:rPr lang="cs-CZ" dirty="0"/>
              <a:t>p</a:t>
            </a:r>
            <a:r>
              <a:rPr lang="cs-CZ" dirty="0" smtClean="0"/>
              <a:t>opis předmětu smlouvy</a:t>
            </a:r>
          </a:p>
          <a:p>
            <a:r>
              <a:rPr lang="cs-CZ" dirty="0"/>
              <a:t>c</a:t>
            </a:r>
            <a:r>
              <a:rPr lang="cs-CZ" dirty="0" smtClean="0"/>
              <a:t>enu a způsob zaplacení nebo splácení</a:t>
            </a:r>
          </a:p>
          <a:p>
            <a:r>
              <a:rPr lang="cs-CZ" dirty="0"/>
              <a:t>p</a:t>
            </a:r>
            <a:r>
              <a:rPr lang="cs-CZ" dirty="0" smtClean="0"/>
              <a:t>odpisy smluvních stran, datum a místo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Pokud potřebují lidé sepsat smlouvu, obracejí se raději na </a:t>
            </a:r>
            <a:r>
              <a:rPr lang="cs-CZ" b="1" dirty="0" smtClean="0">
                <a:solidFill>
                  <a:srgbClr val="FF0000"/>
                </a:solidFill>
              </a:rPr>
              <a:t>advokáty</a:t>
            </a:r>
            <a:r>
              <a:rPr lang="cs-CZ" b="1" dirty="0" smtClean="0"/>
              <a:t> nebo </a:t>
            </a:r>
            <a:r>
              <a:rPr lang="cs-CZ" b="1" dirty="0" smtClean="0">
                <a:solidFill>
                  <a:srgbClr val="FF0000"/>
                </a:solidFill>
              </a:rPr>
              <a:t>notáře.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5478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Darovací smlouva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b="1" dirty="0"/>
              <a:t> Darovací smlouva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uzavřená ve smyslu ustanovení § 628 </a:t>
            </a:r>
            <a:br>
              <a:rPr lang="cs-CZ" dirty="0"/>
            </a:br>
            <a:r>
              <a:rPr lang="cs-CZ" dirty="0"/>
              <a:t>a násl. zák. č. 40/1964 Sb., občanský zákoník, v platném znění, mezi níže uvedenými smluvními stranami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1. Dárce</a:t>
            </a:r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smtClean="0"/>
              <a:t>Obdarovaný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Článek I.</a:t>
            </a:r>
          </a:p>
          <a:p>
            <a:pPr marL="0" indent="0">
              <a:buNone/>
            </a:pPr>
            <a:r>
              <a:rPr lang="cs-CZ" dirty="0"/>
              <a:t> Předmět darovací smlouvy</a:t>
            </a:r>
          </a:p>
          <a:p>
            <a:pPr marL="0" indent="0">
              <a:buNone/>
            </a:pPr>
            <a:r>
              <a:rPr lang="cs-CZ" dirty="0" smtClean="0"/>
              <a:t>1. Dárce </a:t>
            </a:r>
            <a:r>
              <a:rPr lang="cs-CZ" dirty="0"/>
              <a:t>touto darovací smlouvou daruje obdarovanému pohledávku v  nominální hodnotě ..........Kč (slovy) váznoucí za dlužníkem paní </a:t>
            </a:r>
            <a:r>
              <a:rPr lang="cs-CZ" dirty="0" err="1"/>
              <a:t>Xxxxxx</a:t>
            </a:r>
            <a:r>
              <a:rPr lang="cs-CZ" dirty="0"/>
              <a:t> </a:t>
            </a:r>
            <a:r>
              <a:rPr lang="cs-CZ" dirty="0" err="1"/>
              <a:t>Xxxxxxxxx</a:t>
            </a:r>
            <a:r>
              <a:rPr lang="cs-CZ" dirty="0"/>
              <a:t>, podnikatelkou na základě živnostenského oprávnění, bytem v ........., ulici ........ čp....., a obdarovaný tento dar přijímá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 Pro účely této smlouvy je její předmět specifikovaný v předcházejícím odstavci nazýván dále jen „dar</a:t>
            </a:r>
            <a:r>
              <a:rPr lang="cs-CZ" dirty="0" smtClean="0"/>
              <a:t>“.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3. Dárce se stal vlastníkem daru na základě smlouvy o postoupení pohledávky uzavřené v ....... dne .......... s postupitelem – obchodní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společností </a:t>
            </a:r>
            <a:r>
              <a:rPr lang="cs-CZ" dirty="0"/>
              <a:t>................, </a:t>
            </a:r>
            <a:br>
              <a:rPr lang="cs-CZ" dirty="0"/>
            </a:br>
            <a:r>
              <a:rPr lang="cs-CZ" dirty="0"/>
              <a:t>IČO: XX </a:t>
            </a:r>
            <a:r>
              <a:rPr lang="cs-CZ" dirty="0" err="1"/>
              <a:t>XX</a:t>
            </a:r>
            <a:r>
              <a:rPr lang="cs-CZ" dirty="0"/>
              <a:t> </a:t>
            </a:r>
            <a:r>
              <a:rPr lang="cs-CZ" dirty="0" err="1"/>
              <a:t>XX</a:t>
            </a:r>
            <a:r>
              <a:rPr lang="cs-CZ" dirty="0"/>
              <a:t> </a:t>
            </a:r>
            <a:r>
              <a:rPr lang="cs-CZ" dirty="0" err="1"/>
              <a:t>XX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 Článek II.</a:t>
            </a:r>
          </a:p>
          <a:p>
            <a:pPr marL="0" indent="0">
              <a:buNone/>
            </a:pPr>
            <a:r>
              <a:rPr lang="cs-CZ" dirty="0"/>
              <a:t> Ostatní ujednání</a:t>
            </a:r>
          </a:p>
          <a:p>
            <a:pPr marL="0" indent="0">
              <a:buNone/>
            </a:pPr>
            <a:r>
              <a:rPr lang="cs-CZ" dirty="0"/>
              <a:t>1. Dárce prohlašuje, že dar není zatížen žádnými právními povinnostmi ani jinými věcnými právy vůči třetím osobám.</a:t>
            </a:r>
          </a:p>
          <a:p>
            <a:pPr marL="0" indent="0">
              <a:buNone/>
            </a:pPr>
            <a:r>
              <a:rPr lang="cs-CZ" dirty="0"/>
              <a:t>2. Dárce informoval obdarovaného při podpisu této darovací smlouvy o veškerých skutečnostech vztahujících se k daru, zejména na to, že získání eventuálního prospěchu z daru plynoucího je spojeno se značnými finančními náklady.</a:t>
            </a:r>
          </a:p>
          <a:p>
            <a:pPr marL="0" indent="0">
              <a:buNone/>
            </a:pPr>
            <a:r>
              <a:rPr lang="cs-CZ" dirty="0"/>
              <a:t>3. Dárce se může domáhat vrácení daru tehdy, jestliže se obdarovaný chová k němu anebo ke členům jeho rodiny tak, že tím hrubě porušuje dobré mravy.</a:t>
            </a:r>
          </a:p>
          <a:p>
            <a:pPr marL="0" indent="0">
              <a:buNone/>
            </a:pPr>
            <a:r>
              <a:rPr lang="cs-CZ" dirty="0"/>
              <a:t>4. Vlastnictví k daru přejde na obdarovaného okamžikem podpisu této darovací smlouvy.</a:t>
            </a:r>
          </a:p>
          <a:p>
            <a:pPr marL="0" indent="0">
              <a:buNone/>
            </a:pPr>
            <a:r>
              <a:rPr lang="cs-CZ" dirty="0"/>
              <a:t>5. Obdarovaný je oprávněn dar vrátit, jestliže má dar právní vady, na které ho dárce neupozornil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 Článek III.</a:t>
            </a:r>
          </a:p>
          <a:p>
            <a:pPr marL="0" indent="0">
              <a:buNone/>
            </a:pPr>
            <a:r>
              <a:rPr lang="cs-CZ" dirty="0"/>
              <a:t> Podpisy smluvních stran</a:t>
            </a:r>
          </a:p>
          <a:p>
            <a:pPr marL="0" indent="0">
              <a:buNone/>
            </a:pPr>
            <a:r>
              <a:rPr lang="cs-CZ" dirty="0"/>
              <a:t>1. Smluvní strany prohlašují, že si tuto smlouvu přečetly, souhlasí s jejím obsahem a že tato byla ujednána svobodně a vážně, určitě a srozumitelně, nikoliv v tísni za nápadně nevýhodných podmínek, což stvrzují svými podpisy.</a:t>
            </a:r>
          </a:p>
          <a:p>
            <a:pPr marL="0" indent="0">
              <a:buNone/>
            </a:pPr>
            <a:r>
              <a:rPr lang="cs-CZ" dirty="0"/>
              <a:t>2. Strany se dohodly, že tato smlouva může být měněna nebo rušena pouze v písemné formě a po vzájemné dohodě stran.</a:t>
            </a:r>
          </a:p>
          <a:p>
            <a:pPr marL="0" indent="0">
              <a:buNone/>
            </a:pPr>
            <a:r>
              <a:rPr lang="cs-CZ" dirty="0"/>
              <a:t>3. Tato smlouva byla vyhotovena a podepsána ve dvou stejnopisech o dvou stranách textu na samostatných listech, z nichž po jednom stejnopisu obdrží dárce i obdarovaný.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Datum</a:t>
            </a:r>
          </a:p>
          <a:p>
            <a:pPr marL="0" indent="0">
              <a:buNone/>
            </a:pPr>
            <a:r>
              <a:rPr lang="cs-CZ" dirty="0"/>
              <a:t>Podpisy smluvních </a:t>
            </a:r>
            <a:r>
              <a:rPr lang="cs-CZ" dirty="0" smtClean="0"/>
              <a:t>stran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554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Smlouva o podnájmu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784976" cy="561662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4000" b="1" dirty="0"/>
              <a:t>Smlouva o podnájmu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(podle § 719 Občanského zákoníku)</a:t>
            </a:r>
          </a:p>
          <a:p>
            <a:pPr marL="0" indent="0">
              <a:buNone/>
            </a:pPr>
            <a:r>
              <a:rPr lang="cs-CZ" b="1" dirty="0"/>
              <a:t>Pronajímatel</a:t>
            </a:r>
            <a:r>
              <a:rPr lang="cs-CZ" dirty="0"/>
              <a:t>: </a:t>
            </a:r>
            <a:r>
              <a:rPr lang="cs-CZ" dirty="0" smtClean="0"/>
              <a:t>Jaroslav Novák </a:t>
            </a:r>
            <a:r>
              <a:rPr lang="cs-CZ" dirty="0"/>
              <a:t>Vzor, </a:t>
            </a:r>
            <a:r>
              <a:rPr lang="cs-CZ" dirty="0" err="1"/>
              <a:t>r.č</a:t>
            </a:r>
            <a:r>
              <a:rPr lang="cs-CZ" dirty="0"/>
              <a:t>. 000000/0000, bytem Nová 12, 41501 </a:t>
            </a:r>
            <a:r>
              <a:rPr lang="cs-CZ" dirty="0" smtClean="0"/>
              <a:t>Teplice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(dále jen pronajímatel)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Podnájemce: </a:t>
            </a:r>
            <a:r>
              <a:rPr lang="cs-CZ" dirty="0" smtClean="0"/>
              <a:t>Pavel Kovář  </a:t>
            </a:r>
            <a:r>
              <a:rPr lang="cs-CZ" dirty="0"/>
              <a:t>Podnájemník,  </a:t>
            </a:r>
            <a:r>
              <a:rPr lang="cs-CZ" dirty="0" err="1"/>
              <a:t>r.č</a:t>
            </a:r>
            <a:r>
              <a:rPr lang="cs-CZ" dirty="0"/>
              <a:t>. 000000/0000, bytem Zelená 2, 43201 Cínovec</a:t>
            </a:r>
            <a:br>
              <a:rPr lang="cs-CZ" dirty="0"/>
            </a:br>
            <a:r>
              <a:rPr lang="cs-CZ" dirty="0"/>
              <a:t>(dále jen podnájemce)</a:t>
            </a:r>
          </a:p>
          <a:p>
            <a:pPr marL="0" indent="0">
              <a:buNone/>
            </a:pPr>
            <a:r>
              <a:rPr lang="cs-CZ" dirty="0"/>
              <a:t>uzavřeli níže uvedeného dne tuto</a:t>
            </a:r>
            <a:br>
              <a:rPr lang="cs-CZ" dirty="0"/>
            </a:br>
            <a:r>
              <a:rPr lang="cs-CZ" dirty="0"/>
              <a:t>smlouvu o </a:t>
            </a:r>
            <a:r>
              <a:rPr lang="cs-CZ" dirty="0" smtClean="0"/>
              <a:t>podnájmu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I.</a:t>
            </a:r>
          </a:p>
          <a:p>
            <a:pPr marL="0" indent="0">
              <a:buNone/>
            </a:pPr>
            <a:r>
              <a:rPr lang="cs-CZ" dirty="0"/>
              <a:t>Pronajímatel je na základě nájemní smlouvy uzavřené mezi ním a majitelem domu panem Janem Doubkem řádným nájemcem bytu 2+1 s příslušenstvím v prvním patře domu č.p. 2058 ve Škroupově ulici v Teplicích.</a:t>
            </a:r>
          </a:p>
          <a:p>
            <a:pPr marL="0" indent="0">
              <a:buNone/>
            </a:pPr>
            <a:r>
              <a:rPr lang="cs-CZ" dirty="0"/>
              <a:t>Souhlas majitele domu s podnájmem tvoří přílohu této </a:t>
            </a:r>
            <a:r>
              <a:rPr lang="cs-CZ" dirty="0" smtClean="0"/>
              <a:t>smlouvy</a:t>
            </a:r>
          </a:p>
          <a:p>
            <a:pPr marL="0" indent="0">
              <a:buNone/>
            </a:pP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II.</a:t>
            </a:r>
          </a:p>
          <a:p>
            <a:pPr marL="0" indent="0">
              <a:buNone/>
            </a:pPr>
            <a:r>
              <a:rPr lang="cs-CZ" dirty="0"/>
              <a:t>Tento byt pronajímá </a:t>
            </a:r>
            <a:r>
              <a:rPr lang="cs-CZ" dirty="0" err="1"/>
              <a:t>pronajímtel</a:t>
            </a:r>
            <a:r>
              <a:rPr lang="cs-CZ" dirty="0"/>
              <a:t> podnájemci na dobu určitou od 1.10.1999 do 30.9.2000. Pronajímatel předá byt podnájemci  ve stavu vhodném k řádnému užívání. Podnájemce se se stavem pronajímaného bytu seznámil a v tomto stavu jej přebírá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III.</a:t>
            </a:r>
          </a:p>
          <a:p>
            <a:pPr marL="0" indent="0">
              <a:buNone/>
            </a:pPr>
            <a:r>
              <a:rPr lang="cs-CZ" dirty="0"/>
              <a:t>Podnájemce se zavazuje platit po dobu trvání podnájmu částku ........,- Kč měsíčně, na účet nájemce č. 0000000/0000 vedený AA bankou v Teplicích a to vždy k 15 dni </a:t>
            </a:r>
            <a:r>
              <a:rPr lang="cs-CZ" dirty="0" err="1"/>
              <a:t>měcíce</a:t>
            </a:r>
            <a:r>
              <a:rPr lang="cs-CZ" dirty="0"/>
              <a:t>, předcházejícímu měsíci za který se podnájem platí.</a:t>
            </a:r>
          </a:p>
          <a:p>
            <a:pPr marL="0" indent="0">
              <a:buNone/>
            </a:pPr>
            <a:r>
              <a:rPr lang="cs-CZ" dirty="0"/>
              <a:t>Částka uvedená v předchozím odstavci   v sobě zahrnuje také úhradu za služby spojené s užíváním bytu a veškeré další platby spojené s užíváním bytu.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IV.</a:t>
            </a:r>
          </a:p>
          <a:p>
            <a:pPr marL="0" indent="0">
              <a:buNone/>
            </a:pPr>
            <a:r>
              <a:rPr lang="cs-CZ" dirty="0"/>
              <a:t>Podnájemce se zavazuje užívat byt řádně a plnit všechny povinnosti spojené s užíváním bytu včetně provádění drobných oprav, které  by jinak byly povinností pronajímatele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V.</a:t>
            </a:r>
          </a:p>
          <a:p>
            <a:pPr marL="0" indent="0">
              <a:buNone/>
            </a:pPr>
            <a:r>
              <a:rPr lang="cs-CZ" dirty="0"/>
              <a:t>Před uplynutím doby podnájmu je možné smlouvu vypovědět pouze v následujících případech:</a:t>
            </a:r>
            <a:br>
              <a:rPr lang="cs-CZ" dirty="0"/>
            </a:br>
            <a:r>
              <a:rPr lang="cs-CZ" dirty="0"/>
              <a:t>a) Pronajímatel může podnájem vypovědět </a:t>
            </a:r>
            <a:r>
              <a:rPr lang="cs-CZ" dirty="0" err="1"/>
              <a:t>podkud</a:t>
            </a:r>
            <a:r>
              <a:rPr lang="cs-CZ" dirty="0"/>
              <a:t> podnájemce neplní povinnosti vyplývající z této smlouvy,</a:t>
            </a:r>
            <a:br>
              <a:rPr lang="cs-CZ" dirty="0"/>
            </a:br>
            <a:r>
              <a:rPr lang="cs-CZ" dirty="0"/>
              <a:t>b) Podnájemce může smlouvu vypovědět, nebude-li moci, bez vlastního zavinění, řádně předmět podnájmu užívat.</a:t>
            </a:r>
          </a:p>
          <a:p>
            <a:pPr marL="0" indent="0">
              <a:buNone/>
            </a:pPr>
            <a:r>
              <a:rPr lang="cs-CZ" dirty="0"/>
              <a:t>Výpovědní lhůta v těchto případech činí   jeden měsíc a počíná běžet prvním dnem měsíce následujícího po doručení písemné </a:t>
            </a:r>
            <a:r>
              <a:rPr lang="cs-CZ" dirty="0" smtClean="0"/>
              <a:t>výpovědi</a:t>
            </a:r>
          </a:p>
          <a:p>
            <a:pPr marL="0" indent="0">
              <a:buNone/>
            </a:pP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VI.</a:t>
            </a:r>
          </a:p>
          <a:p>
            <a:pPr marL="0" indent="0">
              <a:buNone/>
            </a:pPr>
            <a:r>
              <a:rPr lang="cs-CZ" dirty="0"/>
              <a:t>Po skončení podnájmu odevzdá podnájemce pronajímateli byt ve stavu v jakém jej převzal, s přihlédnutím k obvyklému opotřebení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VII.</a:t>
            </a:r>
          </a:p>
          <a:p>
            <a:pPr marL="0" indent="0">
              <a:buNone/>
            </a:pPr>
            <a:r>
              <a:rPr lang="cs-CZ" dirty="0"/>
              <a:t>Účastníci smlouvu přečetli a s celým jejím obsahem souhlasí, což stvrzují svými podpisy.</a:t>
            </a:r>
          </a:p>
          <a:p>
            <a:pPr marL="0" indent="0">
              <a:buNone/>
            </a:pPr>
            <a:r>
              <a:rPr lang="cs-CZ" dirty="0"/>
              <a:t>V Teplicích 1.10.1999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Jaroslav Novák </a:t>
            </a:r>
            <a:r>
              <a:rPr lang="cs-CZ" dirty="0"/>
              <a:t>Vzor                      Pavel </a:t>
            </a:r>
            <a:r>
              <a:rPr lang="cs-CZ" dirty="0" smtClean="0"/>
              <a:t>Kovář Podnájemník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0350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>
            <a:no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Kupní </a:t>
            </a:r>
            <a:r>
              <a:rPr lang="cs-CZ" sz="2400" dirty="0"/>
              <a:t>smlouva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32656"/>
            <a:ext cx="8867328" cy="61926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4000" b="1" dirty="0"/>
              <a:t>Kupní smlouva o prodeji nemovitosti</a:t>
            </a:r>
          </a:p>
          <a:p>
            <a:pPr marL="0" indent="0">
              <a:buNone/>
            </a:pPr>
            <a:r>
              <a:rPr lang="cs-CZ" dirty="0" smtClean="0"/>
              <a:t>uzavřená </a:t>
            </a:r>
            <a:r>
              <a:rPr lang="cs-CZ" dirty="0"/>
              <a:t>dle § 588 a násl. občanského zákoníku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Kupní smlouva o prodeji nemovitosti</a:t>
            </a:r>
          </a:p>
          <a:p>
            <a:pPr marL="0" indent="0">
              <a:buNone/>
            </a:pPr>
            <a:r>
              <a:rPr lang="cs-CZ" dirty="0" smtClean="0"/>
              <a:t>uzavřená </a:t>
            </a:r>
            <a:r>
              <a:rPr lang="cs-CZ" dirty="0"/>
              <a:t>mezi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jméno, příjmení, adresa, rodné číslo fyzické osoby, název, sídlo, IČ, bankovní spojení a jméno osoby oprávněné jednat za právnickou osobu) jako prodávající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(jméno, příjmení, adresa, rodné číslo fyzické osoby, název, sídlo, IČ, bankovní spojení a jméno osoby oprávněné jednat za právnickou osobu) jako kupující</a:t>
            </a:r>
          </a:p>
          <a:p>
            <a:pPr marL="0" indent="0">
              <a:buNone/>
            </a:pPr>
            <a:r>
              <a:rPr lang="cs-CZ" dirty="0" smtClean="0"/>
              <a:t>Čl</a:t>
            </a:r>
            <a:r>
              <a:rPr lang="cs-CZ" dirty="0"/>
              <a:t>. I.</a:t>
            </a:r>
          </a:p>
          <a:p>
            <a:pPr marL="0" indent="0">
              <a:buNone/>
            </a:pPr>
            <a:r>
              <a:rPr lang="cs-CZ" dirty="0" smtClean="0"/>
              <a:t>Prodávající </a:t>
            </a:r>
            <a:r>
              <a:rPr lang="cs-CZ" dirty="0"/>
              <a:t>je na základě kupní smlouvy ze dne ..............., která byla registrována státním notářstvím v ................... dne ................ pod </a:t>
            </a:r>
            <a:r>
              <a:rPr lang="cs-CZ" dirty="0" err="1"/>
              <a:t>reg</a:t>
            </a:r>
            <a:r>
              <a:rPr lang="cs-CZ" dirty="0"/>
              <a:t>. č. .................., (do .................... se vlastnictví nemovitosti nabývalo dnem právní moci rozhodnutí státního notářství o registraci kupní smlouvy, od .................... se vlastnictví nabývá vkladem do katastru nemovitostí a dokladem osvědčujícím vlastnictví je výpis z listu vlastnictví, který vede příslušný katastrální úřad) výlučným vlastníkem domu čp. ................., na stavební parcele č. ..................., stavební parcely č. ................., (o výměře ............... m2) a pozemku (zahrady) č. </a:t>
            </a:r>
            <a:r>
              <a:rPr lang="cs-CZ" dirty="0" err="1"/>
              <a:t>parc</a:t>
            </a:r>
            <a:r>
              <a:rPr lang="cs-CZ" dirty="0"/>
              <a:t>. ..................., (o výměře ................. m2), v ...................., katastrální území ....................., zapsaných v katastru nemovitostí u katastrálního úřadu v ......................, na listu vlastnictví č. .................... ....…... K domu čp. ............... náleží samostatná kolna, samostatná garáž, přípojka vody, žumpa, zpevněná plocha I., zpevněná plocha II., opěrná zeď a venkovní schody.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Výše </a:t>
            </a:r>
            <a:r>
              <a:rPr lang="cs-CZ" dirty="0"/>
              <a:t>uvedené nemovitosti včetně jejich příslušenství, součástí a vedlejších staveb nezapisovaných do katastru nemovitostí, jsou podrobně popsány ve znaleckém posudku č. ...................., ze dne ...................., zpracovaném p. ............................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II.</a:t>
            </a:r>
          </a:p>
          <a:p>
            <a:pPr marL="0" indent="0">
              <a:buNone/>
            </a:pPr>
            <a:r>
              <a:rPr lang="cs-CZ" dirty="0" smtClean="0"/>
              <a:t>Prodávající </a:t>
            </a:r>
            <a:r>
              <a:rPr lang="cs-CZ" dirty="0"/>
              <a:t>výslovně prohlašuje, že na nemovitostech neváznou žádná věcná břemena, dluhy ani jiné právní vady.</a:t>
            </a:r>
          </a:p>
          <a:p>
            <a:pPr marL="0" indent="0">
              <a:buNone/>
            </a:pPr>
            <a:r>
              <a:rPr lang="cs-CZ" dirty="0" smtClean="0"/>
              <a:t>Kupující </a:t>
            </a:r>
            <a:r>
              <a:rPr lang="cs-CZ" dirty="0"/>
              <a:t>prohlašuje, že byl se stavem převáděných nemovitostí seznámen a rovněž je seznámen se znaleckým posudkem.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III.</a:t>
            </a:r>
          </a:p>
          <a:p>
            <a:pPr marL="0" indent="0">
              <a:buNone/>
            </a:pPr>
            <a:r>
              <a:rPr lang="cs-CZ" dirty="0" smtClean="0"/>
              <a:t>Prodávající </a:t>
            </a:r>
            <a:r>
              <a:rPr lang="cs-CZ" dirty="0"/>
              <a:t>převádí touto smlouvou nemovitosti uvedené v článku I. včetně jejich příslušenství, součástí a vedlejších staveb do výlučného vlastnictví kupujícího, který je za podmínek této smlouvy kupuje.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IV.</a:t>
            </a:r>
          </a:p>
          <a:p>
            <a:pPr marL="0" indent="0">
              <a:buNone/>
            </a:pPr>
            <a:r>
              <a:rPr lang="cs-CZ" dirty="0" smtClean="0"/>
              <a:t>Smluvní </a:t>
            </a:r>
            <a:r>
              <a:rPr lang="cs-CZ" dirty="0"/>
              <a:t>strany se dohodly na kupní ceně nemovitostí převáděných touto smlouvou a specifikovaných v článku I. této smlouvy ve výši ................................ slovy 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Tato </a:t>
            </a:r>
            <a:r>
              <a:rPr lang="cs-CZ" dirty="0"/>
              <a:t>kupní cena bude uhrazena následujícím způsobem:</a:t>
            </a:r>
          </a:p>
          <a:p>
            <a:pPr marL="0" indent="0">
              <a:buNone/>
            </a:pPr>
            <a:r>
              <a:rPr lang="cs-CZ" dirty="0" smtClean="0"/>
              <a:t>První </a:t>
            </a:r>
            <a:r>
              <a:rPr lang="cs-CZ" dirty="0"/>
              <a:t>část ceny ve výši ............................................ bude uhrazena při podpisu této kupní smlouvy a to poukázáním této částky na účet prodávajícího u ................................ </a:t>
            </a:r>
            <a:r>
              <a:rPr lang="cs-CZ" dirty="0" err="1"/>
              <a:t>č.ú</a:t>
            </a:r>
            <a:r>
              <a:rPr lang="cs-CZ" dirty="0"/>
              <a:t>. ......................... Druhá část kupní ceny ve výši ................................. bude při podpisu této kupní smlouvy uložena na depositní účet advokátní (realitní, notářské) kanceláře ........................... se sídlem ......................, a bude prodávajícímu vyplacena do 14 dnů poté, co bude advokátní kanceláři předložen doklad o provedení vkladu vlastnického práva kupujícího k převáděným nemovitostem do katastru nemovitostí. Platba bude provedena převodem na účet určený prodávajícím.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V.</a:t>
            </a:r>
          </a:p>
          <a:p>
            <a:pPr marL="0" indent="0">
              <a:buNone/>
            </a:pPr>
            <a:r>
              <a:rPr lang="cs-CZ" dirty="0" smtClean="0"/>
              <a:t>Smluvní </a:t>
            </a:r>
            <a:r>
              <a:rPr lang="cs-CZ" dirty="0"/>
              <a:t>strany se dále dohodly, že nebezpečí škody na převáděných nemovitostech včetně jejich součástí a příslušenství, přechází z prodávajícího na kupujícího dnem, kdy budou kupujícímu nemovitosti předány k faktickému užívání. O předání nemovitostí bude sepsán předávací protokol.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VI.</a:t>
            </a:r>
          </a:p>
          <a:p>
            <a:pPr marL="0" indent="0">
              <a:buNone/>
            </a:pPr>
            <a:r>
              <a:rPr lang="cs-CZ" dirty="0" smtClean="0"/>
              <a:t>Vlastnictví </a:t>
            </a:r>
            <a:r>
              <a:rPr lang="cs-CZ" dirty="0"/>
              <a:t>k převáděným nemovitostem přechází na kupujícího dnem vkladu jeho vlastnického práva do katastru nemovitostí u katastrálního úřadu v ......................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VII.</a:t>
            </a:r>
          </a:p>
          <a:p>
            <a:pPr marL="0" indent="0">
              <a:buNone/>
            </a:pPr>
            <a:r>
              <a:rPr lang="cs-CZ" dirty="0" smtClean="0"/>
              <a:t>Veškeré </a:t>
            </a:r>
            <a:r>
              <a:rPr lang="cs-CZ" dirty="0"/>
              <a:t>náklady spojené s převodem nemovitostí hradí prodávající. Daň z převodu nemovitostí bude placena v souladu s platnými právními předpisy.</a:t>
            </a:r>
          </a:p>
          <a:p>
            <a:pPr marL="0" indent="0">
              <a:buNone/>
            </a:pPr>
            <a:r>
              <a:rPr lang="cs-CZ" dirty="0" smtClean="0"/>
              <a:t>Tato </a:t>
            </a:r>
            <a:r>
              <a:rPr lang="cs-CZ" dirty="0"/>
              <a:t>smlouva je vyhotovena ve čtyřech stejnopisech, z nichž každá ze stran obdrží po jednom. Dva stejnopisy jsou určeny katastrálnímu úřadu v ..................... (Katastrální úřad obdrží smlouvy v počtu 2+počet účastníků smlouvy)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Čl. VIII.</a:t>
            </a:r>
          </a:p>
          <a:p>
            <a:pPr marL="0" indent="0">
              <a:buNone/>
            </a:pPr>
            <a:r>
              <a:rPr lang="cs-CZ" dirty="0" smtClean="0"/>
              <a:t>Účastníci </a:t>
            </a:r>
            <a:r>
              <a:rPr lang="cs-CZ" dirty="0"/>
              <a:t>výslovně prohlašují, že tato kupní smlouva je výrazem jejich pravé a svobodné vůle, a že ji neuzavřeli v tísni ani za nápadně nevýhodných podmínek.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....................... dne ........................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Prodávající                                                                                   kupující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3712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Smluvní vztahy </a:t>
            </a:r>
            <a:br>
              <a:rPr lang="cs-CZ" b="1" dirty="0" smtClean="0"/>
            </a:br>
            <a:r>
              <a:rPr lang="cs-CZ" sz="3100" b="1" dirty="0">
                <a:solidFill>
                  <a:srgbClr val="FF0000"/>
                </a:solidFill>
              </a:rPr>
              <a:t>P</a:t>
            </a:r>
            <a:r>
              <a:rPr lang="cs-CZ" sz="3100" b="1" dirty="0" smtClean="0">
                <a:solidFill>
                  <a:srgbClr val="FF0000"/>
                </a:solidFill>
              </a:rPr>
              <a:t>roces uzavírání různých smluv je </a:t>
            </a:r>
            <a:r>
              <a:rPr lang="cs-CZ" sz="3100" b="1" dirty="0">
                <a:solidFill>
                  <a:srgbClr val="FF0000"/>
                </a:solidFill>
              </a:rPr>
              <a:t>uzákoněn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9685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Občanské právo vymezuje </a:t>
            </a:r>
            <a:r>
              <a:rPr lang="cs-CZ" b="1" dirty="0" smtClean="0"/>
              <a:t>vzory </a:t>
            </a:r>
            <a:r>
              <a:rPr lang="cs-CZ" dirty="0" smtClean="0"/>
              <a:t>pro sepsání smluv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Darovací smlouva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Smlouva o podnájmu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Obchodní podmínky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Spotřebitelské smlouvy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Kupní smlouva</a:t>
            </a:r>
          </a:p>
          <a:p>
            <a:r>
              <a:rPr lang="pl-PL" dirty="0" smtClean="0">
                <a:solidFill>
                  <a:srgbClr val="FF0000"/>
                </a:solidFill>
              </a:rPr>
              <a:t>Pronájem prostor pro podnikatelský účel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Náležitosti nájemní smlouvy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Dále </a:t>
            </a:r>
            <a:r>
              <a:rPr lang="cs-CZ" dirty="0"/>
              <a:t>Občanské právo vymezuje 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Náhradu újmy při porušení smlouvy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endParaRPr lang="cs-CZ" dirty="0" smtClean="0">
              <a:hlinkClick r:id="rId3"/>
            </a:endParaRPr>
          </a:p>
          <a:p>
            <a:pPr marL="0" indent="0">
              <a:buNone/>
            </a:pPr>
            <a:endParaRPr lang="cs-CZ" dirty="0" smtClean="0">
              <a:hlinkClick r:id="rId3"/>
            </a:endParaRPr>
          </a:p>
          <a:p>
            <a:endParaRPr lang="cs-CZ" dirty="0" smtClean="0">
              <a:hlinkClick r:id="rId3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399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Uzavírání </a:t>
            </a:r>
            <a:r>
              <a:rPr lang="cs-CZ" b="1" dirty="0">
                <a:solidFill>
                  <a:srgbClr val="FF0000"/>
                </a:solidFill>
              </a:rPr>
              <a:t>smluv.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5313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Ústně </a:t>
            </a:r>
            <a:r>
              <a:rPr lang="cs-CZ" dirty="0" smtClean="0"/>
              <a:t>-  někdy stačí ústní dojednání, ale dojde-li ke sporu, chybí nám důkaz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Písemně</a:t>
            </a:r>
            <a:r>
              <a:rPr lang="cs-CZ" dirty="0" smtClean="0"/>
              <a:t> - písemná smlouva zůstává jako důkaz o dojednání.</a:t>
            </a:r>
            <a:endParaRPr lang="cs-CZ" dirty="0"/>
          </a:p>
        </p:txBody>
      </p:sp>
      <p:pic>
        <p:nvPicPr>
          <p:cNvPr id="4098" name="Picture 2" descr="C:\Users\Marcelka\AppData\Local\Microsoft\Windows\Temporary Internet Files\Content.IE5\JHJ5I4C4\MC9003702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543" y="2876245"/>
            <a:ext cx="1816913" cy="11055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ka\AppData\Local\Microsoft\Windows\Temporary Internet Files\Content.IE5\SMQE8UKY\MC900297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97152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33341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Při nedodržení smlouvy hrozí finanční sankce, popřípadě exekuce.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0691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Exekuce zabavení </a:t>
            </a:r>
            <a:r>
              <a:rPr lang="cs-CZ" sz="2600" b="1" dirty="0">
                <a:solidFill>
                  <a:srgbClr val="FF0000"/>
                </a:solidFill>
              </a:rPr>
              <a:t>majetku </a:t>
            </a:r>
            <a:r>
              <a:rPr lang="cs-CZ" sz="2600" b="1" dirty="0" smtClean="0">
                <a:solidFill>
                  <a:srgbClr val="FF0000"/>
                </a:solidFill>
              </a:rPr>
              <a:t>na adrese trvalého bydliště</a:t>
            </a:r>
          </a:p>
          <a:p>
            <a:pPr marL="0" indent="0" algn="ctr">
              <a:buNone/>
            </a:pPr>
            <a:r>
              <a:rPr lang="cs-CZ" sz="2000" b="1" dirty="0" smtClean="0"/>
              <a:t> Co </a:t>
            </a:r>
            <a:r>
              <a:rPr lang="cs-CZ" sz="2000" b="1" dirty="0"/>
              <a:t>exekutor zabaví, když dlužník nemá žádný majetek</a:t>
            </a:r>
            <a:r>
              <a:rPr lang="cs-CZ" sz="2000" b="1" dirty="0" smtClean="0"/>
              <a:t>?</a:t>
            </a:r>
          </a:p>
          <a:p>
            <a:pPr algn="ctr"/>
            <a:endParaRPr lang="cs-CZ" sz="2000" b="1" dirty="0" smtClean="0"/>
          </a:p>
          <a:p>
            <a:pPr marL="0" indent="0">
              <a:buNone/>
            </a:pPr>
            <a:r>
              <a:rPr lang="cs-CZ" sz="2000" dirty="0"/>
              <a:t>E</a:t>
            </a:r>
            <a:r>
              <a:rPr lang="cs-CZ" sz="2000" dirty="0" smtClean="0"/>
              <a:t>xekutor se pokusí </a:t>
            </a:r>
            <a:r>
              <a:rPr lang="cs-CZ" sz="2000" dirty="0"/>
              <a:t>provést </a:t>
            </a:r>
            <a:r>
              <a:rPr lang="cs-CZ" sz="2000" dirty="0" smtClean="0"/>
              <a:t>exekuci </a:t>
            </a:r>
            <a:r>
              <a:rPr lang="cs-CZ" sz="2000" dirty="0"/>
              <a:t>prodejem movitých </a:t>
            </a:r>
            <a:r>
              <a:rPr lang="cs-CZ" sz="2000" dirty="0" smtClean="0"/>
              <a:t>věcí v trvalém bydlišti dlužníka. </a:t>
            </a:r>
            <a:r>
              <a:rPr lang="cs-CZ" sz="2000" dirty="0"/>
              <a:t>Vlastník této nemovitosti může podat žádost </a:t>
            </a:r>
            <a:r>
              <a:rPr lang="cs-CZ" sz="2000" b="1" dirty="0"/>
              <a:t>o zrušení </a:t>
            </a:r>
            <a:r>
              <a:rPr lang="cs-CZ" sz="2000" b="1" dirty="0" smtClean="0"/>
              <a:t>jeho </a:t>
            </a:r>
            <a:r>
              <a:rPr lang="cs-CZ" sz="2000" b="1" dirty="0"/>
              <a:t>trvalého bydliště </a:t>
            </a:r>
            <a:r>
              <a:rPr lang="cs-CZ" sz="2000" dirty="0" smtClean="0"/>
              <a:t> s </a:t>
            </a:r>
            <a:r>
              <a:rPr lang="cs-CZ" sz="2000" dirty="0"/>
              <a:t>tím, že </a:t>
            </a:r>
            <a:r>
              <a:rPr lang="cs-CZ" sz="2000" dirty="0" smtClean="0"/>
              <a:t>bude </a:t>
            </a:r>
            <a:r>
              <a:rPr lang="cs-CZ" sz="2000" b="1" dirty="0" smtClean="0"/>
              <a:t>přehlášen</a:t>
            </a:r>
            <a:r>
              <a:rPr lang="cs-CZ" sz="2000" dirty="0" smtClean="0"/>
              <a:t> </a:t>
            </a:r>
            <a:r>
              <a:rPr lang="cs-CZ" sz="2000" dirty="0"/>
              <a:t>na příslušný úřad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Oddlužení </a:t>
            </a:r>
            <a:r>
              <a:rPr lang="cs-CZ" sz="2000" dirty="0"/>
              <a:t>je cesta pro tisíce zadlužených klientů, kteří se ocitli v bludném kruhu exekucí, </a:t>
            </a:r>
            <a:r>
              <a:rPr lang="cs-CZ" sz="2000" dirty="0" smtClean="0"/>
              <a:t>úvěrů, půjček.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sz="2000" dirty="0"/>
              <a:t>Bez </a:t>
            </a:r>
            <a:r>
              <a:rPr lang="cs-CZ" sz="2000" b="1" dirty="0"/>
              <a:t>oddlužení </a:t>
            </a:r>
            <a:r>
              <a:rPr lang="cs-CZ" sz="2000" dirty="0"/>
              <a:t>Vaše dluhy </a:t>
            </a:r>
            <a:r>
              <a:rPr lang="cs-CZ" sz="2000" b="1" dirty="0"/>
              <a:t>narůstají každý den</a:t>
            </a:r>
            <a:r>
              <a:rPr lang="cs-CZ" sz="2000" dirty="0"/>
              <a:t>. Nenechávejte proto řešení na poslední chvíli, zachraňte svůj zbývající majetek před exekutory a domluvte si osobní bezplatnou konzultaci.</a:t>
            </a:r>
          </a:p>
        </p:txBody>
      </p:sp>
    </p:spTree>
    <p:extLst>
      <p:ext uri="{BB962C8B-B14F-4D97-AF65-F5344CB8AC3E}">
        <p14:creationId xmlns="" xmlns:p14="http://schemas.microsoft.com/office/powerpoint/2010/main" val="35468765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Exekutor provede </a:t>
            </a:r>
            <a:r>
              <a:rPr lang="cs-CZ" sz="2400" dirty="0">
                <a:solidFill>
                  <a:srgbClr val="FF0000"/>
                </a:solidFill>
              </a:rPr>
              <a:t>exekuci </a:t>
            </a:r>
            <a:r>
              <a:rPr lang="cs-CZ" sz="2400" dirty="0"/>
              <a:t>prodejem movitých věcí v trvalém bydlišti dlužníka.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600200"/>
            <a:ext cx="4680520" cy="49971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200" dirty="0" smtClean="0"/>
              <a:t>Nálepka na zabaveném majetku</a:t>
            </a:r>
            <a:endParaRPr lang="cs-CZ" sz="2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228" y="1412776"/>
            <a:ext cx="6048672" cy="4200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9986413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Exekutoři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draží nemovitý majetek </a:t>
            </a:r>
            <a:r>
              <a:rPr lang="cs-CZ" sz="2400" dirty="0" smtClean="0"/>
              <a:t>zabavený dlužníkům</a:t>
            </a:r>
            <a:br>
              <a:rPr lang="cs-CZ" sz="2400" dirty="0" smtClean="0"/>
            </a:br>
            <a:r>
              <a:rPr lang="cs-CZ" sz="2400" dirty="0" smtClean="0"/>
              <a:t> (nabídky na internetu)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780928"/>
            <a:ext cx="7488832" cy="334523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93" y="1772816"/>
            <a:ext cx="8257913" cy="4651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362318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Exekutoři</a:t>
            </a:r>
            <a:r>
              <a:rPr lang="cs-CZ" sz="2400" dirty="0" smtClean="0">
                <a:solidFill>
                  <a:srgbClr val="FF0000"/>
                </a:solidFill>
              </a:rPr>
              <a:t> zabaví věci v domácnosti 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/>
              <a:t>dlužníka a potom draží zabavený majetek.</a:t>
            </a:r>
            <a:endParaRPr lang="cs-CZ" sz="2400" dirty="0"/>
          </a:p>
        </p:txBody>
      </p:sp>
      <p:pic>
        <p:nvPicPr>
          <p:cNvPr id="5128" name="Picture 8" descr="C:\Users\Marcelka\AppData\Local\Microsoft\Windows\Temporary Internet Files\Content.IE5\SMQE8UKY\MC9003324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141" y="5343785"/>
            <a:ext cx="1331640" cy="9940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Marcelka\AppData\Local\Microsoft\Windows\Temporary Internet Files\Content.IE5\JHJ5I4C4\MC9003108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71" y="1872267"/>
            <a:ext cx="1841602" cy="16596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Marcelka\AppData\Local\Microsoft\Windows\Temporary Internet Files\Content.IE5\E8S3FLZX\MC9002130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76427"/>
            <a:ext cx="2559253" cy="17403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Marcelka\AppData\Local\Microsoft\Windows\Temporary Internet Files\Content.IE5\HAJBB3WE\MC9002130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64500"/>
            <a:ext cx="1827886" cy="14154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Marcelka\AppData\Local\Microsoft\Windows\Temporary Internet Files\Content.IE5\E8S3FLZX\MC9002130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073" y="761660"/>
            <a:ext cx="1368152" cy="1081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4128" y="4941168"/>
            <a:ext cx="2962672" cy="118499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492" y="3717032"/>
            <a:ext cx="4475163" cy="281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563649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67017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FF0000"/>
                </a:solidFill>
              </a:rPr>
              <a:t>Movitý</a:t>
            </a:r>
            <a:r>
              <a:rPr lang="cs-CZ" sz="4000" dirty="0" smtClean="0"/>
              <a:t> majetek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928" y="1600200"/>
            <a:ext cx="8667872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Movitý</a:t>
            </a:r>
            <a:r>
              <a:rPr lang="cs-CZ" sz="2800" dirty="0" smtClean="0"/>
              <a:t> majetek může být předmětem exekuce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836" y="4042370"/>
            <a:ext cx="5285390" cy="2780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0"/>
            <a:ext cx="3024336" cy="2938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7499569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000" b="1" dirty="0" smtClean="0">
                <a:solidFill>
                  <a:srgbClr val="FF0000"/>
                </a:solidFill>
              </a:rPr>
              <a:t>3. </a:t>
            </a:r>
            <a:r>
              <a:rPr lang="cs-CZ" sz="6700" b="1" dirty="0" smtClean="0">
                <a:solidFill>
                  <a:srgbClr val="FF0000"/>
                </a:solidFill>
              </a:rPr>
              <a:t>Ochrana osobnosti</a:t>
            </a:r>
            <a:r>
              <a:rPr lang="cs-CZ" sz="6700" dirty="0" smtClean="0">
                <a:solidFill>
                  <a:srgbClr val="FF0000"/>
                </a:solidFill>
              </a:rPr>
              <a:t/>
            </a:r>
            <a:br>
              <a:rPr lang="cs-CZ" sz="6700" dirty="0" smtClean="0">
                <a:solidFill>
                  <a:srgbClr val="FF0000"/>
                </a:solidFill>
              </a:rPr>
            </a:br>
            <a:endParaRPr lang="cs-CZ" sz="67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Trestný čin: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Omezování </a:t>
            </a:r>
            <a:r>
              <a:rPr lang="cs-CZ" sz="2400" dirty="0"/>
              <a:t>osobní svobody - § 171 trestního </a:t>
            </a:r>
            <a:r>
              <a:rPr lang="cs-CZ" sz="2400" dirty="0" smtClean="0"/>
              <a:t>zákoníku</a:t>
            </a:r>
            <a:r>
              <a:rPr lang="cs-CZ" sz="2400" dirty="0"/>
              <a:t>,</a:t>
            </a:r>
            <a:r>
              <a:rPr lang="cs-CZ" sz="2400" dirty="0" smtClean="0"/>
              <a:t> trestné </a:t>
            </a:r>
            <a:r>
              <a:rPr lang="cs-CZ" sz="2400" dirty="0"/>
              <a:t>činy proti svobodě a právům </a:t>
            </a:r>
            <a:r>
              <a:rPr lang="cs-CZ" sz="2400" b="1" dirty="0"/>
              <a:t>na ochranu osobnosti, soukromí a listovního </a:t>
            </a:r>
            <a:r>
              <a:rPr lang="cs-CZ" sz="2400" b="1" dirty="0" smtClean="0"/>
              <a:t>tajemství.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73016"/>
            <a:ext cx="3024336" cy="3026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2809756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Pozor na osobní údaje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Při </a:t>
            </a:r>
            <a:r>
              <a:rPr lang="cs-CZ" dirty="0"/>
              <a:t>nakládání s osobními údaji,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které </a:t>
            </a:r>
            <a:r>
              <a:rPr lang="cs-CZ" dirty="0"/>
              <a:t>je v rozporu se zákonem,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se </a:t>
            </a:r>
            <a:r>
              <a:rPr lang="cs-CZ" dirty="0"/>
              <a:t>mohou fyzické osoby dopustit přestupku případně trestného činu.</a:t>
            </a:r>
            <a:endParaRPr lang="cs-CZ" b="1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Nikomu mimo úřady nesdělujme ani nikde nezveřejňujme své osobní údaje.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615314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Test </a:t>
            </a:r>
            <a:r>
              <a:rPr lang="cs-CZ" sz="3600" b="1" dirty="0" smtClean="0"/>
              <a:t>     Doplňte správně věty: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Smluvní </a:t>
            </a:r>
            <a:r>
              <a:rPr lang="cs-CZ" sz="2400" b="1" dirty="0"/>
              <a:t>vztahy </a:t>
            </a:r>
            <a:r>
              <a:rPr lang="cs-CZ" sz="2400" dirty="0"/>
              <a:t>náleží také do</a:t>
            </a:r>
          </a:p>
          <a:p>
            <a:pPr marL="0" indent="0">
              <a:buNone/>
            </a:pPr>
            <a:r>
              <a:rPr lang="cs-CZ" sz="2400" dirty="0" smtClean="0"/>
              <a:t>Lidé potřebují uzavírat tyto </a:t>
            </a:r>
            <a:r>
              <a:rPr lang="cs-CZ" sz="2400" b="1" dirty="0" smtClean="0"/>
              <a:t>smlouvy</a:t>
            </a:r>
            <a:r>
              <a:rPr lang="cs-CZ" sz="2400" dirty="0" smtClean="0"/>
              <a:t>: 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Písemná smlouva </a:t>
            </a:r>
            <a:r>
              <a:rPr lang="cs-CZ" sz="2400" dirty="0"/>
              <a:t>by měla obsahovat</a:t>
            </a:r>
          </a:p>
          <a:p>
            <a:pPr marL="0" indent="0">
              <a:buNone/>
            </a:pPr>
            <a:r>
              <a:rPr lang="cs-CZ" sz="2400" dirty="0"/>
              <a:t>Pokud potřebují lidé </a:t>
            </a:r>
            <a:r>
              <a:rPr lang="cs-CZ" sz="2400" b="1" dirty="0"/>
              <a:t>sepsat smlouvu</a:t>
            </a:r>
            <a:r>
              <a:rPr lang="cs-CZ" sz="2400" dirty="0"/>
              <a:t>, obracejí se</a:t>
            </a:r>
          </a:p>
          <a:p>
            <a:pPr marL="0" indent="0">
              <a:buNone/>
            </a:pPr>
            <a:r>
              <a:rPr lang="cs-CZ" sz="2400" b="1" dirty="0" smtClean="0"/>
              <a:t>Smlouvy </a:t>
            </a:r>
            <a:r>
              <a:rPr lang="cs-CZ" sz="2400" b="1" dirty="0"/>
              <a:t>uzavíráme </a:t>
            </a:r>
            <a:r>
              <a:rPr lang="cs-CZ" sz="2400" dirty="0"/>
              <a:t>buď   </a:t>
            </a:r>
            <a:r>
              <a:rPr lang="cs-CZ" sz="2400" dirty="0" smtClean="0"/>
              <a:t>      nebo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Při </a:t>
            </a:r>
            <a:r>
              <a:rPr lang="cs-CZ" sz="2400" b="1" dirty="0"/>
              <a:t>nedodržení smlouvy </a:t>
            </a:r>
            <a:r>
              <a:rPr lang="cs-CZ" sz="2400" dirty="0"/>
              <a:t>hrozí</a:t>
            </a:r>
          </a:p>
          <a:p>
            <a:pPr marL="0" indent="0">
              <a:buNone/>
            </a:pPr>
            <a:r>
              <a:rPr lang="cs-CZ" sz="2400" dirty="0"/>
              <a:t>Náhrada </a:t>
            </a:r>
            <a:r>
              <a:rPr lang="cs-CZ" sz="2400" b="1" dirty="0"/>
              <a:t>újmy při porušení smlouvy </a:t>
            </a:r>
            <a:r>
              <a:rPr lang="cs-CZ" sz="2400" dirty="0"/>
              <a:t>může být</a:t>
            </a:r>
          </a:p>
          <a:p>
            <a:pPr marL="0" indent="0">
              <a:buNone/>
            </a:pPr>
            <a:r>
              <a:rPr lang="cs-CZ" sz="2400" b="1" dirty="0"/>
              <a:t>Exekuce</a:t>
            </a:r>
            <a:r>
              <a:rPr lang="cs-CZ" sz="2400" dirty="0"/>
              <a:t> je</a:t>
            </a:r>
          </a:p>
          <a:p>
            <a:pPr marL="0" indent="0">
              <a:buNone/>
            </a:pPr>
            <a:r>
              <a:rPr lang="cs-CZ" sz="2400" b="1" dirty="0"/>
              <a:t>Po exekuci </a:t>
            </a:r>
            <a:r>
              <a:rPr lang="cs-CZ" sz="2400" dirty="0"/>
              <a:t>se </a:t>
            </a:r>
            <a:r>
              <a:rPr lang="cs-CZ" sz="2400" dirty="0" smtClean="0"/>
              <a:t>musí nemovitý majetek 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Ochrana osobnosti </a:t>
            </a:r>
            <a:r>
              <a:rPr lang="cs-CZ" sz="2400" dirty="0"/>
              <a:t>patří do               zákoníku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1900513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smtClean="0"/>
              <a:t>pozdějších </a:t>
            </a:r>
            <a:r>
              <a:rPr lang="cs-CZ" dirty="0"/>
              <a:t>předpisů, a další související zákony.</a:t>
            </a:r>
          </a:p>
          <a:p>
            <a:pPr marL="0" indent="0">
              <a:buNone/>
            </a:pPr>
            <a:r>
              <a:rPr lang="cs-CZ" u="sng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/>
              <a:t>http://</a:t>
            </a:r>
            <a:r>
              <a:rPr lang="cs-CZ" u="sng" dirty="0" smtClean="0"/>
              <a:t>www/aspi.cz</a:t>
            </a:r>
            <a:r>
              <a:rPr lang="cs-CZ" dirty="0" smtClean="0"/>
              <a:t> </a:t>
            </a:r>
            <a:r>
              <a:rPr lang="cs-CZ" dirty="0"/>
              <a:t>ASPI = Automatizovaný systém  právních </a:t>
            </a:r>
            <a:r>
              <a:rPr lang="cs-CZ" dirty="0" smtClean="0"/>
              <a:t>informací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46777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Zdroje a adresy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8092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r>
              <a:rPr lang="cs-CZ" sz="1600" u="sng" dirty="0"/>
              <a:t>http://nd05.jxs.cz/243/265/ae81482340_77262784_o2.jpg</a:t>
            </a:r>
            <a:endParaRPr lang="cs-CZ" sz="1600" dirty="0"/>
          </a:p>
          <a:p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www.clutchd.com/wp-content/gallery/30_july_2009-singles/2009-subaru-impreza-1.jpg</a:t>
            </a:r>
            <a:endParaRPr lang="cs-CZ" sz="1600" dirty="0"/>
          </a:p>
          <a:p>
            <a:r>
              <a:rPr lang="cs-CZ" sz="1600" dirty="0"/>
              <a:t>http://</a:t>
            </a:r>
            <a:r>
              <a:rPr lang="cs-CZ" sz="1600" dirty="0" smtClean="0"/>
              <a:t>scribbler.cz/wp-content/uploads/2014/01/Rodinn%C3%BD-majetek-1a.jpg</a:t>
            </a:r>
            <a:endParaRPr lang="cs-CZ" sz="1600" dirty="0"/>
          </a:p>
          <a:p>
            <a:r>
              <a:rPr lang="cs-CZ" sz="1600" dirty="0"/>
              <a:t>www.office.microsoft.com</a:t>
            </a:r>
            <a:r>
              <a:rPr lang="cs-CZ" sz="1600" dirty="0" smtClean="0"/>
              <a:t>.</a:t>
            </a:r>
            <a:endParaRPr lang="cs-CZ" sz="1600" dirty="0"/>
          </a:p>
          <a:p>
            <a:r>
              <a:rPr lang="cs-CZ" sz="1600" u="sng" dirty="0"/>
              <a:t>http://</a:t>
            </a:r>
            <a:r>
              <a:rPr lang="cs-CZ" sz="1600" u="sng" dirty="0" smtClean="0"/>
              <a:t>files.prakticky.webnode.cz/200004546-0038301327/exekuce.jpg</a:t>
            </a:r>
          </a:p>
          <a:p>
            <a:r>
              <a:rPr lang="cs-CZ" sz="1600" dirty="0"/>
              <a:t>http://www.oou.cz/index.php?file=ochrana_dat_sankce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://www.klo.cz/info-servis/formulare/sablony.php#anchor-kupni_sm</a:t>
            </a:r>
          </a:p>
          <a:p>
            <a:r>
              <a:rPr lang="cs-CZ" sz="1600" dirty="0"/>
              <a:t>http://search.seznam.cz/?</a:t>
            </a:r>
            <a:r>
              <a:rPr lang="cs-CZ" sz="1600" dirty="0" smtClean="0"/>
              <a:t>q=n%C3%A1jemn%C3%AD+smlouva+2014&amp;sId=FimGxaCnwwQpK2IT-VyQ&amp;sourceid=top&amp;sgId=LGAg9MPcYX17Dclfx-teTOwozi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r>
              <a:rPr lang="cs-CZ" sz="1600" dirty="0"/>
              <a:t>AUTOR NEUVEDEN“.. </a:t>
            </a:r>
            <a:r>
              <a:rPr lang="cs-CZ" sz="1600" i="1" dirty="0"/>
              <a:t>Oddlužení s No Stress Invest s.r.o. = oddlužení s jistotou!</a:t>
            </a:r>
            <a:r>
              <a:rPr lang="cs-CZ" sz="1600" dirty="0"/>
              <a:t> [online]. [cit. 11.2.2014]. Dostupný na WWW: www.bezplatnapravniporadna.cz</a:t>
            </a:r>
          </a:p>
          <a:p>
            <a:endParaRPr lang="cs-CZ" sz="1600" dirty="0" smtClean="0"/>
          </a:p>
          <a:p>
            <a:r>
              <a:rPr lang="cs-CZ" sz="1600" dirty="0" smtClean="0"/>
              <a:t>www.office.</a:t>
            </a:r>
            <a:r>
              <a:rPr lang="cs-CZ" sz="1600" smtClean="0"/>
              <a:t>microsoft.com</a:t>
            </a:r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3238700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1467</TotalTime>
  <Words>1727</Words>
  <Application>Microsoft Office PowerPoint</Application>
  <PresentationFormat>Předvádění na obrazovce (4:3)</PresentationFormat>
  <Paragraphs>365</Paragraphs>
  <Slides>29</Slides>
  <Notes>29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 Téma: Člověk a právo 60. Občanské právo</vt:lpstr>
      <vt:lpstr>Výukový materiál Zpracovaný v rámci projektu EU peníze školám </vt:lpstr>
      <vt:lpstr>Občanské právo</vt:lpstr>
      <vt:lpstr> Nový občanský zákoník 2014  Největší změna občanského práva se týká všech  </vt:lpstr>
      <vt:lpstr>  Nový občanský zákoník 2014  Největší změna soukromého práva se týká všech  </vt:lpstr>
      <vt:lpstr> 1. Majetkoprávní vztahy </vt:lpstr>
      <vt:lpstr>Majetkoprávní vztahy</vt:lpstr>
      <vt:lpstr>Soukromý majetek - nemovitý</vt:lpstr>
      <vt:lpstr>Ochrana soukromého majetku</vt:lpstr>
      <vt:lpstr>Vlastnické právo</vt:lpstr>
      <vt:lpstr>Společné jmění manželů Také manželé mohou vlastnit majetek.</vt:lpstr>
      <vt:lpstr>Test    Doplňte správně věty: </vt:lpstr>
      <vt:lpstr> 2. Smluvní vztahy </vt:lpstr>
      <vt:lpstr>Písemná smlouva</vt:lpstr>
      <vt:lpstr>Darovací smlouva</vt:lpstr>
      <vt:lpstr>Smlouva o podnájmu</vt:lpstr>
      <vt:lpstr> Kupní smlouva </vt:lpstr>
      <vt:lpstr>Smluvní vztahy  Proces uzavírání různých smluv je uzákoněn </vt:lpstr>
      <vt:lpstr> Uzavírání smluv. </vt:lpstr>
      <vt:lpstr>Při nedodržení smlouvy hrozí finanční sankce, popřípadě exekuce.</vt:lpstr>
      <vt:lpstr>Exekutor provede exekuci prodejem movitých věcí v trvalém bydlišti dlužníka.</vt:lpstr>
      <vt:lpstr>Exekutoři draží nemovitý majetek zabavený dlužníkům  (nabídky na internetu)</vt:lpstr>
      <vt:lpstr>Exekutoři zabaví věci v domácnosti  dlužníka a potom draží zabavený majetek.</vt:lpstr>
      <vt:lpstr>Movitý majetek</vt:lpstr>
      <vt:lpstr> 3. Ochrana osobnosti </vt:lpstr>
      <vt:lpstr>Pozor na osobní údaje</vt:lpstr>
      <vt:lpstr>Test      Doplňte správně věty:</vt:lpstr>
      <vt:lpstr>Použitá literatura a zdroje </vt:lpstr>
      <vt:lpstr>Zdroje a adresy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93</cp:revision>
  <dcterms:created xsi:type="dcterms:W3CDTF">2013-11-22T15:12:52Z</dcterms:created>
  <dcterms:modified xsi:type="dcterms:W3CDTF">2014-02-12T09:31:46Z</dcterms:modified>
</cp:coreProperties>
</file>