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8" r:id="rId3"/>
    <p:sldId id="324" r:id="rId4"/>
    <p:sldId id="338" r:id="rId5"/>
    <p:sldId id="342" r:id="rId6"/>
    <p:sldId id="339" r:id="rId7"/>
    <p:sldId id="340" r:id="rId8"/>
    <p:sldId id="341" r:id="rId9"/>
    <p:sldId id="337" r:id="rId10"/>
    <p:sldId id="274" r:id="rId11"/>
    <p:sldId id="294" r:id="rId1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1466328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Zesilovače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Zesilovač, čtyřpól, zesílení, zkreslení, tranzistor, elektronka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, impedance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obory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smtClean="0"/>
              <a:t>Zesilovače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smtClean="0"/>
              <a:t>VY_32_INOVACE_36_723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06299" y="2881577"/>
            <a:ext cx="8337550" cy="1427874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88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Zesilovače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816" y="1592918"/>
            <a:ext cx="6286367" cy="421035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Zesilovač </a:t>
            </a:r>
            <a:r>
              <a:rPr lang="cs-CZ" sz="2400" dirty="0">
                <a:latin typeface="Calibri" panose="020F0502020204030204" pitchFamily="34" charset="0"/>
              </a:rPr>
              <a:t>je elektronické zařízení, které zesiluje elektrický signál přivedený na vstupní svorky.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Lze ho považovat za </a:t>
            </a:r>
            <a:r>
              <a:rPr lang="cs-CZ" sz="2400" b="1" i="1" dirty="0">
                <a:latin typeface="Calibri" panose="020F0502020204030204" pitchFamily="34" charset="0"/>
              </a:rPr>
              <a:t>aktivní nelineární </a:t>
            </a:r>
            <a:r>
              <a:rPr lang="cs-CZ" sz="2400" b="1" i="1" dirty="0" smtClean="0">
                <a:latin typeface="Calibri" panose="020F0502020204030204" pitchFamily="34" charset="0"/>
              </a:rPr>
              <a:t>čtyřpól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Obsahuje: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cs-CZ" sz="2400" dirty="0" smtClean="0">
                <a:latin typeface="Calibri" panose="020F0502020204030204" pitchFamily="34" charset="0"/>
              </a:rPr>
              <a:t>jeden </a:t>
            </a:r>
            <a:r>
              <a:rPr lang="cs-CZ" sz="2400" dirty="0">
                <a:latin typeface="Calibri" panose="020F0502020204030204" pitchFamily="34" charset="0"/>
              </a:rPr>
              <a:t>nebo více </a:t>
            </a:r>
            <a:r>
              <a:rPr lang="cs-CZ" sz="2400" dirty="0" smtClean="0">
                <a:latin typeface="Calibri" panose="020F0502020204030204" pitchFamily="34" charset="0"/>
              </a:rPr>
              <a:t>zesilovacích prvků </a:t>
            </a:r>
            <a:r>
              <a:rPr lang="cs-CZ" sz="2400" dirty="0">
                <a:latin typeface="Calibri" panose="020F0502020204030204" pitchFamily="34" charset="0"/>
              </a:rPr>
              <a:t>(tranzistor, elektronka, integrovaný obvod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cs-CZ" sz="2400" dirty="0" smtClean="0">
                <a:latin typeface="Calibri" panose="020F0502020204030204" pitchFamily="34" charset="0"/>
              </a:rPr>
              <a:t>pomocnými </a:t>
            </a:r>
            <a:r>
              <a:rPr lang="cs-CZ" sz="2400" dirty="0">
                <a:latin typeface="Calibri" panose="020F0502020204030204" pitchFamily="34" charset="0"/>
              </a:rPr>
              <a:t>obvody pro nastavení a stabilizaci pracovního </a:t>
            </a:r>
            <a:r>
              <a:rPr lang="cs-CZ" sz="2400" dirty="0" smtClean="0">
                <a:latin typeface="Calibri" panose="020F0502020204030204" pitchFamily="34" charset="0"/>
              </a:rPr>
              <a:t>bodu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cs-CZ" sz="2400" dirty="0" smtClean="0">
                <a:latin typeface="Calibri" panose="020F0502020204030204" pitchFamily="34" charset="0"/>
              </a:rPr>
              <a:t>obvody pro </a:t>
            </a:r>
            <a:r>
              <a:rPr lang="cs-CZ" sz="2400" dirty="0">
                <a:latin typeface="Calibri" panose="020F0502020204030204" pitchFamily="34" charset="0"/>
              </a:rPr>
              <a:t>úpravu frekvenční charakteristiky apod. (R, L, C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78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816" y="1592918"/>
            <a:ext cx="6286367" cy="4210353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Nejčastěji udávanými parametry zesilovače jsou: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zisk (zesílení)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vstupní a výstupní impedance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výkon (u výkonových zesilovačů)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š</a:t>
            </a:r>
            <a:r>
              <a:rPr lang="cs-CZ" sz="2400" dirty="0" smtClean="0">
                <a:latin typeface="Calibri" panose="020F0502020204030204" pitchFamily="34" charset="0"/>
              </a:rPr>
              <a:t>ířka přenášeného (zesilovaného) pásma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zkreslení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458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3303" y="1565758"/>
            <a:ext cx="7289671" cy="4210353"/>
          </a:xfrm>
        </p:spPr>
        <p:txBody>
          <a:bodyPr/>
          <a:lstStyle/>
          <a:p>
            <a:pPr marL="0" indent="0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Ideální zesilovač má mít:</a:t>
            </a:r>
          </a:p>
          <a:p>
            <a:r>
              <a:rPr lang="cs-CZ" sz="2000" dirty="0">
                <a:latin typeface="Calibri" panose="020F0502020204030204" pitchFamily="34" charset="0"/>
              </a:rPr>
              <a:t>c</a:t>
            </a:r>
            <a:r>
              <a:rPr lang="cs-CZ" sz="2000" dirty="0" smtClean="0">
                <a:latin typeface="Calibri" panose="020F0502020204030204" pitchFamily="34" charset="0"/>
              </a:rPr>
              <a:t>o největší zesílení </a:t>
            </a:r>
            <a:r>
              <a:rPr lang="cs-CZ" sz="2000" i="1" dirty="0" smtClean="0">
                <a:latin typeface="Calibri" panose="020F0502020204030204" pitchFamily="34" charset="0"/>
              </a:rPr>
              <a:t>(A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U</a:t>
            </a:r>
            <a:r>
              <a:rPr lang="cs-CZ" sz="2000" i="1" dirty="0" smtClean="0">
                <a:latin typeface="Calibri" panose="020F0502020204030204" pitchFamily="34" charset="0"/>
                <a:sym typeface="Symbol"/>
              </a:rPr>
              <a:t></a:t>
            </a:r>
            <a:r>
              <a:rPr lang="cs-CZ" sz="2000" i="1" dirty="0" smtClean="0">
                <a:latin typeface="Calibri" panose="020F0502020204030204" pitchFamily="34" charset="0"/>
              </a:rPr>
              <a:t> </a:t>
            </a:r>
            <a:r>
              <a:rPr lang="cs-CZ" sz="2000" i="1" dirty="0" smtClean="0">
                <a:latin typeface="Calibri" panose="020F0502020204030204" pitchFamily="34" charset="0"/>
                <a:sym typeface="Symbol"/>
              </a:rPr>
              <a:t>) </a:t>
            </a:r>
            <a:r>
              <a:rPr lang="cs-CZ" sz="2000" dirty="0" smtClean="0">
                <a:latin typeface="Calibri" panose="020F0502020204030204" pitchFamily="34" charset="0"/>
              </a:rPr>
              <a:t>– teoreticky nekonečně velké</a:t>
            </a:r>
          </a:p>
          <a:p>
            <a:r>
              <a:rPr lang="cs-CZ" sz="2000" dirty="0">
                <a:latin typeface="Calibri" panose="020F0502020204030204" pitchFamily="34" charset="0"/>
              </a:rPr>
              <a:t>c</a:t>
            </a:r>
            <a:r>
              <a:rPr lang="cs-CZ" sz="2000" dirty="0" smtClean="0">
                <a:latin typeface="Calibri" panose="020F0502020204030204" pitchFamily="34" charset="0"/>
              </a:rPr>
              <a:t>o nejmenší zkreslení </a:t>
            </a:r>
          </a:p>
          <a:p>
            <a:r>
              <a:rPr lang="cs-CZ" sz="2000" dirty="0" smtClean="0">
                <a:latin typeface="Calibri" panose="020F0502020204030204" pitchFamily="34" charset="0"/>
              </a:rPr>
              <a:t>co </a:t>
            </a:r>
            <a:r>
              <a:rPr lang="cs-CZ" sz="2000" dirty="0">
                <a:latin typeface="Calibri" panose="020F0502020204030204" pitchFamily="34" charset="0"/>
              </a:rPr>
              <a:t>největší vstupní impedanci </a:t>
            </a:r>
            <a:r>
              <a:rPr lang="cs-CZ" sz="2000" i="1" dirty="0" smtClean="0">
                <a:latin typeface="Calibri" panose="020F0502020204030204" pitchFamily="34" charset="0"/>
              </a:rPr>
              <a:t>(</a:t>
            </a:r>
            <a:r>
              <a:rPr lang="cs-CZ" sz="2000" i="1" dirty="0" err="1" smtClean="0">
                <a:latin typeface="Calibri" panose="020F0502020204030204" pitchFamily="34" charset="0"/>
              </a:rPr>
              <a:t>Z</a:t>
            </a:r>
            <a:r>
              <a:rPr lang="cs-CZ" sz="2000" i="1" baseline="-25000" dirty="0" err="1" smtClean="0">
                <a:latin typeface="Calibri" panose="020F0502020204030204" pitchFamily="34" charset="0"/>
              </a:rPr>
              <a:t>vst</a:t>
            </a:r>
            <a:r>
              <a:rPr lang="cs-CZ" sz="2000" i="1" dirty="0" smtClean="0">
                <a:latin typeface="Calibri" panose="020F0502020204030204" pitchFamily="34" charset="0"/>
                <a:sym typeface="Symbol"/>
              </a:rPr>
              <a:t></a:t>
            </a:r>
            <a:r>
              <a:rPr lang="cs-CZ" sz="2000" i="1" dirty="0" smtClean="0">
                <a:latin typeface="Calibri" panose="020F0502020204030204" pitchFamily="34" charset="0"/>
              </a:rPr>
              <a:t> </a:t>
            </a:r>
            <a:r>
              <a:rPr lang="cs-CZ" sz="2000" i="1" dirty="0" smtClean="0">
                <a:latin typeface="Calibri" panose="020F0502020204030204" pitchFamily="34" charset="0"/>
                <a:sym typeface="Symbol"/>
              </a:rPr>
              <a:t>)</a:t>
            </a:r>
            <a:r>
              <a:rPr lang="cs-CZ" sz="2000" dirty="0" smtClean="0">
                <a:latin typeface="Calibri" panose="020F0502020204030204" pitchFamily="34" charset="0"/>
                <a:sym typeface="Symbol"/>
              </a:rPr>
              <a:t> – teoreticky </a:t>
            </a:r>
            <a:r>
              <a:rPr lang="cs-CZ" sz="2000" dirty="0">
                <a:latin typeface="Calibri" panose="020F0502020204030204" pitchFamily="34" charset="0"/>
              </a:rPr>
              <a:t>nekonečně </a:t>
            </a:r>
            <a:r>
              <a:rPr lang="cs-CZ" sz="2000" dirty="0" smtClean="0">
                <a:latin typeface="Calibri" panose="020F0502020204030204" pitchFamily="34" charset="0"/>
              </a:rPr>
              <a:t>velkou (aby byl co nejméně zatěžován zdroj zesilovaného signálu)</a:t>
            </a:r>
            <a:endParaRPr lang="cs-CZ" sz="2000" dirty="0">
              <a:latin typeface="Calibri" panose="020F0502020204030204" pitchFamily="34" charset="0"/>
            </a:endParaRPr>
          </a:p>
          <a:p>
            <a:r>
              <a:rPr lang="cs-CZ" sz="2000" dirty="0">
                <a:latin typeface="Calibri" panose="020F0502020204030204" pitchFamily="34" charset="0"/>
              </a:rPr>
              <a:t>co nejmenší výstupní </a:t>
            </a:r>
            <a:r>
              <a:rPr lang="cs-CZ" sz="2000" dirty="0" smtClean="0">
                <a:latin typeface="Calibri" panose="020F0502020204030204" pitchFamily="34" charset="0"/>
              </a:rPr>
              <a:t>impedanci </a:t>
            </a:r>
            <a:r>
              <a:rPr lang="cs-CZ" sz="2000" dirty="0">
                <a:latin typeface="Calibri" panose="020F0502020204030204" pitchFamily="34" charset="0"/>
              </a:rPr>
              <a:t>(</a:t>
            </a:r>
            <a:r>
              <a:rPr lang="cs-CZ" sz="2000" i="1" dirty="0" err="1">
                <a:latin typeface="Calibri" panose="020F0502020204030204" pitchFamily="34" charset="0"/>
              </a:rPr>
              <a:t>Z</a:t>
            </a:r>
            <a:r>
              <a:rPr lang="cs-CZ" sz="2000" i="1" baseline="-25000" dirty="0" err="1">
                <a:latin typeface="Calibri" panose="020F0502020204030204" pitchFamily="34" charset="0"/>
              </a:rPr>
              <a:t>výst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</a:t>
            </a:r>
            <a:r>
              <a:rPr lang="cs-CZ" sz="2000" i="1" dirty="0">
                <a:latin typeface="Calibri" panose="020F0502020204030204" pitchFamily="34" charset="0"/>
              </a:rPr>
              <a:t> 0</a:t>
            </a:r>
            <a:r>
              <a:rPr lang="cs-CZ" sz="2000" i="1" dirty="0" smtClean="0">
                <a:latin typeface="Calibri" panose="020F0502020204030204" pitchFamily="34" charset="0"/>
              </a:rPr>
              <a:t>) </a:t>
            </a:r>
            <a:r>
              <a:rPr lang="cs-CZ" sz="2000" dirty="0" smtClean="0">
                <a:latin typeface="Calibri" panose="020F0502020204030204" pitchFamily="34" charset="0"/>
              </a:rPr>
              <a:t>– teoreticky nulovou (aby dodával do připojené zátěže co </a:t>
            </a:r>
            <a:r>
              <a:rPr lang="cs-CZ" sz="2000" dirty="0">
                <a:latin typeface="Calibri" panose="020F0502020204030204" pitchFamily="34" charset="0"/>
              </a:rPr>
              <a:t>největší výkon)</a:t>
            </a:r>
          </a:p>
          <a:p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V některých aplikacích se tyto požadavky mohou měnit – např. vstupní zesilovače rozhlasových a televizních přijímačů potřebují malou vstupní impedanci.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890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816" y="1366581"/>
            <a:ext cx="6286367" cy="3920643"/>
          </a:xfrm>
        </p:spPr>
        <p:txBody>
          <a:bodyPr/>
          <a:lstStyle/>
          <a:p>
            <a:pPr marL="0" indent="0">
              <a:buNone/>
            </a:pPr>
            <a:r>
              <a:rPr lang="cs-CZ" sz="2400" u="sng" dirty="0" smtClean="0"/>
              <a:t>Rozdělení zesilovačů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1000" dirty="0"/>
              <a:t> </a:t>
            </a:r>
            <a:r>
              <a:rPr lang="cs-CZ" sz="1000" dirty="0" smtClean="0"/>
              <a:t>   </a:t>
            </a:r>
          </a:p>
          <a:p>
            <a:pPr marL="0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1. podle </a:t>
            </a:r>
            <a:r>
              <a:rPr lang="cs-CZ" sz="2200" b="1" i="1" dirty="0">
                <a:latin typeface="Calibri" panose="020F0502020204030204" pitchFamily="34" charset="0"/>
              </a:rPr>
              <a:t>veličiny, kterou </a:t>
            </a:r>
            <a:r>
              <a:rPr lang="cs-CZ" sz="2200" b="1" i="1" dirty="0" smtClean="0">
                <a:latin typeface="Calibri" panose="020F0502020204030204" pitchFamily="34" charset="0"/>
              </a:rPr>
              <a:t>zesiluje</a:t>
            </a:r>
            <a:endParaRPr lang="cs-CZ" sz="2200" dirty="0" smtClean="0">
              <a:latin typeface="Calibri" panose="020F0502020204030204" pitchFamily="34" charset="0"/>
            </a:endParaRPr>
          </a:p>
          <a:p>
            <a:pPr lvl="2"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zesilovač proudu</a:t>
            </a:r>
          </a:p>
          <a:p>
            <a:pPr lvl="2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z</a:t>
            </a:r>
            <a:r>
              <a:rPr lang="cs-CZ" sz="2200" dirty="0" smtClean="0">
                <a:latin typeface="Calibri" panose="020F0502020204030204" pitchFamily="34" charset="0"/>
              </a:rPr>
              <a:t>esilovač napětí</a:t>
            </a:r>
          </a:p>
          <a:p>
            <a:pPr lvl="2"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zesilovač výkonu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2. podle velikosti vstupního signálu</a:t>
            </a:r>
          </a:p>
          <a:p>
            <a:pPr lvl="2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p</a:t>
            </a:r>
            <a:r>
              <a:rPr lang="cs-CZ" sz="2200" dirty="0" smtClean="0">
                <a:latin typeface="Calibri" panose="020F0502020204030204" pitchFamily="34" charset="0"/>
              </a:rPr>
              <a:t>ředzesilovače</a:t>
            </a:r>
          </a:p>
          <a:p>
            <a:pPr lvl="2"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budící zesilovače</a:t>
            </a:r>
          </a:p>
          <a:p>
            <a:pPr lvl="2"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výkonové (koncové) zesilovače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766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1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18105" y="1601971"/>
            <a:ext cx="7519312" cy="4500066"/>
          </a:xfrm>
        </p:spPr>
        <p:txBody>
          <a:bodyPr/>
          <a:lstStyle/>
          <a:p>
            <a:pPr marL="0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3</a:t>
            </a:r>
            <a:r>
              <a:rPr lang="cs-CZ" sz="2200" b="1" i="1" dirty="0">
                <a:latin typeface="Calibri" panose="020F0502020204030204" pitchFamily="34" charset="0"/>
              </a:rPr>
              <a:t>. podle </a:t>
            </a:r>
            <a:r>
              <a:rPr lang="cs-CZ" sz="2200" b="1" i="1" dirty="0" smtClean="0">
                <a:latin typeface="Calibri" panose="020F0502020204030204" pitchFamily="34" charset="0"/>
              </a:rPr>
              <a:t>druhu a kmitočtu </a:t>
            </a:r>
            <a:r>
              <a:rPr lang="cs-CZ" sz="2200" b="1" i="1" dirty="0">
                <a:latin typeface="Calibri" panose="020F0502020204030204" pitchFamily="34" charset="0"/>
              </a:rPr>
              <a:t>zesilovaných </a:t>
            </a:r>
            <a:r>
              <a:rPr lang="cs-CZ" sz="2200" b="1" i="1" dirty="0" smtClean="0">
                <a:latin typeface="Calibri" panose="020F0502020204030204" pitchFamily="34" charset="0"/>
              </a:rPr>
              <a:t>signálů</a:t>
            </a:r>
          </a:p>
          <a:p>
            <a:pPr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nízkofrekvenční (20 Hz až 20 kHz – v elektroakustických zařízeních)</a:t>
            </a:r>
          </a:p>
          <a:p>
            <a:pPr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vysokofrekvenční (stovky kHz a více – R a TV vysílání)</a:t>
            </a:r>
          </a:p>
          <a:p>
            <a:pPr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mikrovlnné (řádově GHz – radary, satelitní R a TV vysílání)</a:t>
            </a:r>
          </a:p>
          <a:p>
            <a:pPr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i</a:t>
            </a:r>
            <a:r>
              <a:rPr lang="cs-CZ" sz="2200" dirty="0" smtClean="0">
                <a:latin typeface="Calibri" panose="020F0502020204030204" pitchFamily="34" charset="0"/>
              </a:rPr>
              <a:t>mpulsové (počítače, číslicová zařízení)</a:t>
            </a:r>
          </a:p>
          <a:p>
            <a:pPr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stejnosměrné (v analogových </a:t>
            </a:r>
            <a:r>
              <a:rPr lang="cs-CZ" sz="2200" dirty="0" smtClean="0">
                <a:latin typeface="Calibri" panose="020F0502020204030204" pitchFamily="34" charset="0"/>
              </a:rPr>
              <a:t>regulátorech, v </a:t>
            </a:r>
            <a:r>
              <a:rPr lang="cs-CZ" sz="2200" dirty="0">
                <a:latin typeface="Calibri" panose="020F0502020204030204" pitchFamily="34" charset="0"/>
              </a:rPr>
              <a:t>měřicích </a:t>
            </a:r>
            <a:r>
              <a:rPr lang="cs-CZ" sz="2200" dirty="0" smtClean="0">
                <a:latin typeface="Calibri" panose="020F0502020204030204" pitchFamily="34" charset="0"/>
              </a:rPr>
              <a:t>přístrojích, v převodnících)</a:t>
            </a:r>
          </a:p>
          <a:p>
            <a:pPr marL="0" indent="0">
              <a:buNone/>
            </a:pPr>
            <a:r>
              <a:rPr lang="cs-CZ" sz="2200" b="1" i="1" dirty="0">
                <a:latin typeface="Calibri" panose="020F0502020204030204" pitchFamily="34" charset="0"/>
              </a:rPr>
              <a:t>4. podle šířky přenášeného </a:t>
            </a:r>
            <a:r>
              <a:rPr lang="cs-CZ" sz="2200" b="1" i="1" dirty="0" smtClean="0">
                <a:latin typeface="Calibri" panose="020F0502020204030204" pitchFamily="34" charset="0"/>
              </a:rPr>
              <a:t>kmitočtového pásma</a:t>
            </a:r>
            <a:endParaRPr lang="cs-CZ" sz="2200" b="1" i="1" dirty="0">
              <a:latin typeface="Calibri" panose="020F0502020204030204" pitchFamily="34" charset="0"/>
            </a:endParaRPr>
          </a:p>
          <a:p>
            <a:pPr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úzkopásmové (mezifrekvenční zesilovače v R a TV přijímačích)</a:t>
            </a:r>
            <a:endParaRPr lang="cs-CZ" sz="2200" dirty="0">
              <a:latin typeface="Calibri" panose="020F0502020204030204" pitchFamily="34" charset="0"/>
            </a:endParaRPr>
          </a:p>
          <a:p>
            <a:pPr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š</a:t>
            </a:r>
            <a:r>
              <a:rPr lang="cs-CZ" sz="2200" dirty="0" smtClean="0">
                <a:latin typeface="Calibri" panose="020F0502020204030204" pitchFamily="34" charset="0"/>
              </a:rPr>
              <a:t>irokopásmové (vstupní zesilovače v R a TV přijímačích)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3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1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82712" y="1755881"/>
            <a:ext cx="6179399" cy="4065497"/>
          </a:xfrm>
        </p:spPr>
        <p:txBody>
          <a:bodyPr/>
          <a:lstStyle/>
          <a:p>
            <a:pPr marL="0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5. </a:t>
            </a:r>
            <a:r>
              <a:rPr lang="cs-CZ" sz="2200" b="1" i="1" dirty="0">
                <a:latin typeface="Calibri" panose="020F0502020204030204" pitchFamily="34" charset="0"/>
              </a:rPr>
              <a:t>podle základního zapojení zesilovacího prvku</a:t>
            </a:r>
            <a:endParaRPr lang="cs-CZ" sz="2200" dirty="0">
              <a:latin typeface="Calibri" panose="020F0502020204030204" pitchFamily="34" charset="0"/>
            </a:endParaRPr>
          </a:p>
          <a:p>
            <a:pPr lvl="2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se společným emitorem SE</a:t>
            </a:r>
          </a:p>
          <a:p>
            <a:pPr lvl="2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se společným kolektorem SC  </a:t>
            </a:r>
          </a:p>
          <a:p>
            <a:pPr lvl="2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se společnou bází SB</a:t>
            </a:r>
          </a:p>
          <a:p>
            <a:pPr marL="0" indent="0">
              <a:buNone/>
            </a:pPr>
            <a:r>
              <a:rPr lang="cs-CZ" sz="2200" b="1" i="1" dirty="0">
                <a:latin typeface="Calibri" panose="020F0502020204030204" pitchFamily="34" charset="0"/>
              </a:rPr>
              <a:t>6</a:t>
            </a:r>
            <a:r>
              <a:rPr lang="cs-CZ" sz="2200" b="1" i="1" dirty="0" smtClean="0">
                <a:latin typeface="Calibri" panose="020F0502020204030204" pitchFamily="34" charset="0"/>
              </a:rPr>
              <a:t>. </a:t>
            </a:r>
            <a:r>
              <a:rPr lang="cs-CZ" sz="2200" b="1" i="1" dirty="0">
                <a:latin typeface="Calibri" panose="020F0502020204030204" pitchFamily="34" charset="0"/>
              </a:rPr>
              <a:t>podle pracovní třídy:</a:t>
            </a:r>
            <a:r>
              <a:rPr lang="cs-CZ" sz="2200" dirty="0">
                <a:latin typeface="Calibri" panose="020F0502020204030204" pitchFamily="34" charset="0"/>
              </a:rPr>
              <a:t> </a:t>
            </a:r>
          </a:p>
          <a:p>
            <a:pPr lvl="2" indent="-342900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zesilovače třídy </a:t>
            </a:r>
            <a:r>
              <a:rPr lang="cs-CZ" sz="2200" dirty="0" smtClean="0">
                <a:latin typeface="Calibri" panose="020F0502020204030204" pitchFamily="34" charset="0"/>
              </a:rPr>
              <a:t>A</a:t>
            </a:r>
            <a:endParaRPr lang="cs-CZ" sz="2200" dirty="0">
              <a:latin typeface="Calibri" panose="020F0502020204030204" pitchFamily="34" charset="0"/>
            </a:endParaRPr>
          </a:p>
          <a:p>
            <a:pPr lvl="2" indent="-342900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zesilovače třídy B</a:t>
            </a:r>
          </a:p>
          <a:p>
            <a:pPr lvl="2" indent="-342900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zesilovače třídy </a:t>
            </a:r>
            <a:r>
              <a:rPr lang="cs-CZ" sz="2200" dirty="0" smtClean="0">
                <a:latin typeface="Calibri" panose="020F0502020204030204" pitchFamily="34" charset="0"/>
              </a:rPr>
              <a:t>AB</a:t>
            </a:r>
            <a:endParaRPr lang="cs-CZ" sz="2200" dirty="0">
              <a:latin typeface="Calibri" panose="020F0502020204030204" pitchFamily="34" charset="0"/>
            </a:endParaRPr>
          </a:p>
          <a:p>
            <a:pPr lvl="2" indent="-342900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zesilovače třídy </a:t>
            </a:r>
            <a:r>
              <a:rPr lang="cs-CZ" sz="2200" dirty="0" smtClean="0">
                <a:latin typeface="Calibri" panose="020F0502020204030204" pitchFamily="34" charset="0"/>
              </a:rPr>
              <a:t>C</a:t>
            </a:r>
          </a:p>
          <a:p>
            <a:pPr lvl="2" indent="-342900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z</a:t>
            </a:r>
            <a:r>
              <a:rPr lang="cs-CZ" sz="2200" dirty="0" smtClean="0">
                <a:latin typeface="Calibri" panose="020F0502020204030204" pitchFamily="34" charset="0"/>
              </a:rPr>
              <a:t>esilovače třídy D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897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51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816" y="1692506"/>
            <a:ext cx="6286367" cy="436426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7. podle </a:t>
            </a:r>
            <a:r>
              <a:rPr lang="cs-CZ" sz="2200" b="1" i="1" dirty="0">
                <a:latin typeface="Calibri" panose="020F0502020204030204" pitchFamily="34" charset="0"/>
              </a:rPr>
              <a:t>vazby mezi zesilovacími </a:t>
            </a:r>
            <a:r>
              <a:rPr lang="cs-CZ" sz="2200" b="1" i="1" dirty="0" smtClean="0">
                <a:latin typeface="Calibri" panose="020F0502020204030204" pitchFamily="34" charset="0"/>
              </a:rPr>
              <a:t>stupni</a:t>
            </a:r>
          </a:p>
          <a:p>
            <a:pPr lvl="2" algn="just"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s přímou vazbou</a:t>
            </a:r>
          </a:p>
          <a:p>
            <a:pPr lvl="2" algn="just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s</a:t>
            </a:r>
            <a:r>
              <a:rPr lang="cs-CZ" sz="2200" dirty="0" smtClean="0">
                <a:latin typeface="Calibri" panose="020F0502020204030204" pitchFamily="34" charset="0"/>
              </a:rPr>
              <a:t> kapacitní vazbou</a:t>
            </a:r>
          </a:p>
          <a:p>
            <a:pPr lvl="2" algn="just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s</a:t>
            </a:r>
            <a:r>
              <a:rPr lang="cs-CZ" sz="2200" dirty="0" smtClean="0">
                <a:latin typeface="Calibri" panose="020F0502020204030204" pitchFamily="34" charset="0"/>
              </a:rPr>
              <a:t> transformátorovou (indukční) vazbou</a:t>
            </a:r>
          </a:p>
          <a:p>
            <a:pPr marL="0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8. </a:t>
            </a:r>
            <a:r>
              <a:rPr lang="cs-CZ" sz="2200" b="1" i="1" dirty="0">
                <a:latin typeface="Calibri" panose="020F0502020204030204" pitchFamily="34" charset="0"/>
              </a:rPr>
              <a:t>podle způsobu </a:t>
            </a:r>
            <a:r>
              <a:rPr lang="cs-CZ" sz="2200" b="1" i="1" dirty="0" smtClean="0">
                <a:latin typeface="Calibri" panose="020F0502020204030204" pitchFamily="34" charset="0"/>
              </a:rPr>
              <a:t>činnosti</a:t>
            </a:r>
            <a:endParaRPr lang="cs-CZ" sz="2200" dirty="0">
              <a:latin typeface="Calibri" panose="020F0502020204030204" pitchFamily="34" charset="0"/>
            </a:endParaRPr>
          </a:p>
          <a:p>
            <a:pPr marL="1085850" lvl="2" indent="-285750">
              <a:buFont typeface="Calibri" panose="020F0502020204030204" pitchFamily="34" charset="0"/>
              <a:buChar char="−"/>
            </a:pPr>
            <a:r>
              <a:rPr lang="cs-CZ" sz="2200" dirty="0">
                <a:latin typeface="Calibri" panose="020F0502020204030204" pitchFamily="34" charset="0"/>
              </a:rPr>
              <a:t>jednočinné</a:t>
            </a:r>
          </a:p>
          <a:p>
            <a:pPr marL="1085850" lvl="2" indent="-285750">
              <a:buFont typeface="Calibri" panose="020F0502020204030204" pitchFamily="34" charset="0"/>
              <a:buChar char="−"/>
            </a:pPr>
            <a:r>
              <a:rPr lang="cs-CZ" sz="2200" dirty="0" smtClean="0">
                <a:latin typeface="Calibri" panose="020F0502020204030204" pitchFamily="34" charset="0"/>
              </a:rPr>
              <a:t>dvojčinné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ZESILOVAČE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888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688" y="103901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39881" y="2172832"/>
            <a:ext cx="7044452" cy="1828798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Co to je zesilovač a jaké prvky a obvody obsahuje?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Jaké základní parametry se u zesilovačů udávají?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Jaké vlastnosti by měl mít ideální zesilovač?</a:t>
            </a:r>
            <a:endParaRPr lang="cs-CZ" sz="2400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153938" y="2510399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933322" y="3237080"/>
            <a:ext cx="3675707" cy="67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vlastní </a:t>
            </a: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9439</TotalTime>
  <Words>525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STŘEDNÍ ŠKOLA STAVEBNÍ A TECHNICKÁ Ústí nad Labem, Čelakovského 5, příspěvková organizace Páteřní škola Ústeckého kraje</vt:lpstr>
      <vt:lpstr>ELEKTRONIKA</vt:lpstr>
      <vt:lpstr>ZESILOVAČE</vt:lpstr>
      <vt:lpstr>ZESILOVAČE</vt:lpstr>
      <vt:lpstr>ZESILOVAČE</vt:lpstr>
      <vt:lpstr>ZESILOVAČE</vt:lpstr>
      <vt:lpstr>ZESILOVAČE</vt:lpstr>
      <vt:lpstr>ZESILOVAČE</vt:lpstr>
      <vt:lpstr>ZESILOVAČE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377</cp:revision>
  <dcterms:created xsi:type="dcterms:W3CDTF">2006-12-09T22:12:50Z</dcterms:created>
  <dcterms:modified xsi:type="dcterms:W3CDTF">2014-02-12T06:56:13Z</dcterms:modified>
</cp:coreProperties>
</file>