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67" r:id="rId2"/>
    <p:sldId id="268" r:id="rId3"/>
    <p:sldId id="324" r:id="rId4"/>
    <p:sldId id="342" r:id="rId5"/>
    <p:sldId id="346" r:id="rId6"/>
    <p:sldId id="343" r:id="rId7"/>
    <p:sldId id="347" r:id="rId8"/>
    <p:sldId id="344" r:id="rId9"/>
    <p:sldId id="345" r:id="rId10"/>
    <p:sldId id="348" r:id="rId11"/>
    <p:sldId id="274" r:id="rId12"/>
    <p:sldId id="336" r:id="rId13"/>
    <p:sldId id="294" r:id="rId14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1540512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Základní zapojení zesilovačů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Zesilovač, tranzistor, zesílení, impedance, fáze, báze, emitor, kolektor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a 3. ročník, žáci 17 – 18 let,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obory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/>
              <a:t>Základní zapojení </a:t>
            </a:r>
            <a:r>
              <a:rPr lang="cs-CZ" altLang="cs-CZ" sz="2400" b="1" dirty="0" smtClean="0"/>
              <a:t>zesilovačů</a:t>
            </a: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smtClean="0"/>
              <a:t>VY_32_INOVACE_36_724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1029972"/>
            <a:ext cx="7772400" cy="961789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79139" y="2754829"/>
            <a:ext cx="8337550" cy="2079722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0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Základní </a:t>
            </a:r>
            <a:r>
              <a:rPr lang="cs-CZ" altLang="cs-CZ" sz="6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zapojení</a:t>
            </a:r>
          </a:p>
          <a:p>
            <a:pPr eaLnBrk="1" hangingPunct="1">
              <a:defRPr/>
            </a:pPr>
            <a:r>
              <a:rPr lang="cs-CZ" altLang="cs-CZ" sz="6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zesilovačů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39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241" y="1366581"/>
            <a:ext cx="6755517" cy="474450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Jako základní zesilovací prvek se v zesilovačích nejčastěji používá tranzistor. Má tři elektrody:</a:t>
            </a:r>
          </a:p>
          <a:p>
            <a:pPr lvl="2" algn="just"/>
            <a:r>
              <a:rPr lang="cs-CZ" sz="2200" dirty="0" smtClean="0">
                <a:latin typeface="Calibri" panose="020F0502020204030204" pitchFamily="34" charset="0"/>
              </a:rPr>
              <a:t>bázi B</a:t>
            </a:r>
          </a:p>
          <a:p>
            <a:pPr lvl="2" algn="just"/>
            <a:r>
              <a:rPr lang="cs-CZ" sz="2200" dirty="0" smtClean="0">
                <a:latin typeface="Calibri" panose="020F0502020204030204" pitchFamily="34" charset="0"/>
              </a:rPr>
              <a:t>emitor E</a:t>
            </a:r>
          </a:p>
          <a:p>
            <a:pPr lvl="2" algn="just"/>
            <a:r>
              <a:rPr lang="cs-CZ" sz="2200" dirty="0" smtClean="0">
                <a:latin typeface="Calibri" panose="020F0502020204030204" pitchFamily="34" charset="0"/>
              </a:rPr>
              <a:t>kolektor C</a:t>
            </a:r>
          </a:p>
          <a:p>
            <a:pPr marL="114300" indent="0" algn="just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Je to tedy </a:t>
            </a:r>
            <a:r>
              <a:rPr lang="cs-CZ" sz="2200" dirty="0" err="1" smtClean="0">
                <a:latin typeface="Calibri" panose="020F0502020204030204" pitchFamily="34" charset="0"/>
              </a:rPr>
              <a:t>trojpól</a:t>
            </a:r>
            <a:r>
              <a:rPr lang="cs-CZ" sz="2200" dirty="0" smtClean="0">
                <a:latin typeface="Calibri" panose="020F0502020204030204" pitchFamily="34" charset="0"/>
              </a:rPr>
              <a:t>. </a:t>
            </a:r>
          </a:p>
          <a:p>
            <a:pPr marL="114300" indent="0" algn="just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Zesilovač je však čtyřpól – zapojujeme tedy tranzistor tak, že </a:t>
            </a:r>
            <a:r>
              <a:rPr lang="cs-CZ" sz="2200" b="1" i="1" dirty="0" smtClean="0">
                <a:latin typeface="Calibri" panose="020F0502020204030204" pitchFamily="34" charset="0"/>
              </a:rPr>
              <a:t>vždy jedna elektroda je společná </a:t>
            </a:r>
            <a:r>
              <a:rPr lang="cs-CZ" sz="2200" dirty="0" smtClean="0">
                <a:latin typeface="Calibri" panose="020F0502020204030204" pitchFamily="34" charset="0"/>
              </a:rPr>
              <a:t>pro vstupní i výstupní signál.  Získáváme tak tři základní zapojení: </a:t>
            </a:r>
          </a:p>
          <a:p>
            <a:pPr marL="1714500" lvl="3" algn="just"/>
            <a:r>
              <a:rPr lang="cs-CZ" sz="2200" dirty="0">
                <a:latin typeface="Calibri" panose="020F0502020204030204" pitchFamily="34" charset="0"/>
              </a:rPr>
              <a:t>s</a:t>
            </a:r>
            <a:r>
              <a:rPr lang="cs-CZ" sz="2200" dirty="0" smtClean="0">
                <a:latin typeface="Calibri" panose="020F0502020204030204" pitchFamily="34" charset="0"/>
              </a:rPr>
              <a:t>e společným emitorem SE</a:t>
            </a:r>
          </a:p>
          <a:p>
            <a:pPr marL="1714500" lvl="3" algn="just"/>
            <a:r>
              <a:rPr lang="cs-CZ" sz="2200" dirty="0">
                <a:latin typeface="Calibri" panose="020F0502020204030204" pitchFamily="34" charset="0"/>
              </a:rPr>
              <a:t>s</a:t>
            </a:r>
            <a:r>
              <a:rPr lang="cs-CZ" sz="2200" dirty="0" smtClean="0">
                <a:latin typeface="Calibri" panose="020F0502020204030204" pitchFamily="34" charset="0"/>
              </a:rPr>
              <a:t>e společným kolektorem SC</a:t>
            </a:r>
          </a:p>
          <a:p>
            <a:pPr marL="1714500" lvl="3" algn="just"/>
            <a:r>
              <a:rPr lang="cs-CZ" sz="2200" dirty="0">
                <a:latin typeface="Calibri" panose="020F0502020204030204" pitchFamily="34" charset="0"/>
              </a:rPr>
              <a:t>s</a:t>
            </a:r>
            <a:r>
              <a:rPr lang="cs-CZ" sz="2200" dirty="0" smtClean="0">
                <a:latin typeface="Calibri" panose="020F0502020204030204" pitchFamily="34" charset="0"/>
              </a:rPr>
              <a:t>e společnou bází SB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ZÁKLADNÍ  ZAPOJENÍ  ZESILOVAČŮ  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78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54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241" y="1366582"/>
            <a:ext cx="6755517" cy="4816935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Zapojení </a:t>
            </a:r>
            <a:r>
              <a:rPr lang="cs-CZ" sz="2400" b="1" i="1" u="sng" dirty="0">
                <a:latin typeface="Calibri" panose="020F0502020204030204" pitchFamily="34" charset="0"/>
              </a:rPr>
              <a:t>SE</a:t>
            </a:r>
          </a:p>
          <a:p>
            <a:pPr marL="0" lvl="0" indent="0" algn="just">
              <a:buNone/>
            </a:pPr>
            <a:r>
              <a:rPr lang="cs-CZ" sz="2400" b="1" i="1" dirty="0">
                <a:latin typeface="Calibri" panose="020F0502020204030204" pitchFamily="34" charset="0"/>
              </a:rPr>
              <a:t>obrací fázi </a:t>
            </a:r>
            <a:r>
              <a:rPr lang="cs-CZ" sz="2400" dirty="0">
                <a:latin typeface="Calibri" panose="020F0502020204030204" pitchFamily="34" charset="0"/>
              </a:rPr>
              <a:t>výstupního signálu oproti signálu na vstupu o 180° </a:t>
            </a:r>
            <a:r>
              <a:rPr lang="cs-CZ" sz="2400" i="1" dirty="0">
                <a:latin typeface="Calibri" panose="020F0502020204030204" pitchFamily="34" charset="0"/>
              </a:rPr>
              <a:t>(mění polaritu signálu, tzn. že když vstupní napětí stoupá, výstupní napětí se snižuje a naopak</a:t>
            </a:r>
            <a:r>
              <a:rPr lang="cs-CZ" sz="2400" i="1" dirty="0" smtClean="0">
                <a:latin typeface="Calibri" panose="020F0502020204030204" pitchFamily="34" charset="0"/>
              </a:rPr>
              <a:t>)</a:t>
            </a:r>
          </a:p>
          <a:p>
            <a:pPr marL="0" lvl="0" indent="0" algn="just">
              <a:buNone/>
            </a:pPr>
            <a:endParaRPr lang="cs-CZ" sz="2400" i="1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ZÁKLADNÍ  ZAPOJENÍ  ZESILOVAČŮ  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617" y="3286405"/>
            <a:ext cx="3604007" cy="2788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857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241" y="1366582"/>
            <a:ext cx="6755517" cy="4816935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Zapojení SE</a:t>
            </a:r>
          </a:p>
          <a:p>
            <a:pPr marL="0" indent="0" algn="just">
              <a:buNone/>
            </a:pPr>
            <a:r>
              <a:rPr lang="cs-CZ" sz="1000" b="1" i="1" u="sng" dirty="0">
                <a:latin typeface="Calibri" panose="020F0502020204030204" pitchFamily="34" charset="0"/>
              </a:rPr>
              <a:t> </a:t>
            </a:r>
            <a:r>
              <a:rPr lang="cs-CZ" sz="1000" b="1" i="1" u="sng" dirty="0" smtClean="0">
                <a:latin typeface="Calibri" panose="020F0502020204030204" pitchFamily="34" charset="0"/>
              </a:rPr>
              <a:t>   </a:t>
            </a:r>
            <a:endParaRPr lang="cs-CZ" sz="1000" b="1" i="1" u="sng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vstupní </a:t>
            </a:r>
            <a:r>
              <a:rPr lang="cs-CZ" sz="2400" dirty="0">
                <a:latin typeface="Calibri" panose="020F0502020204030204" pitchFamily="34" charset="0"/>
              </a:rPr>
              <a:t>impedance </a:t>
            </a:r>
            <a:r>
              <a:rPr lang="cs-CZ" sz="2400" dirty="0" smtClean="0">
                <a:latin typeface="Calibri" panose="020F0502020204030204" pitchFamily="34" charset="0"/>
              </a:rPr>
              <a:t>…………. </a:t>
            </a:r>
            <a:r>
              <a:rPr lang="cs-CZ" sz="2400" dirty="0">
                <a:latin typeface="Calibri" panose="020F0502020204030204" pitchFamily="34" charset="0"/>
              </a:rPr>
              <a:t>řádově k</a:t>
            </a:r>
            <a:r>
              <a:rPr lang="cs-CZ" sz="2400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</a:rPr>
              <a:t>(</a:t>
            </a:r>
            <a:r>
              <a:rPr lang="cs-CZ" sz="2400" i="1" dirty="0" smtClean="0">
                <a:latin typeface="Calibri" panose="020F0502020204030204" pitchFamily="34" charset="0"/>
              </a:rPr>
              <a:t>2 až 5 </a:t>
            </a:r>
            <a:r>
              <a:rPr lang="cs-CZ" sz="2400" i="1" dirty="0">
                <a:latin typeface="Calibri" panose="020F0502020204030204" pitchFamily="34" charset="0"/>
              </a:rPr>
              <a:t>k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2400" i="1" dirty="0">
                <a:latin typeface="Calibri" panose="020F0502020204030204" pitchFamily="34" charset="0"/>
              </a:rPr>
              <a:t>)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výstupní impedance </a:t>
            </a:r>
            <a:r>
              <a:rPr lang="cs-CZ" sz="2400" dirty="0" smtClean="0">
                <a:latin typeface="Calibri" panose="020F0502020204030204" pitchFamily="34" charset="0"/>
              </a:rPr>
              <a:t>……….. </a:t>
            </a:r>
            <a:r>
              <a:rPr lang="cs-CZ" sz="2400" dirty="0">
                <a:latin typeface="Calibri" panose="020F0502020204030204" pitchFamily="34" charset="0"/>
              </a:rPr>
              <a:t>desítky k</a:t>
            </a:r>
            <a:r>
              <a:rPr lang="cs-CZ" sz="2400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</a:rPr>
              <a:t>(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</a:t>
            </a:r>
            <a:r>
              <a:rPr lang="cs-CZ" sz="2400" i="1" dirty="0">
                <a:latin typeface="Calibri" panose="020F0502020204030204" pitchFamily="34" charset="0"/>
              </a:rPr>
              <a:t> 50 k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2400" i="1" dirty="0">
                <a:latin typeface="Calibri" panose="020F0502020204030204" pitchFamily="34" charset="0"/>
              </a:rPr>
              <a:t>)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má </a:t>
            </a:r>
            <a:r>
              <a:rPr lang="cs-CZ" sz="2400" b="1" i="1" dirty="0" smtClean="0">
                <a:latin typeface="Calibri" panose="020F0502020204030204" pitchFamily="34" charset="0"/>
              </a:rPr>
              <a:t>největší zesílení</a:t>
            </a:r>
          </a:p>
          <a:p>
            <a:pPr lvl="3" algn="just">
              <a:buFont typeface="Calibri" panose="020F0502020204030204" pitchFamily="34" charset="0"/>
              <a:buChar char="−"/>
            </a:pPr>
            <a:r>
              <a:rPr lang="cs-CZ" sz="2400" dirty="0">
                <a:latin typeface="Calibri" panose="020F0502020204030204" pitchFamily="34" charset="0"/>
              </a:rPr>
              <a:t>n</a:t>
            </a:r>
            <a:r>
              <a:rPr lang="cs-CZ" sz="2400" dirty="0" smtClean="0">
                <a:latin typeface="Calibri" panose="020F0502020204030204" pitchFamily="34" charset="0"/>
              </a:rPr>
              <a:t>apěťové</a:t>
            </a:r>
          </a:p>
          <a:p>
            <a:pPr lvl="3" algn="just">
              <a:buFont typeface="Calibri" panose="020F0502020204030204" pitchFamily="34" charset="0"/>
              <a:buChar char="−"/>
            </a:pPr>
            <a:r>
              <a:rPr lang="cs-CZ" sz="2400" dirty="0">
                <a:latin typeface="Calibri" panose="020F0502020204030204" pitchFamily="34" charset="0"/>
              </a:rPr>
              <a:t>p</a:t>
            </a:r>
            <a:r>
              <a:rPr lang="cs-CZ" sz="2400" dirty="0" smtClean="0">
                <a:latin typeface="Calibri" panose="020F0502020204030204" pitchFamily="34" charset="0"/>
              </a:rPr>
              <a:t>roudové</a:t>
            </a:r>
          </a:p>
          <a:p>
            <a:pPr lvl="3" algn="just">
              <a:buFont typeface="Calibri" panose="020F0502020204030204" pitchFamily="34" charset="0"/>
              <a:buChar char="−"/>
            </a:pPr>
            <a:r>
              <a:rPr lang="cs-CZ" sz="2400" dirty="0" smtClean="0">
                <a:latin typeface="Calibri" panose="020F0502020204030204" pitchFamily="34" charset="0"/>
              </a:rPr>
              <a:t>výkonové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ZÁKLADNÍ  ZAPOJENÍ  ZESILOVAČŮ  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435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7081" y="1384689"/>
            <a:ext cx="6818075" cy="494368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Zapojení SB</a:t>
            </a:r>
            <a:endParaRPr lang="cs-CZ" sz="2400" b="1" i="1" u="sng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Výstupní </a:t>
            </a:r>
            <a:r>
              <a:rPr lang="cs-CZ" sz="2400" dirty="0">
                <a:latin typeface="Calibri" panose="020F0502020204030204" pitchFamily="34" charset="0"/>
              </a:rPr>
              <a:t>signál je </a:t>
            </a:r>
            <a:r>
              <a:rPr lang="cs-CZ" sz="2400" b="1" i="1" dirty="0">
                <a:latin typeface="Calibri" panose="020F0502020204030204" pitchFamily="34" charset="0"/>
              </a:rPr>
              <a:t>ve fázi </a:t>
            </a:r>
            <a:r>
              <a:rPr lang="cs-CZ" sz="2400" dirty="0" smtClean="0">
                <a:latin typeface="Calibri" panose="020F0502020204030204" pitchFamily="34" charset="0"/>
              </a:rPr>
              <a:t>se signálem</a:t>
            </a:r>
            <a:r>
              <a:rPr lang="cs-CZ" sz="2400" dirty="0">
                <a:latin typeface="Calibri" panose="020F0502020204030204" pitchFamily="34" charset="0"/>
              </a:rPr>
              <a:t> </a:t>
            </a:r>
            <a:r>
              <a:rPr lang="cs-CZ" sz="2400" dirty="0" smtClean="0">
                <a:latin typeface="Calibri" panose="020F0502020204030204" pitchFamily="34" charset="0"/>
              </a:rPr>
              <a:t>vstupním.</a:t>
            </a:r>
          </a:p>
          <a:p>
            <a:pPr marL="0" lvl="0" indent="0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cs-CZ" sz="2400" i="1" u="sng" dirty="0" smtClean="0">
                <a:latin typeface="Calibri" panose="020F0502020204030204" pitchFamily="34" charset="0"/>
              </a:rPr>
              <a:t>Použití</a:t>
            </a:r>
            <a:r>
              <a:rPr lang="cs-CZ" sz="2400" i="1" dirty="0">
                <a:latin typeface="Calibri" panose="020F0502020204030204" pitchFamily="34" charset="0"/>
              </a:rPr>
              <a:t>: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400050" lvl="1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Jako vysokofrekvenční zesilovač ve </a:t>
            </a:r>
            <a:r>
              <a:rPr lang="cs-CZ" sz="2400" dirty="0">
                <a:latin typeface="Calibri" panose="020F0502020204030204" pitchFamily="34" charset="0"/>
              </a:rPr>
              <a:t>vstupních obvodech rozhlasových a TV </a:t>
            </a:r>
            <a:r>
              <a:rPr lang="cs-CZ" sz="2400" dirty="0" smtClean="0">
                <a:latin typeface="Calibri" panose="020F0502020204030204" pitchFamily="34" charset="0"/>
              </a:rPr>
              <a:t>přijímačů.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ZÁKLADNÍ  ZAPOJENÍ  ZESILOVAČŮ  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051" y="2302597"/>
            <a:ext cx="3462054" cy="2719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484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7081" y="1384689"/>
            <a:ext cx="6944824" cy="4816935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Zapojení SB</a:t>
            </a:r>
          </a:p>
          <a:p>
            <a:pPr marL="0" indent="0" algn="just">
              <a:buNone/>
            </a:pPr>
            <a:r>
              <a:rPr lang="cs-CZ" sz="1000" b="1" i="1" u="sng" dirty="0">
                <a:latin typeface="Calibri" panose="020F0502020204030204" pitchFamily="34" charset="0"/>
              </a:rPr>
              <a:t> </a:t>
            </a:r>
            <a:r>
              <a:rPr lang="cs-CZ" sz="1000" b="1" i="1" u="sng" dirty="0" smtClean="0">
                <a:latin typeface="Calibri" panose="020F0502020204030204" pitchFamily="34" charset="0"/>
              </a:rPr>
              <a:t>   </a:t>
            </a:r>
            <a:endParaRPr lang="cs-CZ" sz="1000" b="1" i="1" u="sng" dirty="0">
              <a:latin typeface="Calibri" panose="020F0502020204030204" pitchFamily="34" charset="0"/>
            </a:endParaRPr>
          </a:p>
          <a:p>
            <a:pPr lvl="0"/>
            <a:r>
              <a:rPr lang="cs-CZ" sz="2400" dirty="0">
                <a:latin typeface="Calibri" panose="020F0502020204030204" pitchFamily="34" charset="0"/>
              </a:rPr>
              <a:t>vstupní impedance je malá </a:t>
            </a:r>
            <a:r>
              <a:rPr lang="cs-CZ" sz="2400" dirty="0" smtClean="0">
                <a:latin typeface="Calibri" panose="020F0502020204030204" pitchFamily="34" charset="0"/>
              </a:rPr>
              <a:t>………….……..… </a:t>
            </a:r>
            <a:r>
              <a:rPr lang="cs-CZ" sz="2400" dirty="0">
                <a:latin typeface="Calibri" panose="020F0502020204030204" pitchFamily="34" charset="0"/>
              </a:rPr>
              <a:t>100 </a:t>
            </a:r>
            <a:r>
              <a:rPr lang="cs-CZ" sz="2400" dirty="0">
                <a:latin typeface="Calibri" panose="020F0502020204030204" pitchFamily="34" charset="0"/>
                <a:sym typeface="Symbol"/>
              </a:rPr>
              <a:t></a:t>
            </a:r>
            <a:endParaRPr lang="cs-CZ" sz="2400" dirty="0">
              <a:latin typeface="Calibri" panose="020F0502020204030204" pitchFamily="34" charset="0"/>
            </a:endParaRPr>
          </a:p>
          <a:p>
            <a:pPr lvl="0"/>
            <a:r>
              <a:rPr lang="cs-CZ" sz="2400" dirty="0">
                <a:latin typeface="Calibri" panose="020F0502020204030204" pitchFamily="34" charset="0"/>
              </a:rPr>
              <a:t>výstupní impedance je velká </a:t>
            </a:r>
            <a:r>
              <a:rPr lang="cs-CZ" sz="2400" dirty="0" smtClean="0">
                <a:latin typeface="Calibri" panose="020F0502020204030204" pitchFamily="34" charset="0"/>
              </a:rPr>
              <a:t>………....…. </a:t>
            </a:r>
            <a:r>
              <a:rPr lang="cs-CZ" sz="2400" dirty="0">
                <a:latin typeface="Calibri" panose="020F0502020204030204" pitchFamily="34" charset="0"/>
              </a:rPr>
              <a:t>až 1 M</a:t>
            </a:r>
            <a:r>
              <a:rPr lang="cs-CZ" sz="2400" dirty="0">
                <a:latin typeface="Calibri" panose="020F0502020204030204" pitchFamily="34" charset="0"/>
                <a:sym typeface="Symbol"/>
              </a:rPr>
              <a:t></a:t>
            </a:r>
            <a:endParaRPr lang="cs-CZ" sz="2400" dirty="0">
              <a:latin typeface="Calibri" panose="020F0502020204030204" pitchFamily="34" charset="0"/>
            </a:endParaRPr>
          </a:p>
          <a:p>
            <a:pPr lvl="0"/>
            <a:r>
              <a:rPr lang="cs-CZ" sz="2400" dirty="0">
                <a:latin typeface="Calibri" panose="020F0502020204030204" pitchFamily="34" charset="0"/>
              </a:rPr>
              <a:t>napěťové zesílení je velké </a:t>
            </a:r>
            <a:r>
              <a:rPr lang="cs-CZ" sz="2400" dirty="0" smtClean="0">
                <a:latin typeface="Calibri" panose="020F0502020204030204" pitchFamily="34" charset="0"/>
              </a:rPr>
              <a:t>………….…. </a:t>
            </a:r>
            <a:r>
              <a:rPr lang="cs-CZ" sz="2400" dirty="0">
                <a:latin typeface="Calibri" panose="020F0502020204030204" pitchFamily="34" charset="0"/>
              </a:rPr>
              <a:t>100 až 1000</a:t>
            </a:r>
          </a:p>
          <a:p>
            <a:pPr lvl="0"/>
            <a:r>
              <a:rPr lang="cs-CZ" sz="2400" dirty="0">
                <a:latin typeface="Calibri" panose="020F0502020204030204" pitchFamily="34" charset="0"/>
              </a:rPr>
              <a:t>proudové zesílení je malé …………….. menší než 1</a:t>
            </a:r>
          </a:p>
          <a:p>
            <a:pPr lvl="0"/>
            <a:r>
              <a:rPr lang="cs-CZ" sz="2400" dirty="0">
                <a:latin typeface="Calibri" panose="020F0502020204030204" pitchFamily="34" charset="0"/>
              </a:rPr>
              <a:t>výkonové zesílení </a:t>
            </a:r>
            <a:r>
              <a:rPr lang="cs-CZ" sz="2400" dirty="0" smtClean="0">
                <a:latin typeface="Calibri" panose="020F0502020204030204" pitchFamily="34" charset="0"/>
              </a:rPr>
              <a:t>………………….…….... </a:t>
            </a:r>
            <a:r>
              <a:rPr lang="cs-CZ" sz="2400" dirty="0">
                <a:latin typeface="Calibri" panose="020F0502020204030204" pitchFamily="34" charset="0"/>
              </a:rPr>
              <a:t>několik </a:t>
            </a:r>
            <a:r>
              <a:rPr lang="cs-CZ" sz="2400" dirty="0" smtClean="0">
                <a:latin typeface="Calibri" panose="020F0502020204030204" pitchFamily="34" charset="0"/>
              </a:rPr>
              <a:t>set</a:t>
            </a:r>
            <a:r>
              <a:rPr lang="cs-CZ" sz="1000" i="1" u="sng" dirty="0" smtClean="0">
                <a:latin typeface="Calibri" panose="020F0502020204030204" pitchFamily="34" charset="0"/>
              </a:rPr>
              <a:t>    </a:t>
            </a:r>
            <a:endParaRPr lang="cs-CZ" sz="1000" i="1" u="sng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ZÁKLADNÍ  ZAPOJENÍ  ZESILOVAČŮ  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213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56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67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7081" y="1384689"/>
            <a:ext cx="6944824" cy="4816935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Zapojení SC</a:t>
            </a:r>
            <a:endParaRPr lang="cs-CZ" sz="2400" b="1" i="1" u="sng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Nazývá </a:t>
            </a:r>
            <a:r>
              <a:rPr lang="cs-CZ" sz="2000" dirty="0">
                <a:latin typeface="Calibri" panose="020F0502020204030204" pitchFamily="34" charset="0"/>
              </a:rPr>
              <a:t>se také </a:t>
            </a:r>
            <a:r>
              <a:rPr lang="cs-CZ" sz="2000" i="1" u="sng" dirty="0">
                <a:latin typeface="Calibri" panose="020F0502020204030204" pitchFamily="34" charset="0"/>
              </a:rPr>
              <a:t>emitorový </a:t>
            </a:r>
            <a:r>
              <a:rPr lang="cs-CZ" sz="2000" i="1" u="sng" dirty="0" smtClean="0">
                <a:latin typeface="Calibri" panose="020F0502020204030204" pitchFamily="34" charset="0"/>
              </a:rPr>
              <a:t>sledovač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  <a:endParaRPr lang="cs-CZ" sz="2000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Napájecí </a:t>
            </a:r>
            <a:r>
              <a:rPr lang="cs-CZ" sz="2000" dirty="0">
                <a:latin typeface="Calibri" panose="020F0502020204030204" pitchFamily="34" charset="0"/>
              </a:rPr>
              <a:t>napětí je připojeno přímo na kolektor, výstupní signál je odebírán z </a:t>
            </a:r>
            <a:r>
              <a:rPr lang="cs-CZ" sz="2000" dirty="0" smtClean="0">
                <a:latin typeface="Calibri" panose="020F0502020204030204" pitchFamily="34" charset="0"/>
              </a:rPr>
              <a:t>emitoru.</a:t>
            </a:r>
          </a:p>
          <a:p>
            <a:pPr marL="0" lvl="0" indent="0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cs-CZ" sz="2000" i="1" u="sng" dirty="0" smtClean="0">
                <a:latin typeface="Calibri" panose="020F0502020204030204" pitchFamily="34" charset="0"/>
              </a:rPr>
              <a:t>Použití</a:t>
            </a:r>
            <a:r>
              <a:rPr lang="cs-CZ" sz="2000" i="1" dirty="0">
                <a:latin typeface="Calibri" panose="020F0502020204030204" pitchFamily="34" charset="0"/>
              </a:rPr>
              <a:t>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Calibri" panose="020F0502020204030204" pitchFamily="34" charset="0"/>
              </a:rPr>
              <a:t>jako </a:t>
            </a:r>
            <a:r>
              <a:rPr lang="cs-CZ" sz="2000" i="1" dirty="0">
                <a:latin typeface="Calibri" panose="020F0502020204030204" pitchFamily="34" charset="0"/>
              </a:rPr>
              <a:t>impedanční </a:t>
            </a:r>
            <a:r>
              <a:rPr lang="cs-CZ" sz="2000" i="1" dirty="0" err="1">
                <a:latin typeface="Calibri" panose="020F0502020204030204" pitchFamily="34" charset="0"/>
              </a:rPr>
              <a:t>přizpůsobovač</a:t>
            </a:r>
            <a:r>
              <a:rPr lang="cs-CZ" sz="2000" dirty="0">
                <a:latin typeface="Calibri" panose="020F0502020204030204" pitchFamily="34" charset="0"/>
              </a:rPr>
              <a:t> (měnič impedance)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>
                <a:latin typeface="Calibri" panose="020F0502020204030204" pitchFamily="34" charset="0"/>
              </a:rPr>
              <a:t>jako </a:t>
            </a:r>
            <a:r>
              <a:rPr lang="cs-CZ" sz="2000" i="1" dirty="0">
                <a:latin typeface="Calibri" panose="020F0502020204030204" pitchFamily="34" charset="0"/>
              </a:rPr>
              <a:t>regulační tranzistor ve filtrech a stabilizátorech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ZÁKLADNÍ  ZAPOJENÍ  ZESILOVAČŮ  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236" y="2669971"/>
            <a:ext cx="3193847" cy="2716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4745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7081" y="1384689"/>
            <a:ext cx="6944824" cy="4816935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Zapojení SC</a:t>
            </a:r>
          </a:p>
          <a:p>
            <a:pPr marL="0" indent="0" algn="just">
              <a:buNone/>
            </a:pPr>
            <a:r>
              <a:rPr lang="cs-CZ" sz="1000" b="1" i="1" u="sng" dirty="0">
                <a:latin typeface="Calibri" panose="020F0502020204030204" pitchFamily="34" charset="0"/>
              </a:rPr>
              <a:t> </a:t>
            </a:r>
            <a:r>
              <a:rPr lang="cs-CZ" sz="1000" b="1" i="1" u="sng" dirty="0" smtClean="0">
                <a:latin typeface="Calibri" panose="020F0502020204030204" pitchFamily="34" charset="0"/>
              </a:rPr>
              <a:t>    </a:t>
            </a:r>
            <a:endParaRPr lang="cs-CZ" sz="1000" b="1" i="1" u="sng" dirty="0">
              <a:latin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b="1" i="1" dirty="0" smtClean="0">
                <a:latin typeface="Calibri" panose="020F0502020204030204" pitchFamily="34" charset="0"/>
              </a:rPr>
              <a:t>vstupní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impedance je </a:t>
            </a:r>
            <a:r>
              <a:rPr lang="cs-CZ" sz="2000" b="1" i="1" dirty="0">
                <a:latin typeface="Calibri" panose="020F0502020204030204" pitchFamily="34" charset="0"/>
              </a:rPr>
              <a:t>největší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……….… </a:t>
            </a:r>
            <a:r>
              <a:rPr lang="cs-CZ" sz="2000" dirty="0">
                <a:latin typeface="Calibri" panose="020F0502020204030204" pitchFamily="34" charset="0"/>
              </a:rPr>
              <a:t>100 až 250 k</a:t>
            </a:r>
            <a:r>
              <a:rPr lang="cs-CZ" sz="2000" dirty="0">
                <a:latin typeface="Calibri" panose="020F0502020204030204" pitchFamily="34" charset="0"/>
                <a:sym typeface="Symbol"/>
              </a:rPr>
              <a:t></a:t>
            </a:r>
            <a:endParaRPr lang="cs-CZ" sz="2000" dirty="0">
              <a:latin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b="1" i="1" dirty="0">
                <a:latin typeface="Calibri" panose="020F0502020204030204" pitchFamily="34" charset="0"/>
              </a:rPr>
              <a:t>výstupní</a:t>
            </a:r>
            <a:r>
              <a:rPr lang="cs-CZ" sz="2000" dirty="0">
                <a:latin typeface="Calibri" panose="020F0502020204030204" pitchFamily="34" charset="0"/>
              </a:rPr>
              <a:t> impedance je </a:t>
            </a:r>
            <a:r>
              <a:rPr lang="cs-CZ" sz="2000" b="1" i="1" dirty="0">
                <a:latin typeface="Calibri" panose="020F0502020204030204" pitchFamily="34" charset="0"/>
              </a:rPr>
              <a:t>nejmenší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….…. </a:t>
            </a:r>
            <a:r>
              <a:rPr lang="cs-CZ" sz="2000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2000" dirty="0">
                <a:latin typeface="Calibri" panose="020F0502020204030204" pitchFamily="34" charset="0"/>
              </a:rPr>
              <a:t> až desítky </a:t>
            </a:r>
            <a:r>
              <a:rPr lang="cs-CZ" sz="2000" dirty="0">
                <a:latin typeface="Calibri" panose="020F0502020204030204" pitchFamily="34" charset="0"/>
                <a:sym typeface="Symbol"/>
              </a:rPr>
              <a:t></a:t>
            </a:r>
            <a:endParaRPr lang="cs-CZ" sz="2000" dirty="0">
              <a:latin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>
                <a:latin typeface="Calibri" panose="020F0502020204030204" pitchFamily="34" charset="0"/>
              </a:rPr>
              <a:t>napěťové zesílení </a:t>
            </a:r>
            <a:r>
              <a:rPr lang="cs-CZ" sz="2000" dirty="0" smtClean="0">
                <a:latin typeface="Calibri" panose="020F0502020204030204" pitchFamily="34" charset="0"/>
              </a:rPr>
              <a:t>……………….…….……..…… </a:t>
            </a:r>
            <a:r>
              <a:rPr lang="cs-CZ" sz="2000" dirty="0">
                <a:latin typeface="Calibri" panose="020F0502020204030204" pitchFamily="34" charset="0"/>
              </a:rPr>
              <a:t>menší než </a:t>
            </a:r>
            <a:r>
              <a:rPr lang="cs-CZ" sz="2000" dirty="0" smtClean="0">
                <a:latin typeface="Calibri" panose="020F0502020204030204" pitchFamily="34" charset="0"/>
              </a:rPr>
              <a:t>1</a:t>
            </a:r>
            <a:endParaRPr lang="cs-CZ" sz="2000" dirty="0">
              <a:latin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>
                <a:latin typeface="Calibri" panose="020F0502020204030204" pitchFamily="34" charset="0"/>
              </a:rPr>
              <a:t>proudové zesílení </a:t>
            </a:r>
            <a:r>
              <a:rPr lang="cs-CZ" sz="2000" dirty="0" smtClean="0">
                <a:latin typeface="Calibri" panose="020F0502020204030204" pitchFamily="34" charset="0"/>
              </a:rPr>
              <a:t>………………………......…... </a:t>
            </a:r>
            <a:r>
              <a:rPr lang="cs-CZ" sz="2000" dirty="0">
                <a:latin typeface="Calibri" panose="020F0502020204030204" pitchFamily="34" charset="0"/>
              </a:rPr>
              <a:t>100 až 1000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>
                <a:latin typeface="Calibri" panose="020F0502020204030204" pitchFamily="34" charset="0"/>
              </a:rPr>
              <a:t>výkonové zesílení </a:t>
            </a:r>
            <a:r>
              <a:rPr lang="cs-CZ" sz="2000" dirty="0" smtClean="0">
                <a:latin typeface="Calibri" panose="020F0502020204030204" pitchFamily="34" charset="0"/>
              </a:rPr>
              <a:t>…………………………….….……… </a:t>
            </a:r>
            <a:r>
              <a:rPr lang="cs-CZ" sz="2000" dirty="0">
                <a:latin typeface="Calibri" panose="020F0502020204030204" pitchFamily="34" charset="0"/>
              </a:rPr>
              <a:t>až 1000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>
                <a:latin typeface="Calibri" panose="020F0502020204030204" pitchFamily="34" charset="0"/>
              </a:rPr>
              <a:t>výstupní signál je ve fázi </a:t>
            </a:r>
            <a:r>
              <a:rPr lang="cs-CZ" sz="2000" dirty="0" smtClean="0">
                <a:latin typeface="Calibri" panose="020F0502020204030204" pitchFamily="34" charset="0"/>
              </a:rPr>
              <a:t>se signálem</a:t>
            </a:r>
            <a:r>
              <a:rPr lang="cs-CZ" sz="2000" dirty="0">
                <a:latin typeface="Calibri" panose="020F0502020204030204" pitchFamily="34" charset="0"/>
              </a:rPr>
              <a:t> </a:t>
            </a:r>
            <a:r>
              <a:rPr lang="cs-CZ" sz="2000" dirty="0" smtClean="0">
                <a:latin typeface="Calibri" panose="020F0502020204030204" pitchFamily="34" charset="0"/>
              </a:rPr>
              <a:t>vstupním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ZÁKLADNÍ  ZAPOJENÍ  ZESILOVAČŮ  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65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63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9588" y="1547653"/>
            <a:ext cx="6944824" cy="52559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Shrnutí</a:t>
            </a:r>
          </a:p>
          <a:p>
            <a:pPr marL="0" indent="0" algn="just">
              <a:buNone/>
            </a:pPr>
            <a:r>
              <a:rPr lang="cs-CZ" sz="1000" b="1" i="1" u="sng" dirty="0">
                <a:latin typeface="Calibri" panose="020F0502020204030204" pitchFamily="34" charset="0"/>
              </a:rPr>
              <a:t> </a:t>
            </a:r>
            <a:r>
              <a:rPr lang="cs-CZ" sz="1000" b="1" i="1" u="sng" dirty="0" smtClean="0">
                <a:latin typeface="Calibri" panose="020F0502020204030204" pitchFamily="34" charset="0"/>
              </a:rPr>
              <a:t>    </a:t>
            </a:r>
            <a:endParaRPr lang="cs-CZ" sz="1000" b="1" i="1" u="sng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ZÁKLADNÍ  ZAPOJENÍ  ZESILOVAČŮ  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7894175"/>
              </p:ext>
            </p:extLst>
          </p:nvPr>
        </p:nvGraphicFramePr>
        <p:xfrm>
          <a:off x="873659" y="2245257"/>
          <a:ext cx="7595858" cy="27975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2766"/>
                <a:gridCol w="2106451"/>
                <a:gridCol w="2394787"/>
                <a:gridCol w="2451854"/>
              </a:tblGrid>
              <a:tr h="3996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1" dirty="0">
                          <a:effectLst/>
                        </a:rPr>
                        <a:t>SE</a:t>
                      </a:r>
                      <a:endParaRPr lang="cs-CZ" sz="1800" b="1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1" dirty="0">
                          <a:effectLst/>
                        </a:rPr>
                        <a:t>SB</a:t>
                      </a:r>
                      <a:endParaRPr lang="cs-CZ" sz="1800" b="1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1" dirty="0">
                          <a:effectLst/>
                        </a:rPr>
                        <a:t>SC</a:t>
                      </a:r>
                      <a:endParaRPr lang="cs-CZ" sz="1800" b="1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6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1" dirty="0">
                          <a:effectLst/>
                        </a:rPr>
                        <a:t> </a:t>
                      </a:r>
                      <a:r>
                        <a:rPr lang="cs-CZ" sz="1800" b="1" i="1" dirty="0" err="1">
                          <a:effectLst/>
                        </a:rPr>
                        <a:t>Z</a:t>
                      </a:r>
                      <a:r>
                        <a:rPr lang="cs-CZ" sz="1800" b="1" i="1" baseline="-25000" dirty="0" err="1">
                          <a:effectLst/>
                        </a:rPr>
                        <a:t>vst</a:t>
                      </a:r>
                      <a:endParaRPr lang="cs-CZ" sz="1800" b="1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střední </a:t>
                      </a:r>
                      <a:r>
                        <a:rPr lang="cs-CZ" sz="1800" dirty="0" smtClean="0">
                          <a:effectLst/>
                        </a:rPr>
                        <a:t>– </a:t>
                      </a:r>
                      <a:r>
                        <a:rPr lang="cs-CZ" sz="1800" dirty="0">
                          <a:effectLst/>
                        </a:rPr>
                        <a:t>2 až 5 k</a:t>
                      </a:r>
                      <a:r>
                        <a:rPr lang="cs-CZ" sz="1800" dirty="0">
                          <a:effectLst/>
                          <a:sym typeface="Symbol"/>
                        </a:rPr>
                        <a:t>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malá </a:t>
                      </a:r>
                      <a:r>
                        <a:rPr lang="cs-CZ" sz="1800" dirty="0" smtClean="0">
                          <a:effectLst/>
                        </a:rPr>
                        <a:t>– </a:t>
                      </a:r>
                      <a:r>
                        <a:rPr lang="cs-CZ" sz="1800" dirty="0">
                          <a:effectLst/>
                        </a:rPr>
                        <a:t>10 až 100 </a:t>
                      </a:r>
                      <a:r>
                        <a:rPr lang="cs-CZ" sz="1800" dirty="0">
                          <a:effectLst/>
                          <a:sym typeface="Symbol"/>
                        </a:rPr>
                        <a:t>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velká </a:t>
                      </a:r>
                      <a:r>
                        <a:rPr lang="cs-CZ" sz="1800" dirty="0" smtClean="0">
                          <a:effectLst/>
                        </a:rPr>
                        <a:t>–100 </a:t>
                      </a:r>
                      <a:r>
                        <a:rPr lang="cs-CZ" sz="1800" dirty="0">
                          <a:effectLst/>
                        </a:rPr>
                        <a:t>až 250 k</a:t>
                      </a:r>
                      <a:r>
                        <a:rPr lang="cs-CZ" sz="1800" dirty="0">
                          <a:effectLst/>
                          <a:sym typeface="Symbol"/>
                        </a:rPr>
                        <a:t>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6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1" dirty="0" err="1">
                          <a:effectLst/>
                        </a:rPr>
                        <a:t>Z</a:t>
                      </a:r>
                      <a:r>
                        <a:rPr lang="cs-CZ" sz="1800" b="1" i="1" baseline="-25000" dirty="0" err="1">
                          <a:effectLst/>
                        </a:rPr>
                        <a:t>výst</a:t>
                      </a:r>
                      <a:endParaRPr lang="cs-CZ" sz="1800" b="1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střední </a:t>
                      </a:r>
                      <a:r>
                        <a:rPr lang="cs-CZ" sz="1800" dirty="0">
                          <a:effectLst/>
                          <a:sym typeface="Symbol"/>
                        </a:rPr>
                        <a:t></a:t>
                      </a:r>
                      <a:r>
                        <a:rPr lang="cs-CZ" sz="1800" dirty="0">
                          <a:effectLst/>
                        </a:rPr>
                        <a:t> 50 k</a:t>
                      </a:r>
                      <a:r>
                        <a:rPr lang="cs-CZ" sz="1800" dirty="0">
                          <a:effectLst/>
                          <a:sym typeface="Symbol"/>
                        </a:rPr>
                        <a:t>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velká </a:t>
                      </a:r>
                      <a:r>
                        <a:rPr lang="cs-CZ" sz="1800" dirty="0" smtClean="0">
                          <a:effectLst/>
                        </a:rPr>
                        <a:t>– </a:t>
                      </a:r>
                      <a:r>
                        <a:rPr lang="cs-CZ" sz="1800" dirty="0">
                          <a:effectLst/>
                        </a:rPr>
                        <a:t>až 1 M</a:t>
                      </a:r>
                      <a:r>
                        <a:rPr lang="cs-CZ" sz="1800" dirty="0">
                          <a:effectLst/>
                          <a:sym typeface="Symbol"/>
                        </a:rPr>
                        <a:t>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malá </a:t>
                      </a:r>
                      <a:r>
                        <a:rPr lang="cs-CZ" sz="1800" dirty="0" smtClean="0">
                          <a:effectLst/>
                        </a:rPr>
                        <a:t>– </a:t>
                      </a:r>
                      <a:r>
                        <a:rPr lang="cs-CZ" sz="1800" dirty="0">
                          <a:effectLst/>
                        </a:rPr>
                        <a:t>5 až 100 </a:t>
                      </a:r>
                      <a:r>
                        <a:rPr lang="cs-CZ" sz="1800" dirty="0">
                          <a:effectLst/>
                          <a:sym typeface="Symbol"/>
                        </a:rPr>
                        <a:t>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6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1" dirty="0">
                          <a:effectLst/>
                        </a:rPr>
                        <a:t> A</a:t>
                      </a:r>
                      <a:r>
                        <a:rPr lang="cs-CZ" sz="1800" b="1" i="1" baseline="-25000" dirty="0">
                          <a:effectLst/>
                        </a:rPr>
                        <a:t>U</a:t>
                      </a:r>
                      <a:endParaRPr lang="cs-CZ" sz="1800" b="1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velké </a:t>
                      </a:r>
                      <a:r>
                        <a:rPr lang="cs-CZ" sz="1800" dirty="0" smtClean="0">
                          <a:effectLst/>
                        </a:rPr>
                        <a:t>– </a:t>
                      </a:r>
                      <a:r>
                        <a:rPr lang="cs-CZ" sz="1800" dirty="0">
                          <a:effectLst/>
                        </a:rPr>
                        <a:t>až 1 000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velké </a:t>
                      </a:r>
                      <a:r>
                        <a:rPr lang="cs-CZ" sz="1800" dirty="0" smtClean="0">
                          <a:effectLst/>
                        </a:rPr>
                        <a:t>– </a:t>
                      </a:r>
                      <a:r>
                        <a:rPr lang="cs-CZ" sz="1800" dirty="0">
                          <a:effectLst/>
                        </a:rPr>
                        <a:t>až 1 000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malé - </a:t>
                      </a:r>
                      <a:r>
                        <a:rPr lang="cs-CZ" sz="1800" dirty="0">
                          <a:effectLst/>
                          <a:sym typeface="Symbol"/>
                        </a:rPr>
                        <a:t></a:t>
                      </a:r>
                      <a:r>
                        <a:rPr lang="cs-CZ" sz="1800" dirty="0">
                          <a:effectLst/>
                        </a:rPr>
                        <a:t> 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6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1" dirty="0">
                          <a:effectLst/>
                        </a:rPr>
                        <a:t> A</a:t>
                      </a:r>
                      <a:r>
                        <a:rPr lang="cs-CZ" sz="1800" b="1" i="1" baseline="-25000" dirty="0">
                          <a:effectLst/>
                        </a:rPr>
                        <a:t>I</a:t>
                      </a:r>
                      <a:endParaRPr lang="cs-CZ" sz="1800" b="1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velké </a:t>
                      </a:r>
                      <a:r>
                        <a:rPr lang="cs-CZ" sz="1800" dirty="0" smtClean="0">
                          <a:effectLst/>
                        </a:rPr>
                        <a:t>– </a:t>
                      </a:r>
                      <a:r>
                        <a:rPr lang="cs-CZ" sz="1800" dirty="0">
                          <a:effectLst/>
                        </a:rPr>
                        <a:t>až 1 000 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malé </a:t>
                      </a:r>
                      <a:r>
                        <a:rPr lang="cs-CZ" sz="1800" dirty="0" smtClean="0">
                          <a:effectLst/>
                        </a:rPr>
                        <a:t>– </a:t>
                      </a:r>
                      <a:r>
                        <a:rPr lang="cs-CZ" sz="1800" dirty="0">
                          <a:effectLst/>
                          <a:sym typeface="Symbol"/>
                        </a:rPr>
                        <a:t></a:t>
                      </a:r>
                      <a:r>
                        <a:rPr lang="cs-CZ" sz="1800" dirty="0">
                          <a:effectLst/>
                        </a:rPr>
                        <a:t> 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velké – až 1 000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6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1" dirty="0">
                          <a:effectLst/>
                        </a:rPr>
                        <a:t> A</a:t>
                      </a:r>
                      <a:r>
                        <a:rPr lang="cs-CZ" sz="1800" b="1" i="1" baseline="-25000" dirty="0">
                          <a:effectLst/>
                        </a:rPr>
                        <a:t>P</a:t>
                      </a:r>
                      <a:endParaRPr lang="cs-CZ" sz="1800" b="1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až 10</a:t>
                      </a:r>
                      <a:r>
                        <a:rPr lang="cs-CZ" sz="1800" baseline="30000" dirty="0">
                          <a:effectLst/>
                        </a:rPr>
                        <a:t>5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100 až 1 000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100 až 1 000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96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1" dirty="0">
                          <a:effectLst/>
                        </a:rPr>
                        <a:t> </a:t>
                      </a:r>
                      <a:r>
                        <a:rPr lang="cs-CZ" sz="1800" b="1" i="1" dirty="0">
                          <a:effectLst/>
                          <a:sym typeface="Symbol"/>
                        </a:rPr>
                        <a:t></a:t>
                      </a:r>
                      <a:endParaRPr lang="cs-CZ" sz="1800" b="1" i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180°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0°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0°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5085" marR="45085" marT="0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352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635" y="80362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30827" y="1674891"/>
            <a:ext cx="7044452" cy="3530850"/>
          </a:xfrm>
        </p:spPr>
        <p:txBody>
          <a:bodyPr/>
          <a:lstStyle/>
          <a:p>
            <a:pPr lvl="0"/>
            <a:r>
              <a:rPr lang="cs-CZ" sz="2800" b="1" dirty="0" smtClean="0">
                <a:latin typeface="Calibri" panose="020F0502020204030204" pitchFamily="34" charset="0"/>
              </a:rPr>
              <a:t>Kontrolní otázky:</a:t>
            </a:r>
          </a:p>
          <a:p>
            <a:pPr lvl="0"/>
            <a:r>
              <a:rPr lang="cs-CZ" sz="2400" b="1" i="1" dirty="0" smtClean="0">
                <a:latin typeface="Calibri" panose="020F0502020204030204" pitchFamily="34" charset="0"/>
              </a:rPr>
              <a:t>Které </a:t>
            </a:r>
            <a:r>
              <a:rPr lang="cs-CZ" sz="2400" b="1" i="1" dirty="0">
                <a:latin typeface="Calibri" panose="020F0502020204030204" pitchFamily="34" charset="0"/>
              </a:rPr>
              <a:t>základní zapojení </a:t>
            </a:r>
            <a:r>
              <a:rPr lang="cs-CZ" sz="2400" b="1" i="1" dirty="0" smtClean="0">
                <a:latin typeface="Calibri" panose="020F0502020204030204" pitchFamily="34" charset="0"/>
              </a:rPr>
              <a:t>zesilovače:</a:t>
            </a:r>
            <a:endParaRPr lang="cs-CZ" sz="2400" dirty="0">
              <a:latin typeface="Calibri" panose="020F0502020204030204" pitchFamily="34" charset="0"/>
            </a:endParaRPr>
          </a:p>
          <a:p>
            <a:pPr marL="914400" lvl="1" indent="-457200">
              <a:buFont typeface="+mj-lt"/>
              <a:buAutoNum type="alphaLcParenR"/>
            </a:pPr>
            <a:r>
              <a:rPr lang="cs-CZ" sz="2400" i="1" dirty="0">
                <a:latin typeface="Calibri" panose="020F0502020204030204" pitchFamily="34" charset="0"/>
              </a:rPr>
              <a:t>m</a:t>
            </a:r>
            <a:r>
              <a:rPr lang="cs-CZ" sz="2400" i="1" dirty="0" smtClean="0">
                <a:latin typeface="Calibri" panose="020F0502020204030204" pitchFamily="34" charset="0"/>
              </a:rPr>
              <a:t>á největší </a:t>
            </a:r>
            <a:r>
              <a:rPr lang="cs-CZ" sz="2400" i="1" dirty="0">
                <a:latin typeface="Calibri" panose="020F0502020204030204" pitchFamily="34" charset="0"/>
              </a:rPr>
              <a:t>výstupní impedanci</a:t>
            </a:r>
            <a:r>
              <a:rPr lang="cs-CZ" sz="2400" i="1" dirty="0" smtClean="0">
                <a:latin typeface="Calibri" panose="020F0502020204030204" pitchFamily="34" charset="0"/>
              </a:rPr>
              <a:t>?</a:t>
            </a:r>
          </a:p>
          <a:p>
            <a:pPr marL="914400" lvl="1" indent="-457200">
              <a:buFont typeface="+mj-lt"/>
              <a:buAutoNum type="alphaLcParenR"/>
            </a:pPr>
            <a:r>
              <a:rPr lang="cs-CZ" sz="2400" i="1" dirty="0">
                <a:latin typeface="Calibri" panose="020F0502020204030204" pitchFamily="34" charset="0"/>
              </a:rPr>
              <a:t>m</a:t>
            </a:r>
            <a:r>
              <a:rPr lang="cs-CZ" sz="2400" i="1" dirty="0" smtClean="0">
                <a:latin typeface="Calibri" panose="020F0502020204030204" pitchFamily="34" charset="0"/>
              </a:rPr>
              <a:t>á nejmenší </a:t>
            </a:r>
            <a:r>
              <a:rPr lang="cs-CZ" sz="2400" i="1" dirty="0">
                <a:latin typeface="Calibri" panose="020F0502020204030204" pitchFamily="34" charset="0"/>
              </a:rPr>
              <a:t>napěťové zesílení</a:t>
            </a:r>
            <a:r>
              <a:rPr lang="cs-CZ" sz="2400" i="1" dirty="0" smtClean="0">
                <a:latin typeface="Calibri" panose="020F0502020204030204" pitchFamily="34" charset="0"/>
              </a:rPr>
              <a:t>?</a:t>
            </a:r>
          </a:p>
          <a:p>
            <a:pPr marL="914400" lvl="1" indent="-457200">
              <a:buFont typeface="+mj-lt"/>
              <a:buAutoNum type="alphaLcParenR"/>
            </a:pPr>
            <a:r>
              <a:rPr lang="cs-CZ" sz="2400" i="1" dirty="0" smtClean="0">
                <a:latin typeface="Calibri" panose="020F0502020204030204" pitchFamily="34" charset="0"/>
              </a:rPr>
              <a:t>obrací </a:t>
            </a:r>
            <a:r>
              <a:rPr lang="cs-CZ" sz="2400" i="1" dirty="0">
                <a:latin typeface="Calibri" panose="020F0502020204030204" pitchFamily="34" charset="0"/>
              </a:rPr>
              <a:t>fázi výstupního signálu</a:t>
            </a:r>
            <a:r>
              <a:rPr lang="cs-CZ" sz="2400" i="1" dirty="0" smtClean="0">
                <a:latin typeface="Calibri" panose="020F0502020204030204" pitchFamily="34" charset="0"/>
              </a:rPr>
              <a:t>?</a:t>
            </a:r>
          </a:p>
          <a:p>
            <a:pPr marL="914400" lvl="1" indent="-457200">
              <a:buFont typeface="+mj-lt"/>
              <a:buAutoNum type="alphaLcParenR"/>
            </a:pPr>
            <a:r>
              <a:rPr lang="cs-CZ" sz="2400" i="1" dirty="0">
                <a:latin typeface="Calibri" panose="020F0502020204030204" pitchFamily="34" charset="0"/>
              </a:rPr>
              <a:t>m</a:t>
            </a:r>
            <a:r>
              <a:rPr lang="cs-CZ" sz="2400" i="1" dirty="0" smtClean="0">
                <a:latin typeface="Calibri" panose="020F0502020204030204" pitchFamily="34" charset="0"/>
              </a:rPr>
              <a:t>á proudové </a:t>
            </a:r>
            <a:r>
              <a:rPr lang="cs-CZ" sz="2400" i="1" dirty="0">
                <a:latin typeface="Calibri" panose="020F0502020204030204" pitchFamily="34" charset="0"/>
              </a:rPr>
              <a:t>zesílení menší než 1? </a:t>
            </a:r>
            <a:endParaRPr lang="cs-CZ" sz="2400" i="1" dirty="0" smtClean="0">
              <a:latin typeface="Calibri" panose="020F0502020204030204" pitchFamily="34" charset="0"/>
            </a:endParaRPr>
          </a:p>
          <a:p>
            <a:pPr marL="914400" lvl="1" indent="-457200">
              <a:buFont typeface="+mj-lt"/>
              <a:buAutoNum type="alphaLcParenR"/>
            </a:pPr>
            <a:r>
              <a:rPr lang="cs-CZ" sz="2400" i="1" dirty="0">
                <a:latin typeface="Calibri" panose="020F0502020204030204" pitchFamily="34" charset="0"/>
              </a:rPr>
              <a:t>m</a:t>
            </a:r>
            <a:r>
              <a:rPr lang="cs-CZ" sz="2400" i="1" dirty="0" smtClean="0">
                <a:latin typeface="Calibri" panose="020F0502020204030204" pitchFamily="34" charset="0"/>
              </a:rPr>
              <a:t>á největší </a:t>
            </a:r>
            <a:r>
              <a:rPr lang="cs-CZ" sz="2400" i="1" dirty="0">
                <a:latin typeface="Calibri" panose="020F0502020204030204" pitchFamily="34" charset="0"/>
              </a:rPr>
              <a:t>výkonové zesílení</a:t>
            </a:r>
            <a:r>
              <a:rPr lang="cs-CZ" sz="2400" i="1" dirty="0" smtClean="0">
                <a:latin typeface="Calibri" panose="020F0502020204030204" pitchFamily="34" charset="0"/>
              </a:rPr>
              <a:t>?</a:t>
            </a:r>
          </a:p>
          <a:p>
            <a:pPr marL="914400" lvl="1" indent="-457200">
              <a:buFont typeface="+mj-lt"/>
              <a:buAutoNum type="alphaLcParenR"/>
            </a:pPr>
            <a:r>
              <a:rPr lang="cs-CZ" sz="2400" i="1" dirty="0">
                <a:latin typeface="Calibri" panose="020F0502020204030204" pitchFamily="34" charset="0"/>
              </a:rPr>
              <a:t>m</a:t>
            </a:r>
            <a:r>
              <a:rPr lang="cs-CZ" sz="2400" i="1" dirty="0" smtClean="0">
                <a:latin typeface="Calibri" panose="020F0502020204030204" pitchFamily="34" charset="0"/>
              </a:rPr>
              <a:t>á nejmenší </a:t>
            </a:r>
            <a:r>
              <a:rPr lang="cs-CZ" sz="2400" i="1" dirty="0">
                <a:latin typeface="Calibri" panose="020F0502020204030204" pitchFamily="34" charset="0"/>
              </a:rPr>
              <a:t>vstupní impedanci</a:t>
            </a:r>
            <a:r>
              <a:rPr lang="cs-CZ" sz="2400" i="1" dirty="0" smtClean="0">
                <a:latin typeface="Calibri" panose="020F0502020204030204" pitchFamily="34" charset="0"/>
              </a:rPr>
              <a:t>?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53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63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83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48" y="866997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3862" y="1638677"/>
            <a:ext cx="7758821" cy="4227968"/>
          </a:xfrm>
        </p:spPr>
        <p:txBody>
          <a:bodyPr/>
          <a:lstStyle/>
          <a:p>
            <a:pPr lvl="0"/>
            <a:r>
              <a:rPr lang="cs-CZ" b="1" dirty="0" smtClean="0">
                <a:latin typeface="Calibri" panose="020F0502020204030204" pitchFamily="34" charset="0"/>
              </a:rPr>
              <a:t>Kontrolní test:</a:t>
            </a:r>
          </a:p>
          <a:p>
            <a:r>
              <a:rPr lang="cs-CZ" sz="1400" b="1" i="1" dirty="0" smtClean="0">
                <a:latin typeface="Calibri" panose="020F0502020204030204" pitchFamily="34" charset="0"/>
              </a:rPr>
              <a:t>1. Zesilovač </a:t>
            </a:r>
            <a:r>
              <a:rPr lang="cs-CZ" sz="1400" b="1" i="1" dirty="0">
                <a:latin typeface="Calibri" panose="020F0502020204030204" pitchFamily="34" charset="0"/>
              </a:rPr>
              <a:t>v zapojení se společnou bází (SB) </a:t>
            </a:r>
            <a:r>
              <a:rPr lang="cs-CZ" sz="1400" b="1" i="1" dirty="0" smtClean="0">
                <a:latin typeface="Calibri" panose="020F0502020204030204" pitchFamily="34" charset="0"/>
              </a:rPr>
              <a:t>má</a:t>
            </a:r>
          </a:p>
          <a:p>
            <a:r>
              <a:rPr lang="cs-CZ" sz="1400" i="1" dirty="0" smtClean="0">
                <a:latin typeface="Calibri" panose="020F0502020204030204" pitchFamily="34" charset="0"/>
              </a:rPr>
              <a:t>a</a:t>
            </a:r>
            <a:r>
              <a:rPr lang="cs-CZ" sz="1400" i="1" dirty="0">
                <a:latin typeface="Calibri" panose="020F0502020204030204" pitchFamily="34" charset="0"/>
              </a:rPr>
              <a:t>) velkou vstupní impedanci (řádově stovky k</a:t>
            </a:r>
            <a:r>
              <a:rPr lang="cs-CZ" sz="1400" i="1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1400" i="1" dirty="0">
                <a:latin typeface="Calibri" panose="020F0502020204030204" pitchFamily="34" charset="0"/>
              </a:rPr>
              <a:t>)	</a:t>
            </a:r>
            <a:r>
              <a:rPr lang="cs-CZ" sz="1400" i="1" dirty="0" smtClean="0">
                <a:latin typeface="Calibri" panose="020F0502020204030204" pitchFamily="34" charset="0"/>
              </a:rPr>
              <a:t>b</a:t>
            </a:r>
            <a:r>
              <a:rPr lang="cs-CZ" sz="1400" i="1" dirty="0">
                <a:latin typeface="Calibri" panose="020F0502020204030204" pitchFamily="34" charset="0"/>
              </a:rPr>
              <a:t>) velkou výstupní impedanci (až M</a:t>
            </a:r>
            <a:r>
              <a:rPr lang="cs-CZ" sz="1400" i="1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1400" i="1" dirty="0">
                <a:latin typeface="Calibri" panose="020F0502020204030204" pitchFamily="34" charset="0"/>
              </a:rPr>
              <a:t>)</a:t>
            </a:r>
            <a:br>
              <a:rPr lang="cs-CZ" sz="1400" i="1" dirty="0">
                <a:latin typeface="Calibri" panose="020F0502020204030204" pitchFamily="34" charset="0"/>
              </a:rPr>
            </a:br>
            <a:r>
              <a:rPr lang="cs-CZ" sz="1400" i="1" dirty="0">
                <a:latin typeface="Calibri" panose="020F0502020204030204" pitchFamily="34" charset="0"/>
              </a:rPr>
              <a:t>c) malé napěťové zesílení (menší než 1)	</a:t>
            </a:r>
            <a:r>
              <a:rPr lang="cs-CZ" sz="1400" i="1" dirty="0" smtClean="0">
                <a:latin typeface="Calibri" panose="020F0502020204030204" pitchFamily="34" charset="0"/>
              </a:rPr>
              <a:t>d</a:t>
            </a:r>
            <a:r>
              <a:rPr lang="cs-CZ" sz="1400" i="1" dirty="0">
                <a:latin typeface="Calibri" panose="020F0502020204030204" pitchFamily="34" charset="0"/>
              </a:rPr>
              <a:t>) malé proudové zesílení (menší než 1)</a:t>
            </a:r>
            <a:br>
              <a:rPr lang="cs-CZ" sz="1400" i="1" dirty="0">
                <a:latin typeface="Calibri" panose="020F0502020204030204" pitchFamily="34" charset="0"/>
              </a:rPr>
            </a:br>
            <a:r>
              <a:rPr lang="cs-CZ" sz="1400" i="1" dirty="0">
                <a:latin typeface="Calibri" panose="020F0502020204030204" pitchFamily="34" charset="0"/>
              </a:rPr>
              <a:t>e) velké napěťové zesílení (až 1 000)		</a:t>
            </a:r>
            <a:r>
              <a:rPr lang="cs-CZ" sz="1400" i="1" dirty="0" smtClean="0">
                <a:latin typeface="Calibri" panose="020F0502020204030204" pitchFamily="34" charset="0"/>
              </a:rPr>
              <a:t>f</a:t>
            </a:r>
            <a:r>
              <a:rPr lang="cs-CZ" sz="1400" i="1" dirty="0">
                <a:latin typeface="Calibri" panose="020F0502020204030204" pitchFamily="34" charset="0"/>
              </a:rPr>
              <a:t>) velké proudové zesílení (desítky až stovky)</a:t>
            </a:r>
            <a:endParaRPr lang="cs-CZ" sz="1400" dirty="0">
              <a:latin typeface="Calibri" panose="020F0502020204030204" pitchFamily="34" charset="0"/>
            </a:endParaRPr>
          </a:p>
          <a:p>
            <a:r>
              <a:rPr lang="cs-CZ" sz="1400" b="1" dirty="0">
                <a:latin typeface="Calibri" panose="020F0502020204030204" pitchFamily="34" charset="0"/>
              </a:rPr>
              <a:t>2. Zesilovač v zapojení se společným emitorem (SE) </a:t>
            </a:r>
            <a:r>
              <a:rPr lang="cs-CZ" sz="1400" b="1" dirty="0" smtClean="0">
                <a:latin typeface="Calibri" panose="020F0502020204030204" pitchFamily="34" charset="0"/>
              </a:rPr>
              <a:t>má</a:t>
            </a:r>
          </a:p>
          <a:p>
            <a:r>
              <a:rPr lang="cs-CZ" sz="1400" i="1" dirty="0" smtClean="0">
                <a:latin typeface="Calibri" panose="020F0502020204030204" pitchFamily="34" charset="0"/>
              </a:rPr>
              <a:t>a</a:t>
            </a:r>
            <a:r>
              <a:rPr lang="cs-CZ" sz="1400" i="1" dirty="0">
                <a:latin typeface="Calibri" panose="020F0502020204030204" pitchFamily="34" charset="0"/>
              </a:rPr>
              <a:t>) velkou vstupní impedanci (řádově stovky k</a:t>
            </a:r>
            <a:r>
              <a:rPr lang="cs-CZ" sz="1400" i="1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1400" i="1" dirty="0">
                <a:latin typeface="Calibri" panose="020F0502020204030204" pitchFamily="34" charset="0"/>
              </a:rPr>
              <a:t>)	</a:t>
            </a:r>
            <a:r>
              <a:rPr lang="cs-CZ" sz="1400" i="1" dirty="0" smtClean="0">
                <a:latin typeface="Calibri" panose="020F0502020204030204" pitchFamily="34" charset="0"/>
              </a:rPr>
              <a:t>b</a:t>
            </a:r>
            <a:r>
              <a:rPr lang="cs-CZ" sz="1400" i="1" dirty="0">
                <a:latin typeface="Calibri" panose="020F0502020204030204" pitchFamily="34" charset="0"/>
              </a:rPr>
              <a:t>) velkou výstupní impedanci (až 1 M</a:t>
            </a:r>
            <a:r>
              <a:rPr lang="cs-CZ" sz="1400" i="1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1400" i="1" dirty="0">
                <a:latin typeface="Calibri" panose="020F0502020204030204" pitchFamily="34" charset="0"/>
              </a:rPr>
              <a:t>)</a:t>
            </a:r>
            <a:br>
              <a:rPr lang="cs-CZ" sz="1400" i="1" dirty="0">
                <a:latin typeface="Calibri" panose="020F0502020204030204" pitchFamily="34" charset="0"/>
              </a:rPr>
            </a:br>
            <a:r>
              <a:rPr lang="cs-CZ" sz="1400" i="1" dirty="0">
                <a:latin typeface="Calibri" panose="020F0502020204030204" pitchFamily="34" charset="0"/>
              </a:rPr>
              <a:t>c) malé napěťové zesílení (menší než 1)	</a:t>
            </a:r>
            <a:r>
              <a:rPr lang="cs-CZ" sz="1400" i="1" dirty="0" smtClean="0">
                <a:latin typeface="Calibri" panose="020F0502020204030204" pitchFamily="34" charset="0"/>
              </a:rPr>
              <a:t>d</a:t>
            </a:r>
            <a:r>
              <a:rPr lang="cs-CZ" sz="1400" i="1" dirty="0">
                <a:latin typeface="Calibri" panose="020F0502020204030204" pitchFamily="34" charset="0"/>
              </a:rPr>
              <a:t>) velké výkonové zesílení (až stovky tisíc)</a:t>
            </a:r>
            <a:br>
              <a:rPr lang="cs-CZ" sz="1400" i="1" dirty="0">
                <a:latin typeface="Calibri" panose="020F0502020204030204" pitchFamily="34" charset="0"/>
              </a:rPr>
            </a:br>
            <a:r>
              <a:rPr lang="cs-CZ" sz="1400" i="1" dirty="0">
                <a:latin typeface="Calibri" panose="020F0502020204030204" pitchFamily="34" charset="0"/>
              </a:rPr>
              <a:t>e) velké napěťové zesílení (až 1 000)		</a:t>
            </a:r>
            <a:r>
              <a:rPr lang="cs-CZ" sz="1400" i="1" dirty="0" smtClean="0">
                <a:latin typeface="Calibri" panose="020F0502020204030204" pitchFamily="34" charset="0"/>
              </a:rPr>
              <a:t>f</a:t>
            </a:r>
            <a:r>
              <a:rPr lang="cs-CZ" sz="1400" i="1" dirty="0">
                <a:latin typeface="Calibri" panose="020F0502020204030204" pitchFamily="34" charset="0"/>
              </a:rPr>
              <a:t>) malou výstupní impedanci (řádově desítky </a:t>
            </a:r>
            <a:r>
              <a:rPr lang="cs-CZ" sz="1400" i="1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1400" i="1" dirty="0">
                <a:latin typeface="Calibri" panose="020F0502020204030204" pitchFamily="34" charset="0"/>
              </a:rPr>
              <a:t>)</a:t>
            </a:r>
            <a:endParaRPr lang="cs-CZ" sz="1400" dirty="0">
              <a:latin typeface="Calibri" panose="020F0502020204030204" pitchFamily="34" charset="0"/>
            </a:endParaRPr>
          </a:p>
          <a:p>
            <a:r>
              <a:rPr lang="cs-CZ" sz="1400" b="1" i="1" dirty="0">
                <a:latin typeface="Calibri" panose="020F0502020204030204" pitchFamily="34" charset="0"/>
              </a:rPr>
              <a:t>3. Zesilovač v zapojení se společným kolektorem (SC) </a:t>
            </a:r>
            <a:r>
              <a:rPr lang="cs-CZ" sz="1400" b="1" i="1" dirty="0" smtClean="0">
                <a:latin typeface="Calibri" panose="020F0502020204030204" pitchFamily="34" charset="0"/>
              </a:rPr>
              <a:t>má</a:t>
            </a:r>
          </a:p>
          <a:p>
            <a:r>
              <a:rPr lang="cs-CZ" sz="1400" i="1" dirty="0" smtClean="0">
                <a:latin typeface="Calibri" panose="020F0502020204030204" pitchFamily="34" charset="0"/>
              </a:rPr>
              <a:t>a</a:t>
            </a:r>
            <a:r>
              <a:rPr lang="cs-CZ" sz="1400" i="1" dirty="0">
                <a:latin typeface="Calibri" panose="020F0502020204030204" pitchFamily="34" charset="0"/>
              </a:rPr>
              <a:t>) malé napěťové zesílení (menší než 1)	</a:t>
            </a:r>
            <a:r>
              <a:rPr lang="cs-CZ" sz="1400" i="1" dirty="0" smtClean="0">
                <a:latin typeface="Calibri" panose="020F0502020204030204" pitchFamily="34" charset="0"/>
              </a:rPr>
              <a:t>b</a:t>
            </a:r>
            <a:r>
              <a:rPr lang="cs-CZ" sz="1400" i="1" dirty="0">
                <a:latin typeface="Calibri" panose="020F0502020204030204" pitchFamily="34" charset="0"/>
              </a:rPr>
              <a:t>) malé proudové zesílení (menší než 1)</a:t>
            </a:r>
            <a:br>
              <a:rPr lang="cs-CZ" sz="1400" i="1" dirty="0">
                <a:latin typeface="Calibri" panose="020F0502020204030204" pitchFamily="34" charset="0"/>
              </a:rPr>
            </a:br>
            <a:r>
              <a:rPr lang="cs-CZ" sz="1400" i="1" dirty="0">
                <a:latin typeface="Calibri" panose="020F0502020204030204" pitchFamily="34" charset="0"/>
              </a:rPr>
              <a:t>c) velké napěťové zesílení (až 1 000)		</a:t>
            </a:r>
            <a:r>
              <a:rPr lang="cs-CZ" sz="1400" i="1" dirty="0" smtClean="0">
                <a:latin typeface="Calibri" panose="020F0502020204030204" pitchFamily="34" charset="0"/>
              </a:rPr>
              <a:t>d</a:t>
            </a:r>
            <a:r>
              <a:rPr lang="cs-CZ" sz="1400" i="1" dirty="0">
                <a:latin typeface="Calibri" panose="020F0502020204030204" pitchFamily="34" charset="0"/>
              </a:rPr>
              <a:t>) malou výstupní impedanci (řádově desítky </a:t>
            </a:r>
            <a:r>
              <a:rPr lang="cs-CZ" sz="1400" i="1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1400" i="1" dirty="0">
                <a:latin typeface="Calibri" panose="020F0502020204030204" pitchFamily="34" charset="0"/>
              </a:rPr>
              <a:t>)</a:t>
            </a:r>
            <a:br>
              <a:rPr lang="cs-CZ" sz="1400" i="1" dirty="0">
                <a:latin typeface="Calibri" panose="020F0502020204030204" pitchFamily="34" charset="0"/>
              </a:rPr>
            </a:br>
            <a:r>
              <a:rPr lang="cs-CZ" sz="1400" i="1" dirty="0">
                <a:latin typeface="Calibri" panose="020F0502020204030204" pitchFamily="34" charset="0"/>
              </a:rPr>
              <a:t>e) velkou vstupní impedanci (řádově stovky k</a:t>
            </a:r>
            <a:r>
              <a:rPr lang="cs-CZ" sz="1400" i="1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1400" i="1" dirty="0">
                <a:latin typeface="Calibri" panose="020F0502020204030204" pitchFamily="34" charset="0"/>
              </a:rPr>
              <a:t>)	</a:t>
            </a:r>
            <a:r>
              <a:rPr lang="cs-CZ" sz="1400" i="1" dirty="0" smtClean="0">
                <a:latin typeface="Calibri" panose="020F0502020204030204" pitchFamily="34" charset="0"/>
              </a:rPr>
              <a:t>f</a:t>
            </a:r>
            <a:r>
              <a:rPr lang="cs-CZ" sz="1400" i="1" dirty="0">
                <a:latin typeface="Calibri" panose="020F0502020204030204" pitchFamily="34" charset="0"/>
              </a:rPr>
              <a:t>) velkou výstupní impedanci (až 1 M</a:t>
            </a:r>
            <a:r>
              <a:rPr lang="cs-CZ" sz="1400" i="1" dirty="0">
                <a:latin typeface="Calibri" panose="020F0502020204030204" pitchFamily="34" charset="0"/>
                <a:sym typeface="Symbol"/>
              </a:rPr>
              <a:t></a:t>
            </a:r>
            <a:r>
              <a:rPr lang="cs-CZ" sz="1400" i="1" dirty="0">
                <a:latin typeface="Calibri" panose="020F0502020204030204" pitchFamily="34" charset="0"/>
              </a:rPr>
              <a:t>)</a:t>
            </a:r>
            <a:endParaRPr lang="cs-CZ" sz="1400" dirty="0">
              <a:latin typeface="Calibri" panose="020F0502020204030204" pitchFamily="34" charset="0"/>
            </a:endParaRPr>
          </a:p>
          <a:p>
            <a:r>
              <a:rPr lang="cs-CZ" sz="1400" b="1" i="1" dirty="0">
                <a:latin typeface="Calibri" panose="020F0502020204030204" pitchFamily="34" charset="0"/>
              </a:rPr>
              <a:t>4. Emitorový sledovač </a:t>
            </a:r>
            <a:r>
              <a:rPr lang="cs-CZ" sz="1400" b="1" i="1" dirty="0" smtClean="0">
                <a:latin typeface="Calibri" panose="020F0502020204030204" pitchFamily="34" charset="0"/>
              </a:rPr>
              <a:t>má</a:t>
            </a:r>
          </a:p>
          <a:p>
            <a:r>
              <a:rPr lang="cs-CZ" sz="1400" i="1" dirty="0" smtClean="0">
                <a:latin typeface="Calibri" panose="020F0502020204030204" pitchFamily="34" charset="0"/>
              </a:rPr>
              <a:t>a</a:t>
            </a:r>
            <a:r>
              <a:rPr lang="cs-CZ" sz="1400" i="1" dirty="0">
                <a:latin typeface="Calibri" panose="020F0502020204030204" pitchFamily="34" charset="0"/>
              </a:rPr>
              <a:t>) velké napěťové zesílení a malou výstupní </a:t>
            </a:r>
            <a:r>
              <a:rPr lang="cs-CZ" sz="1400" i="1" dirty="0" smtClean="0">
                <a:latin typeface="Calibri" panose="020F0502020204030204" pitchFamily="34" charset="0"/>
              </a:rPr>
              <a:t>impedanci        b) velkou </a:t>
            </a:r>
            <a:r>
              <a:rPr lang="cs-CZ" sz="1400" i="1" dirty="0">
                <a:latin typeface="Calibri" panose="020F0502020204030204" pitchFamily="34" charset="0"/>
              </a:rPr>
              <a:t>vstupní a výstupní </a:t>
            </a:r>
            <a:r>
              <a:rPr lang="cs-CZ" sz="1400" i="1" dirty="0" smtClean="0">
                <a:latin typeface="Calibri" panose="020F0502020204030204" pitchFamily="34" charset="0"/>
              </a:rPr>
              <a:t>impedanci                    </a:t>
            </a:r>
            <a:r>
              <a:rPr lang="cs-CZ" sz="1400" i="1" dirty="0">
                <a:latin typeface="Calibri" panose="020F0502020204030204" pitchFamily="34" charset="0"/>
              </a:rPr>
              <a:t/>
            </a:r>
            <a:br>
              <a:rPr lang="cs-CZ" sz="1400" i="1" dirty="0">
                <a:latin typeface="Calibri" panose="020F0502020204030204" pitchFamily="34" charset="0"/>
              </a:rPr>
            </a:br>
            <a:r>
              <a:rPr lang="cs-CZ" sz="1400" i="1" dirty="0">
                <a:latin typeface="Calibri" panose="020F0502020204030204" pitchFamily="34" charset="0"/>
              </a:rPr>
              <a:t>c) malé napěťové zesílení a velkou výstupní </a:t>
            </a:r>
            <a:r>
              <a:rPr lang="cs-CZ" sz="1400" i="1" dirty="0" smtClean="0">
                <a:latin typeface="Calibri" panose="020F0502020204030204" pitchFamily="34" charset="0"/>
              </a:rPr>
              <a:t>impedanci        d</a:t>
            </a:r>
            <a:r>
              <a:rPr lang="cs-CZ" sz="1400" i="1" dirty="0">
                <a:latin typeface="Calibri" panose="020F0502020204030204" pitchFamily="34" charset="0"/>
              </a:rPr>
              <a:t>) velkou vstupní a malou výstupní impedanci</a:t>
            </a:r>
            <a:br>
              <a:rPr lang="cs-CZ" sz="1400" i="1" dirty="0">
                <a:latin typeface="Calibri" panose="020F0502020204030204" pitchFamily="34" charset="0"/>
              </a:rPr>
            </a:br>
            <a:r>
              <a:rPr lang="cs-CZ" sz="1400" i="1" dirty="0">
                <a:latin typeface="Calibri" panose="020F0502020204030204" pitchFamily="34" charset="0"/>
              </a:rPr>
              <a:t>e) velké proudové a malé napěťové zesílení	 </a:t>
            </a:r>
            <a:r>
              <a:rPr lang="cs-CZ" sz="1400" i="1" dirty="0" smtClean="0">
                <a:latin typeface="Calibri" panose="020F0502020204030204" pitchFamily="34" charset="0"/>
              </a:rPr>
              <a:t>             f</a:t>
            </a:r>
            <a:r>
              <a:rPr lang="cs-CZ" sz="1400" i="1" dirty="0">
                <a:latin typeface="Calibri" panose="020F0502020204030204" pitchFamily="34" charset="0"/>
              </a:rPr>
              <a:t>) malé proudové a velké napěťové zesílení</a:t>
            </a:r>
            <a:endParaRPr lang="cs-CZ" sz="1400" dirty="0">
              <a:latin typeface="Calibri" panose="020F0502020204030204" pitchFamily="34" charset="0"/>
            </a:endParaRPr>
          </a:p>
          <a:p>
            <a:r>
              <a:rPr lang="cs-CZ" sz="1400" b="1" i="1" dirty="0">
                <a:latin typeface="Calibri" panose="020F0502020204030204" pitchFamily="34" charset="0"/>
              </a:rPr>
              <a:t>5. Nakresli zesilovač v zapojení SE a napiš jeho základní parametry</a:t>
            </a:r>
            <a:r>
              <a:rPr lang="cs-CZ" sz="1400" b="1" i="1" dirty="0" smtClean="0">
                <a:latin typeface="Calibri" panose="020F0502020204030204" pitchFamily="34" charset="0"/>
              </a:rPr>
              <a:t>!</a:t>
            </a:r>
            <a:endParaRPr lang="cs-CZ" sz="1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4831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53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69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2218011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009736" y="2935186"/>
            <a:ext cx="530546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vlastní 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800" b="1" dirty="0" smtClean="0">
                <a:latin typeface="Calibri" panose="020F0502020204030204" pitchFamily="34" charset="0"/>
              </a:rPr>
              <a:t>Obrázky z knihy</a:t>
            </a:r>
            <a:r>
              <a:rPr lang="cs-CZ" altLang="cs-CZ" sz="2800" dirty="0" smtClean="0">
                <a:latin typeface="Calibri" panose="020F0502020204030204" pitchFamily="34" charset="0"/>
              </a:rPr>
              <a:t>:</a:t>
            </a:r>
          </a:p>
          <a:p>
            <a:pPr algn="l">
              <a:lnSpc>
                <a:spcPct val="150000"/>
              </a:lnSpc>
              <a:defRPr/>
            </a:pPr>
            <a:r>
              <a:rPr lang="cs-CZ" sz="2400" dirty="0">
                <a:latin typeface="Calibri" panose="020F0502020204030204" pitchFamily="34" charset="0"/>
              </a:rPr>
              <a:t>KESL, Jan. </a:t>
            </a:r>
            <a:r>
              <a:rPr lang="cs-CZ" sz="2400" i="1" dirty="0">
                <a:latin typeface="Calibri" panose="020F0502020204030204" pitchFamily="34" charset="0"/>
              </a:rPr>
              <a:t>Elektronika I</a:t>
            </a:r>
            <a:r>
              <a:rPr lang="cs-CZ" sz="2400" dirty="0">
                <a:latin typeface="Calibri" panose="020F0502020204030204" pitchFamily="34" charset="0"/>
              </a:rPr>
              <a:t>. Praha: BEN, </a:t>
            </a:r>
            <a:r>
              <a:rPr lang="cs-CZ" sz="2400" dirty="0" smtClean="0">
                <a:latin typeface="Calibri" panose="020F0502020204030204" pitchFamily="34" charset="0"/>
              </a:rPr>
              <a:t>2004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10008</TotalTime>
  <Words>618</Words>
  <Application>Microsoft Office PowerPoint</Application>
  <PresentationFormat>Předvádění na obrazovce (4:3)</PresentationFormat>
  <Paragraphs>161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STŘEDNÍ ŠKOLA STAVEBNÍ A TECHNICKÁ Ústí nad Labem, Čelakovského 5, příspěvková organizace Páteřní škola Ústeckého kraje</vt:lpstr>
      <vt:lpstr>ELEKTRONIKA</vt:lpstr>
      <vt:lpstr>ZÁKLADNÍ  ZAPOJENÍ  ZESILOVAČŮ   </vt:lpstr>
      <vt:lpstr>ZÁKLADNÍ  ZAPOJENÍ  ZESILOVAČŮ   </vt:lpstr>
      <vt:lpstr>ZÁKLADNÍ  ZAPOJENÍ  ZESILOVAČŮ   </vt:lpstr>
      <vt:lpstr>ZÁKLADNÍ  ZAPOJENÍ  ZESILOVAČŮ   </vt:lpstr>
      <vt:lpstr>ZÁKLADNÍ  ZAPOJENÍ  ZESILOVAČŮ   </vt:lpstr>
      <vt:lpstr>ZÁKLADNÍ  ZAPOJENÍ  ZESILOVAČŮ   </vt:lpstr>
      <vt:lpstr>ZÁKLADNÍ  ZAPOJENÍ  ZESILOVAČŮ   </vt:lpstr>
      <vt:lpstr>ZÁKLADNÍ  ZAPOJENÍ  ZESILOVAČŮ   </vt:lpstr>
      <vt:lpstr>Souhrn učiva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400</cp:revision>
  <dcterms:created xsi:type="dcterms:W3CDTF">2006-12-09T22:12:50Z</dcterms:created>
  <dcterms:modified xsi:type="dcterms:W3CDTF">2014-02-12T06:59:18Z</dcterms:modified>
</cp:coreProperties>
</file>