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67" r:id="rId2"/>
    <p:sldId id="268" r:id="rId3"/>
    <p:sldId id="324" r:id="rId4"/>
    <p:sldId id="346" r:id="rId5"/>
    <p:sldId id="349" r:id="rId6"/>
    <p:sldId id="348" r:id="rId7"/>
    <p:sldId id="350" r:id="rId8"/>
    <p:sldId id="351" r:id="rId9"/>
    <p:sldId id="352" r:id="rId10"/>
    <p:sldId id="353" r:id="rId11"/>
    <p:sldId id="274" r:id="rId12"/>
    <p:sldId id="336" r:id="rId13"/>
    <p:sldId id="294" r:id="rId14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6633"/>
    <a:srgbClr val="0033CC"/>
    <a:srgbClr val="99CC00"/>
    <a:srgbClr val="33CC33"/>
    <a:srgbClr val="FF3399"/>
    <a:srgbClr val="CC00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E2DD58E-01C9-4AA7-943C-60249C2992F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819543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noProof="0" smtClean="0"/>
              <a:t>Klepnutím lze upravit styly předlohy textu.</a:t>
            </a:r>
          </a:p>
          <a:p>
            <a:pPr lvl="1"/>
            <a:r>
              <a:rPr lang="cs-CZ" altLang="cs-CZ" noProof="0" smtClean="0"/>
              <a:t>Druhá úroveň</a:t>
            </a:r>
          </a:p>
          <a:p>
            <a:pPr lvl="2"/>
            <a:r>
              <a:rPr lang="cs-CZ" altLang="cs-CZ" noProof="0" smtClean="0"/>
              <a:t>Třetí úroveň</a:t>
            </a:r>
          </a:p>
          <a:p>
            <a:pPr lvl="3"/>
            <a:r>
              <a:rPr lang="cs-CZ" altLang="cs-CZ" noProof="0" smtClean="0"/>
              <a:t>Čtvrtá úroveň</a:t>
            </a:r>
          </a:p>
          <a:p>
            <a:pPr lvl="4"/>
            <a:r>
              <a:rPr lang="cs-CZ" altLang="cs-CZ" noProof="0" smtClean="0"/>
              <a:t>Pátá úroveň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6A0B58D-095C-4834-8DF0-FA486C0C326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381321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CBDE3F-8100-4EC5-BE1D-0757D51669C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86072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282509-5CA7-4109-A041-352F50A0C50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961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C7C9C5-58C9-4AC8-A736-89850A65878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15555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3F6F3-8F9D-4FA8-8C43-51E351840A0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81466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2FB54-2BB8-4689-8388-B9C22EB8CDC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38482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313FF9-DBAA-4CE2-A994-8E9E006CF83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76944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740573-39AA-492A-85E1-F45050D911B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80277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01AAE-82D2-4D27-B98C-AA52A8BC734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65485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C5B6D4-2ABF-4BE1-BD2C-4F4A403E852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99358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9B980E-95A7-481B-B09B-34085B6A118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81908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1BAD6-3FDE-4003-AD2E-2C58F8D5D8D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45455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72499DF-BCDB-4B83-83D1-F6985901940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168221"/>
              </p:ext>
            </p:extLst>
          </p:nvPr>
        </p:nvGraphicFramePr>
        <p:xfrm>
          <a:off x="750888" y="2060575"/>
          <a:ext cx="7614514" cy="3686364"/>
        </p:xfrm>
        <a:graphic>
          <a:graphicData uri="http://schemas.openxmlformats.org/drawingml/2006/table">
            <a:tbl>
              <a:tblPr/>
              <a:tblGrid>
                <a:gridCol w="2268537"/>
                <a:gridCol w="5345977"/>
              </a:tblGrid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Projekt MŠMT</a:t>
                      </a:r>
                      <a:endParaRPr kumimoji="0" lang="cs-CZ" alt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EU peníze středním školám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projektu školy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ICT do života školy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Registrační číslo projektu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CZ.1.07/1.5.00/34.0771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Šablona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III/2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36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Pracovní třídy zesilovačů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Zesilovač, tranzistor, zesílení, zkreslení, účinnost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Předmět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Elektronika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196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Autor, spoluautor  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Ing. </a:t>
                      </a: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Josef Sýkora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Prezentace, výklad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prezentace, vyhledávání informací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škola, učiliště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a 3. ročník, žáci 17 – 18 let, </a:t>
                      </a: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obory </a:t>
                      </a: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elektro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Vlastní zdroje - viz poslední strana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1068271"/>
            <a:ext cx="7559675" cy="306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lvl="0" algn="ctr" eaLnBrk="1" hangingPunct="1">
              <a:lnSpc>
                <a:spcPts val="1500"/>
              </a:lnSpc>
              <a:spcBef>
                <a:spcPct val="0"/>
              </a:spcBef>
              <a:buNone/>
              <a:defRPr/>
            </a:pPr>
            <a:r>
              <a:rPr lang="cs-CZ" altLang="cs-CZ" sz="2400" b="1" dirty="0">
                <a:ea typeface="Calibri" pitchFamily="34" charset="0"/>
                <a:cs typeface="Times New Roman" pitchFamily="18" charset="0"/>
              </a:rPr>
              <a:t>Pracovní třídy zesilovačů</a:t>
            </a:r>
          </a:p>
        </p:txBody>
      </p:sp>
      <p:sp>
        <p:nvSpPr>
          <p:cNvPr id="210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6336B0F9-8685-47AA-A485-322CDDDFBABD}" type="slidenum">
              <a:rPr lang="cs-CZ" altLang="cs-CZ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cs-CZ" altLang="cs-CZ" sz="1400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 eaLnBrk="1" hangingPunct="1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87400" y="1452712"/>
            <a:ext cx="75612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cs-CZ" altLang="cs-CZ" sz="2400" b="1" dirty="0" smtClean="0"/>
              <a:t>VY_32_INOVACE_36_725</a:t>
            </a:r>
            <a:endParaRPr lang="cs-CZ" altLang="cs-CZ" sz="2400" b="1" dirty="0"/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65163" y="1029972"/>
            <a:ext cx="7772400" cy="961789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b="1" i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ELEKTRONIKA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96834" y="2772935"/>
            <a:ext cx="8337550" cy="2459967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7200" b="1" i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Pracovní třídy</a:t>
            </a:r>
          </a:p>
          <a:p>
            <a:pPr eaLnBrk="1" hangingPunct="1">
              <a:defRPr/>
            </a:pPr>
            <a:r>
              <a:rPr lang="cs-CZ" altLang="cs-CZ" sz="7200" b="1" i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zesilovačů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72016" y="1475222"/>
            <a:ext cx="6930836" cy="2028469"/>
          </a:xfrm>
        </p:spPr>
        <p:txBody>
          <a:bodyPr/>
          <a:lstStyle/>
          <a:p>
            <a:pPr marL="0" indent="0" algn="just">
              <a:buNone/>
            </a:pPr>
            <a:r>
              <a:rPr lang="cs-CZ" sz="2400" b="1" i="1" dirty="0">
                <a:latin typeface="Calibri" panose="020F0502020204030204" pitchFamily="34" charset="0"/>
              </a:rPr>
              <a:t>Podle volby pracovního bodu </a:t>
            </a:r>
            <a:r>
              <a:rPr lang="cs-CZ" sz="2400" dirty="0">
                <a:latin typeface="Calibri" panose="020F0502020204030204" pitchFamily="34" charset="0"/>
              </a:rPr>
              <a:t>zařazujeme zesilovače do „pracovních tříd”. 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Třída </a:t>
            </a:r>
            <a:r>
              <a:rPr lang="cs-CZ" sz="2400" b="1" i="1" dirty="0">
                <a:latin typeface="Calibri" panose="020F0502020204030204" pitchFamily="34" charset="0"/>
              </a:rPr>
              <a:t>je určena dobou</a:t>
            </a:r>
            <a:r>
              <a:rPr lang="cs-CZ" sz="2400" dirty="0">
                <a:latin typeface="Calibri" panose="020F0502020204030204" pitchFamily="34" charset="0"/>
              </a:rPr>
              <a:t>, po kterou zesilovacím prvkem protéká </a:t>
            </a:r>
            <a:r>
              <a:rPr lang="cs-CZ" sz="2400" dirty="0" smtClean="0">
                <a:latin typeface="Calibri" panose="020F0502020204030204" pitchFamily="34" charset="0"/>
              </a:rPr>
              <a:t>proud, vzhledem ke vstupnímu zesilovanému signálu.</a:t>
            </a: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317" y="588474"/>
            <a:ext cx="6835366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PRACOVNÍ TŘÍDY ZESILOVAČŮ   </a:t>
            </a:r>
            <a:endParaRPr lang="cs-CZ" sz="2800" b="1" i="1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1782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2428" y="1493329"/>
            <a:ext cx="6822193" cy="4554385"/>
          </a:xfrm>
        </p:spPr>
        <p:txBody>
          <a:bodyPr/>
          <a:lstStyle/>
          <a:p>
            <a:pPr marL="0" indent="0">
              <a:buNone/>
            </a:pPr>
            <a:r>
              <a:rPr lang="cs-CZ" sz="2400" b="1" i="1" u="sng" dirty="0">
                <a:latin typeface="Calibri" panose="020F0502020204030204" pitchFamily="34" charset="0"/>
              </a:rPr>
              <a:t>Zesilovač třídy A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Proud protéká po celou periodu vstupního signálu.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m</a:t>
            </a:r>
            <a:r>
              <a:rPr lang="cs-CZ" sz="2400" dirty="0" smtClean="0">
                <a:latin typeface="Calibri" panose="020F0502020204030204" pitchFamily="34" charset="0"/>
              </a:rPr>
              <a:t>á </a:t>
            </a:r>
            <a:r>
              <a:rPr lang="cs-CZ" sz="2400" b="1" i="1" dirty="0" smtClean="0">
                <a:latin typeface="Calibri" panose="020F0502020204030204" pitchFamily="34" charset="0"/>
              </a:rPr>
              <a:t>nejmenší </a:t>
            </a:r>
            <a:r>
              <a:rPr lang="cs-CZ" sz="2400" b="1" i="1" dirty="0">
                <a:latin typeface="Calibri" panose="020F0502020204030204" pitchFamily="34" charset="0"/>
              </a:rPr>
              <a:t>zkreslení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m</a:t>
            </a:r>
            <a:r>
              <a:rPr lang="cs-CZ" sz="2400" dirty="0" smtClean="0">
                <a:latin typeface="Calibri" panose="020F0502020204030204" pitchFamily="34" charset="0"/>
              </a:rPr>
              <a:t>á </a:t>
            </a:r>
            <a:r>
              <a:rPr lang="cs-CZ" sz="2400" b="1" i="1" dirty="0" smtClean="0">
                <a:latin typeface="Calibri" panose="020F0502020204030204" pitchFamily="34" charset="0"/>
              </a:rPr>
              <a:t>malou energetickou účinnost </a:t>
            </a:r>
            <a:r>
              <a:rPr lang="cs-CZ" sz="2400" dirty="0" smtClean="0">
                <a:latin typeface="Calibri" panose="020F0502020204030204" pitchFamily="34" charset="0"/>
              </a:rPr>
              <a:t>– cca 20 %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zesilovacím </a:t>
            </a:r>
            <a:r>
              <a:rPr lang="cs-CZ" sz="2400" dirty="0">
                <a:latin typeface="Calibri" panose="020F0502020204030204" pitchFamily="34" charset="0"/>
              </a:rPr>
              <a:t>prvkem prochází stejnosměrný proud i při </a:t>
            </a:r>
            <a:r>
              <a:rPr lang="cs-CZ" sz="2400" dirty="0" smtClean="0">
                <a:latin typeface="Calibri" panose="020F0502020204030204" pitchFamily="34" charset="0"/>
              </a:rPr>
              <a:t>nevybuzení (na vstup není přiveden žádný signál), </a:t>
            </a:r>
            <a:r>
              <a:rPr lang="cs-CZ" sz="2400" dirty="0">
                <a:latin typeface="Calibri" panose="020F0502020204030204" pitchFamily="34" charset="0"/>
              </a:rPr>
              <a:t>kdy zesilovač nepracuje</a:t>
            </a:r>
          </a:p>
          <a:p>
            <a:pPr marL="57150" indent="0" algn="just">
              <a:buNone/>
            </a:pPr>
            <a:r>
              <a:rPr lang="cs-CZ" sz="2400" i="1" u="sng" dirty="0" smtClean="0">
                <a:latin typeface="Calibri" panose="020F0502020204030204" pitchFamily="34" charset="0"/>
              </a:rPr>
              <a:t>Použití</a:t>
            </a:r>
            <a:r>
              <a:rPr lang="cs-CZ" sz="2400" dirty="0" smtClean="0">
                <a:latin typeface="Calibri" panose="020F0502020204030204" pitchFamily="34" charset="0"/>
              </a:rPr>
              <a:t>:</a:t>
            </a:r>
          </a:p>
          <a:p>
            <a:pPr marL="457200" algn="just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v </a:t>
            </a:r>
            <a:r>
              <a:rPr lang="cs-CZ" sz="2400" dirty="0">
                <a:latin typeface="Calibri" panose="020F0502020204030204" pitchFamily="34" charset="0"/>
              </a:rPr>
              <a:t>napěťových zesilovačích (pro všeobecné použití)</a:t>
            </a:r>
          </a:p>
          <a:p>
            <a:pPr marL="457200" algn="just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není vhodný pro výkonové zesilovače (max. výkon řádově W)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317" y="588474"/>
            <a:ext cx="6835366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PRACOVNÍ TŘÍDY ZESILOVAČŮ   </a:t>
            </a:r>
            <a:endParaRPr lang="cs-CZ" sz="2800" b="1" i="1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9360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1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1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1070" y="1511437"/>
            <a:ext cx="6441948" cy="4744508"/>
          </a:xfrm>
        </p:spPr>
        <p:txBody>
          <a:bodyPr/>
          <a:lstStyle/>
          <a:p>
            <a:pPr marL="0" indent="0">
              <a:buNone/>
            </a:pPr>
            <a:r>
              <a:rPr lang="cs-CZ" sz="2400" b="1" i="1" u="sng" dirty="0">
                <a:latin typeface="Calibri" panose="020F0502020204030204" pitchFamily="34" charset="0"/>
              </a:rPr>
              <a:t>Zesilovač třídy </a:t>
            </a:r>
            <a:r>
              <a:rPr lang="cs-CZ" sz="2400" b="1" i="1" u="sng" dirty="0" smtClean="0">
                <a:latin typeface="Calibri" panose="020F0502020204030204" pitchFamily="34" charset="0"/>
              </a:rPr>
              <a:t>B</a:t>
            </a:r>
            <a:endParaRPr lang="cs-CZ" sz="2400" b="1" i="1" u="sng" dirty="0">
              <a:latin typeface="Calibri" panose="020F0502020204030204" pitchFamily="34" charset="0"/>
            </a:endParaRPr>
          </a:p>
          <a:p>
            <a:pPr algn="just"/>
            <a:r>
              <a:rPr lang="cs-CZ" sz="2400" dirty="0">
                <a:latin typeface="Calibri" panose="020F0502020204030204" pitchFamily="34" charset="0"/>
              </a:rPr>
              <a:t>p</a:t>
            </a:r>
            <a:r>
              <a:rPr lang="cs-CZ" sz="2400" dirty="0" smtClean="0">
                <a:latin typeface="Calibri" panose="020F0502020204030204" pitchFamily="34" charset="0"/>
              </a:rPr>
              <a:t>roud </a:t>
            </a:r>
            <a:r>
              <a:rPr lang="cs-CZ" sz="2400" dirty="0">
                <a:latin typeface="Calibri" panose="020F0502020204030204" pitchFamily="34" charset="0"/>
              </a:rPr>
              <a:t>prochází </a:t>
            </a:r>
            <a:r>
              <a:rPr lang="cs-CZ" sz="2400" dirty="0" smtClean="0">
                <a:latin typeface="Calibri" panose="020F0502020204030204" pitchFamily="34" charset="0"/>
              </a:rPr>
              <a:t>tranzistorem přesně </a:t>
            </a:r>
            <a:r>
              <a:rPr lang="cs-CZ" sz="2400" dirty="0">
                <a:latin typeface="Calibri" panose="020F0502020204030204" pitchFamily="34" charset="0"/>
              </a:rPr>
              <a:t>po dobu jedné půlperiody vstupního </a:t>
            </a:r>
            <a:r>
              <a:rPr lang="cs-CZ" sz="2400" dirty="0" smtClean="0">
                <a:latin typeface="Calibri" panose="020F0502020204030204" pitchFamily="34" charset="0"/>
              </a:rPr>
              <a:t>signálu</a:t>
            </a:r>
            <a:endParaRPr lang="cs-CZ" sz="2400" dirty="0">
              <a:latin typeface="Calibri" panose="020F0502020204030204" pitchFamily="34" charset="0"/>
            </a:endParaRPr>
          </a:p>
          <a:p>
            <a:pPr lvl="0" algn="just"/>
            <a:r>
              <a:rPr lang="cs-CZ" sz="2400" dirty="0">
                <a:latin typeface="Calibri" panose="020F0502020204030204" pitchFamily="34" charset="0"/>
              </a:rPr>
              <a:t>zesiluje pouze jednu půlvlnu střídavého signálu – výstupní signál je obdobou tepavého napětí u </a:t>
            </a:r>
            <a:r>
              <a:rPr lang="cs-CZ" sz="2400" dirty="0" err="1">
                <a:latin typeface="Calibri" panose="020F0502020204030204" pitchFamily="34" charset="0"/>
              </a:rPr>
              <a:t>jednopulsního</a:t>
            </a:r>
            <a:r>
              <a:rPr lang="cs-CZ" sz="2400" dirty="0">
                <a:latin typeface="Calibri" panose="020F0502020204030204" pitchFamily="34" charset="0"/>
              </a:rPr>
              <a:t> (jednocestného) </a:t>
            </a:r>
            <a:r>
              <a:rPr lang="cs-CZ" sz="2400" dirty="0" smtClean="0">
                <a:latin typeface="Calibri" panose="020F0502020204030204" pitchFamily="34" charset="0"/>
              </a:rPr>
              <a:t>usměrňovače</a:t>
            </a:r>
          </a:p>
          <a:p>
            <a:pPr lvl="0" algn="just"/>
            <a:r>
              <a:rPr lang="cs-CZ" sz="2400" dirty="0" smtClean="0">
                <a:latin typeface="Calibri" panose="020F0502020204030204" pitchFamily="34" charset="0"/>
              </a:rPr>
              <a:t>dochází tak k </a:t>
            </a:r>
            <a:r>
              <a:rPr lang="cs-CZ" sz="2400" dirty="0">
                <a:latin typeface="Calibri" panose="020F0502020204030204" pitchFamily="34" charset="0"/>
              </a:rPr>
              <a:t>velkému zkreslení 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lvl="0" algn="just"/>
            <a:r>
              <a:rPr lang="cs-CZ" sz="2400" dirty="0" smtClean="0">
                <a:latin typeface="Calibri" panose="020F0502020204030204" pitchFamily="34" charset="0"/>
              </a:rPr>
              <a:t>nelze proto samostatně </a:t>
            </a:r>
            <a:r>
              <a:rPr lang="cs-CZ" sz="2400" dirty="0">
                <a:latin typeface="Calibri" panose="020F0502020204030204" pitchFamily="34" charset="0"/>
              </a:rPr>
              <a:t>používat pro zesilování akustických </a:t>
            </a:r>
            <a:r>
              <a:rPr lang="cs-CZ" sz="2400" dirty="0" smtClean="0">
                <a:latin typeface="Calibri" panose="020F0502020204030204" pitchFamily="34" charset="0"/>
              </a:rPr>
              <a:t>signálů</a:t>
            </a: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317" y="588474"/>
            <a:ext cx="6835366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PRACOVNÍ TŘÍDY ZESILOVAČŮ   </a:t>
            </a:r>
            <a:endParaRPr lang="cs-CZ" sz="2800" b="1" i="1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6250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97528" y="1556704"/>
            <a:ext cx="7113966" cy="4418583"/>
          </a:xfrm>
        </p:spPr>
        <p:txBody>
          <a:bodyPr/>
          <a:lstStyle/>
          <a:p>
            <a:pPr marL="0" indent="0">
              <a:buNone/>
            </a:pPr>
            <a:r>
              <a:rPr lang="cs-CZ" sz="2400" b="1" i="1" u="sng" dirty="0">
                <a:latin typeface="Calibri" panose="020F0502020204030204" pitchFamily="34" charset="0"/>
              </a:rPr>
              <a:t>Zesilovač třídy </a:t>
            </a:r>
            <a:r>
              <a:rPr lang="cs-CZ" sz="2400" b="1" i="1" u="sng" dirty="0" smtClean="0">
                <a:latin typeface="Calibri" panose="020F0502020204030204" pitchFamily="34" charset="0"/>
              </a:rPr>
              <a:t>B</a:t>
            </a:r>
            <a:endParaRPr lang="cs-CZ" sz="2400" b="1" i="1" u="sng" dirty="0">
              <a:latin typeface="Calibri" panose="020F0502020204030204" pitchFamily="34" charset="0"/>
            </a:endParaRPr>
          </a:p>
          <a:p>
            <a:pPr marL="0" lvl="0" indent="0" algn="just">
              <a:buNone/>
            </a:pPr>
            <a:r>
              <a:rPr lang="cs-CZ" sz="2400" i="1" u="sng" dirty="0" smtClean="0">
                <a:latin typeface="Calibri" panose="020F0502020204030204" pitchFamily="34" charset="0"/>
              </a:rPr>
              <a:t>Použití</a:t>
            </a:r>
            <a:r>
              <a:rPr lang="cs-CZ" sz="2400" i="1" dirty="0" smtClean="0">
                <a:latin typeface="Calibri" panose="020F0502020204030204" pitchFamily="34" charset="0"/>
              </a:rPr>
              <a:t>:</a:t>
            </a:r>
          </a:p>
          <a:p>
            <a:pPr marL="0" lv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Ve výkonových (koncových) zesilovacích stupních ve dvojčinném </a:t>
            </a:r>
            <a:r>
              <a:rPr lang="cs-CZ" sz="2400" dirty="0">
                <a:latin typeface="Calibri" panose="020F0502020204030204" pitchFamily="34" charset="0"/>
              </a:rPr>
              <a:t>zapojení, kdy se používají dva </a:t>
            </a:r>
            <a:r>
              <a:rPr lang="cs-CZ" sz="2400" dirty="0" smtClean="0">
                <a:latin typeface="Calibri" panose="020F0502020204030204" pitchFamily="34" charset="0"/>
              </a:rPr>
              <a:t>shodné zesilovače. </a:t>
            </a:r>
          </a:p>
          <a:p>
            <a:pPr algn="just"/>
            <a:r>
              <a:rPr lang="cs-CZ" sz="2400" dirty="0" smtClean="0">
                <a:latin typeface="Calibri" panose="020F0502020204030204" pitchFamily="34" charset="0"/>
              </a:rPr>
              <a:t>vhodným zapojením nebo </a:t>
            </a:r>
            <a:r>
              <a:rPr lang="cs-CZ" sz="2400" dirty="0">
                <a:latin typeface="Calibri" panose="020F0502020204030204" pitchFamily="34" charset="0"/>
              </a:rPr>
              <a:t>úpravou vstupního signálu dosáhneme toho, že jeden zesilovač zesiluje kladnou a druhý zápornou </a:t>
            </a:r>
            <a:r>
              <a:rPr lang="cs-CZ" sz="2400" dirty="0" smtClean="0">
                <a:latin typeface="Calibri" panose="020F0502020204030204" pitchFamily="34" charset="0"/>
              </a:rPr>
              <a:t>půlvlnu</a:t>
            </a:r>
          </a:p>
          <a:p>
            <a:pPr algn="just"/>
            <a:r>
              <a:rPr lang="cs-CZ" sz="2400" dirty="0">
                <a:latin typeface="Calibri" panose="020F0502020204030204" pitchFamily="34" charset="0"/>
              </a:rPr>
              <a:t>j</a:t>
            </a:r>
            <a:r>
              <a:rPr lang="cs-CZ" sz="2400" dirty="0" smtClean="0">
                <a:latin typeface="Calibri" panose="020F0502020204030204" pitchFamily="34" charset="0"/>
              </a:rPr>
              <a:t>ejich výstupní signály se sčítají, tak že průběh zesíleného signálu odpovídá tvaru původního signálu</a:t>
            </a: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317" y="588474"/>
            <a:ext cx="6835366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PRACOVNÍ TŘÍDY ZESILOVAČŮ   </a:t>
            </a:r>
            <a:endParaRPr lang="cs-CZ" sz="2800" b="1" i="1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523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28185" y="1620078"/>
            <a:ext cx="6983719" cy="4418583"/>
          </a:xfrm>
        </p:spPr>
        <p:txBody>
          <a:bodyPr/>
          <a:lstStyle/>
          <a:p>
            <a:pPr marL="0" indent="0">
              <a:buNone/>
            </a:pPr>
            <a:r>
              <a:rPr lang="cs-CZ" sz="2400" b="1" i="1" u="sng" dirty="0">
                <a:latin typeface="Calibri" panose="020F0502020204030204" pitchFamily="34" charset="0"/>
              </a:rPr>
              <a:t>Zesilovač třídy </a:t>
            </a:r>
            <a:r>
              <a:rPr lang="cs-CZ" sz="2400" b="1" i="1" u="sng" dirty="0" smtClean="0">
                <a:latin typeface="Calibri" panose="020F0502020204030204" pitchFamily="34" charset="0"/>
              </a:rPr>
              <a:t>AB</a:t>
            </a:r>
            <a:endParaRPr lang="cs-CZ" sz="2400" b="1" i="1" u="sng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dirty="0">
                <a:latin typeface="Calibri" panose="020F0502020204030204" pitchFamily="34" charset="0"/>
              </a:rPr>
              <a:t>Je to </a:t>
            </a:r>
            <a:r>
              <a:rPr lang="cs-CZ" sz="2400" b="1" i="1" dirty="0">
                <a:latin typeface="Calibri" panose="020F0502020204030204" pitchFamily="34" charset="0"/>
              </a:rPr>
              <a:t>kompromis</a:t>
            </a:r>
            <a:r>
              <a:rPr lang="cs-CZ" sz="2400" dirty="0">
                <a:latin typeface="Calibri" panose="020F0502020204030204" pitchFamily="34" charset="0"/>
              </a:rPr>
              <a:t> mezi třídou A </a:t>
            </a:r>
            <a:r>
              <a:rPr lang="cs-CZ" sz="2400" dirty="0" err="1">
                <a:latin typeface="Calibri" panose="020F0502020204030204" pitchFamily="34" charset="0"/>
              </a:rPr>
              <a:t>a</a:t>
            </a:r>
            <a:r>
              <a:rPr lang="cs-CZ" sz="2400" dirty="0">
                <a:latin typeface="Calibri" panose="020F0502020204030204" pitchFamily="34" charset="0"/>
              </a:rPr>
              <a:t> B. </a:t>
            </a:r>
            <a:r>
              <a:rPr lang="cs-CZ" sz="2400" dirty="0" smtClean="0">
                <a:latin typeface="Calibri" panose="020F0502020204030204" pitchFamily="34" charset="0"/>
              </a:rPr>
              <a:t>Má </a:t>
            </a:r>
            <a:r>
              <a:rPr lang="cs-CZ" sz="2400" b="1" i="1" dirty="0" smtClean="0">
                <a:latin typeface="Calibri" panose="020F0502020204030204" pitchFamily="34" charset="0"/>
              </a:rPr>
              <a:t>větší účinnost </a:t>
            </a:r>
            <a:r>
              <a:rPr lang="cs-CZ" sz="2400" dirty="0" smtClean="0">
                <a:latin typeface="Calibri" panose="020F0502020204030204" pitchFamily="34" charset="0"/>
              </a:rPr>
              <a:t>než třída A </a:t>
            </a:r>
            <a:r>
              <a:rPr lang="cs-CZ" sz="2400" dirty="0" err="1" smtClean="0">
                <a:latin typeface="Calibri" panose="020F0502020204030204" pitchFamily="34" charset="0"/>
              </a:rPr>
              <a:t>a</a:t>
            </a:r>
            <a:r>
              <a:rPr lang="cs-CZ" sz="2400" dirty="0" smtClean="0">
                <a:latin typeface="Calibri" panose="020F0502020204030204" pitchFamily="34" charset="0"/>
              </a:rPr>
              <a:t> </a:t>
            </a:r>
            <a:r>
              <a:rPr lang="cs-CZ" sz="2400" b="1" i="1" dirty="0" smtClean="0">
                <a:latin typeface="Calibri" panose="020F0502020204030204" pitchFamily="34" charset="0"/>
              </a:rPr>
              <a:t>menší zkreslení </a:t>
            </a:r>
            <a:r>
              <a:rPr lang="cs-CZ" sz="2400" dirty="0" smtClean="0">
                <a:latin typeface="Calibri" panose="020F0502020204030204" pitchFamily="34" charset="0"/>
              </a:rPr>
              <a:t>než třída B.</a:t>
            </a:r>
          </a:p>
          <a:p>
            <a:pPr algn="just"/>
            <a:r>
              <a:rPr lang="cs-CZ" sz="2400" b="1" i="1" dirty="0">
                <a:latin typeface="Calibri" panose="020F0502020204030204" pitchFamily="34" charset="0"/>
              </a:rPr>
              <a:t>v klidu </a:t>
            </a:r>
            <a:r>
              <a:rPr lang="cs-CZ" sz="2400" dirty="0" smtClean="0">
                <a:latin typeface="Calibri" panose="020F0502020204030204" pitchFamily="34" charset="0"/>
              </a:rPr>
              <a:t>prochází </a:t>
            </a:r>
            <a:r>
              <a:rPr lang="cs-CZ" sz="2400" dirty="0">
                <a:latin typeface="Calibri" panose="020F0502020204030204" pitchFamily="34" charset="0"/>
              </a:rPr>
              <a:t>zesilovacím prvkem již </a:t>
            </a:r>
            <a:r>
              <a:rPr lang="cs-CZ" sz="2400" b="1" i="1" dirty="0">
                <a:latin typeface="Calibri" panose="020F0502020204030204" pitchFamily="34" charset="0"/>
              </a:rPr>
              <a:t>malý </a:t>
            </a:r>
            <a:r>
              <a:rPr lang="cs-CZ" sz="2400" b="1" i="1" dirty="0" smtClean="0">
                <a:latin typeface="Calibri" panose="020F0502020204030204" pitchFamily="34" charset="0"/>
              </a:rPr>
              <a:t>proud</a:t>
            </a:r>
            <a:r>
              <a:rPr lang="cs-CZ" sz="2400" dirty="0" smtClean="0">
                <a:latin typeface="Calibri" panose="020F0502020204030204" pitchFamily="34" charset="0"/>
              </a:rPr>
              <a:t>, ale podstatně menší než u třídy A (řád. desítky mA)</a:t>
            </a:r>
          </a:p>
          <a:p>
            <a:pPr algn="just"/>
            <a:r>
              <a:rPr lang="cs-CZ" sz="2400" b="1" i="1" dirty="0" smtClean="0">
                <a:latin typeface="Calibri" panose="020F0502020204030204" pitchFamily="34" charset="0"/>
              </a:rPr>
              <a:t>odstraní </a:t>
            </a:r>
            <a:r>
              <a:rPr lang="cs-CZ" sz="2400" b="1" i="1" dirty="0">
                <a:latin typeface="Calibri" panose="020F0502020204030204" pitchFamily="34" charset="0"/>
              </a:rPr>
              <a:t>se tak </a:t>
            </a:r>
            <a:r>
              <a:rPr lang="cs-CZ" sz="2400" b="1" i="1" dirty="0" smtClean="0">
                <a:latin typeface="Calibri" panose="020F0502020204030204" pitchFamily="34" charset="0"/>
              </a:rPr>
              <a:t>přechodové zkreslení</a:t>
            </a:r>
            <a:r>
              <a:rPr lang="cs-CZ" sz="2400" i="1" dirty="0" smtClean="0">
                <a:latin typeface="Calibri" panose="020F0502020204030204" pitchFamily="34" charset="0"/>
              </a:rPr>
              <a:t>, </a:t>
            </a:r>
            <a:r>
              <a:rPr lang="cs-CZ" sz="2400" dirty="0" smtClean="0">
                <a:latin typeface="Calibri" panose="020F0502020204030204" pitchFamily="34" charset="0"/>
              </a:rPr>
              <a:t>způsobené </a:t>
            </a:r>
            <a:r>
              <a:rPr lang="cs-CZ" sz="2400" dirty="0">
                <a:latin typeface="Calibri" panose="020F0502020204030204" pitchFamily="34" charset="0"/>
              </a:rPr>
              <a:t>nelinearitou a „zhuštěním” charakteristik v oblasti zániku klidového </a:t>
            </a:r>
            <a:r>
              <a:rPr lang="cs-CZ" sz="2400" dirty="0" smtClean="0">
                <a:latin typeface="Calibri" panose="020F0502020204030204" pitchFamily="34" charset="0"/>
              </a:rPr>
              <a:t>proudu</a:t>
            </a:r>
            <a:endParaRPr lang="cs-CZ" sz="2400" dirty="0">
              <a:latin typeface="Calibri" panose="020F0502020204030204" pitchFamily="34" charset="0"/>
            </a:endParaRPr>
          </a:p>
          <a:p>
            <a:pPr marL="0" lvl="0" indent="0" algn="just">
              <a:buNone/>
            </a:pPr>
            <a:r>
              <a:rPr lang="cs-CZ" sz="2400" i="1" u="sng" dirty="0" smtClean="0">
                <a:latin typeface="Calibri" panose="020F0502020204030204" pitchFamily="34" charset="0"/>
              </a:rPr>
              <a:t>Použití</a:t>
            </a:r>
            <a:r>
              <a:rPr lang="cs-CZ" sz="2400" i="1" dirty="0" smtClean="0">
                <a:latin typeface="Calibri" panose="020F0502020204030204" pitchFamily="34" charset="0"/>
              </a:rPr>
              <a:t>:</a:t>
            </a:r>
          </a:p>
          <a:p>
            <a:pPr marL="0" lvl="0" indent="0" algn="just">
              <a:buNone/>
            </a:pPr>
            <a:r>
              <a:rPr lang="cs-CZ" sz="2400" b="1" i="1" dirty="0" smtClean="0">
                <a:latin typeface="Calibri" panose="020F0502020204030204" pitchFamily="34" charset="0"/>
              </a:rPr>
              <a:t>V akustických zesilovačích </a:t>
            </a:r>
            <a:r>
              <a:rPr lang="cs-CZ" sz="2400" dirty="0" smtClean="0">
                <a:latin typeface="Calibri" panose="020F0502020204030204" pitchFamily="34" charset="0"/>
              </a:rPr>
              <a:t>ve výkonových (koncových) zesilovacích stupních ve dvojčinném zapojení</a:t>
            </a:r>
            <a:r>
              <a:rPr lang="cs-CZ" sz="2400" dirty="0">
                <a:latin typeface="Calibri" panose="020F0502020204030204" pitchFamily="34" charset="0"/>
              </a:rPr>
              <a:t>.</a:t>
            </a:r>
            <a:endParaRPr lang="cs-CZ" sz="2400" dirty="0" smtClean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317" y="588474"/>
            <a:ext cx="6835366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PRACOVNÍ TŘÍDY ZESILOVAČŮ   </a:t>
            </a:r>
            <a:endParaRPr lang="cs-CZ" sz="2800" b="1" i="1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053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0407" y="1511436"/>
            <a:ext cx="6643185" cy="4418583"/>
          </a:xfrm>
        </p:spPr>
        <p:txBody>
          <a:bodyPr/>
          <a:lstStyle/>
          <a:p>
            <a:pPr marL="0" indent="0">
              <a:buNone/>
            </a:pPr>
            <a:r>
              <a:rPr lang="cs-CZ" sz="2400" b="1" i="1" u="sng" dirty="0">
                <a:latin typeface="Calibri" panose="020F0502020204030204" pitchFamily="34" charset="0"/>
              </a:rPr>
              <a:t>Zesilovač </a:t>
            </a:r>
            <a:r>
              <a:rPr lang="cs-CZ" sz="2400" b="1" i="1" u="sng" dirty="0" smtClean="0">
                <a:latin typeface="Calibri" panose="020F0502020204030204" pitchFamily="34" charset="0"/>
              </a:rPr>
              <a:t>třídy C</a:t>
            </a:r>
            <a:endParaRPr lang="cs-CZ" sz="2400" b="1" i="1" u="sng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dirty="0">
                <a:latin typeface="Calibri" panose="020F0502020204030204" pitchFamily="34" charset="0"/>
              </a:rPr>
              <a:t>Zesilovací prvek </a:t>
            </a:r>
            <a:r>
              <a:rPr lang="cs-CZ" sz="2400" dirty="0" smtClean="0">
                <a:latin typeface="Calibri" panose="020F0502020204030204" pitchFamily="34" charset="0"/>
              </a:rPr>
              <a:t>vede proud </a:t>
            </a:r>
            <a:r>
              <a:rPr lang="cs-CZ" sz="2400" b="1" i="1" dirty="0" smtClean="0">
                <a:latin typeface="Calibri" panose="020F0502020204030204" pitchFamily="34" charset="0"/>
              </a:rPr>
              <a:t>po dobu kratší než je doba půlperiody</a:t>
            </a:r>
            <a:r>
              <a:rPr lang="cs-CZ" sz="2400" dirty="0" smtClean="0">
                <a:latin typeface="Calibri" panose="020F0502020204030204" pitchFamily="34" charset="0"/>
              </a:rPr>
              <a:t> zesilovaného signálu. Proud začne procházet, až </a:t>
            </a:r>
            <a:r>
              <a:rPr lang="cs-CZ" sz="2400" dirty="0">
                <a:latin typeface="Calibri" panose="020F0502020204030204" pitchFamily="34" charset="0"/>
              </a:rPr>
              <a:t>když vstupní signál dosáhne </a:t>
            </a:r>
            <a:r>
              <a:rPr lang="cs-CZ" sz="2400" dirty="0" smtClean="0">
                <a:latin typeface="Calibri" panose="020F0502020204030204" pitchFamily="34" charset="0"/>
              </a:rPr>
              <a:t>určité úrovně (napětí).</a:t>
            </a:r>
          </a:p>
          <a:p>
            <a:pPr marL="0" lv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Má </a:t>
            </a:r>
            <a:r>
              <a:rPr lang="cs-CZ" sz="2400" b="1" i="1" dirty="0" smtClean="0">
                <a:latin typeface="Calibri" panose="020F0502020204030204" pitchFamily="34" charset="0"/>
              </a:rPr>
              <a:t>velké zkreslení a velkou </a:t>
            </a:r>
            <a:r>
              <a:rPr lang="cs-CZ" sz="2400" b="1" i="1" dirty="0">
                <a:latin typeface="Calibri" panose="020F0502020204030204" pitchFamily="34" charset="0"/>
              </a:rPr>
              <a:t>účinnost </a:t>
            </a:r>
            <a:r>
              <a:rPr lang="cs-CZ" sz="2400" dirty="0" smtClean="0">
                <a:latin typeface="Calibri" panose="020F0502020204030204" pitchFamily="34" charset="0"/>
              </a:rPr>
              <a:t>– 80 </a:t>
            </a:r>
            <a:r>
              <a:rPr lang="cs-CZ" sz="2400" dirty="0">
                <a:latin typeface="Calibri" panose="020F0502020204030204" pitchFamily="34" charset="0"/>
              </a:rPr>
              <a:t>až 90 </a:t>
            </a:r>
            <a:r>
              <a:rPr lang="cs-CZ" sz="2400" dirty="0" smtClean="0">
                <a:latin typeface="Calibri" panose="020F0502020204030204" pitchFamily="34" charset="0"/>
              </a:rPr>
              <a:t>%.</a:t>
            </a:r>
          </a:p>
          <a:p>
            <a:pPr marL="0" lvl="0" indent="0" algn="just">
              <a:buNone/>
            </a:pPr>
            <a:r>
              <a:rPr lang="cs-CZ" sz="1000" dirty="0">
                <a:latin typeface="Calibri" panose="020F0502020204030204" pitchFamily="34" charset="0"/>
              </a:rPr>
              <a:t> </a:t>
            </a:r>
            <a:r>
              <a:rPr lang="cs-CZ" sz="1000" dirty="0" smtClean="0">
                <a:latin typeface="Calibri" panose="020F0502020204030204" pitchFamily="34" charset="0"/>
              </a:rPr>
              <a:t>   </a:t>
            </a:r>
            <a:endParaRPr lang="cs-CZ" sz="1000" dirty="0">
              <a:latin typeface="Calibri" panose="020F0502020204030204" pitchFamily="34" charset="0"/>
            </a:endParaRPr>
          </a:p>
          <a:p>
            <a:pPr marL="0" lvl="0" indent="0" algn="just">
              <a:buNone/>
            </a:pPr>
            <a:r>
              <a:rPr lang="cs-CZ" sz="2400" i="1" u="sng" dirty="0" smtClean="0">
                <a:latin typeface="Calibri" panose="020F0502020204030204" pitchFamily="34" charset="0"/>
              </a:rPr>
              <a:t>Použití</a:t>
            </a:r>
            <a:r>
              <a:rPr lang="cs-CZ" sz="2400" dirty="0" smtClean="0">
                <a:latin typeface="Calibri" panose="020F0502020204030204" pitchFamily="34" charset="0"/>
              </a:rPr>
              <a:t>:</a:t>
            </a:r>
          </a:p>
          <a:p>
            <a:pPr marL="0" lv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Jako </a:t>
            </a:r>
            <a:r>
              <a:rPr lang="cs-CZ" sz="2400" dirty="0">
                <a:latin typeface="Calibri" panose="020F0502020204030204" pitchFamily="34" charset="0"/>
              </a:rPr>
              <a:t>vysokofrekvenční</a:t>
            </a:r>
            <a:r>
              <a:rPr lang="cs-CZ" sz="2400" i="1" dirty="0">
                <a:latin typeface="Calibri" panose="020F0502020204030204" pitchFamily="34" charset="0"/>
              </a:rPr>
              <a:t> </a:t>
            </a:r>
            <a:r>
              <a:rPr lang="cs-CZ" sz="2400" dirty="0">
                <a:latin typeface="Calibri" panose="020F0502020204030204" pitchFamily="34" charset="0"/>
              </a:rPr>
              <a:t>výkonové zesilovače nebo </a:t>
            </a:r>
            <a:r>
              <a:rPr lang="cs-CZ" sz="2400" b="1" i="1" dirty="0">
                <a:latin typeface="Calibri" panose="020F0502020204030204" pitchFamily="34" charset="0"/>
              </a:rPr>
              <a:t>koncové stupně vysílačů</a:t>
            </a:r>
            <a:r>
              <a:rPr lang="cs-CZ" sz="2400" dirty="0">
                <a:latin typeface="Calibri" panose="020F0502020204030204" pitchFamily="34" charset="0"/>
              </a:rPr>
              <a:t>, u kterých není na  závadu  velké zkreslení těchto zesilovačů.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317" y="588474"/>
            <a:ext cx="6835366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PRACOVNÍ TŘÍDY ZESILOVAČŮ   </a:t>
            </a:r>
            <a:endParaRPr lang="cs-CZ" sz="2800" b="1" i="1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8094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06169" y="1520490"/>
            <a:ext cx="6887629" cy="4418583"/>
          </a:xfrm>
        </p:spPr>
        <p:txBody>
          <a:bodyPr/>
          <a:lstStyle/>
          <a:p>
            <a:pPr marL="0" indent="0">
              <a:buNone/>
            </a:pPr>
            <a:r>
              <a:rPr lang="cs-CZ" sz="2400" b="1" i="1" u="sng" dirty="0">
                <a:latin typeface="Calibri" panose="020F0502020204030204" pitchFamily="34" charset="0"/>
              </a:rPr>
              <a:t>Zesilovač </a:t>
            </a:r>
            <a:r>
              <a:rPr lang="cs-CZ" sz="2400" b="1" i="1" u="sng" dirty="0" smtClean="0">
                <a:latin typeface="Calibri" panose="020F0502020204030204" pitchFamily="34" charset="0"/>
              </a:rPr>
              <a:t>třídy D</a:t>
            </a:r>
            <a:endParaRPr lang="cs-CZ" sz="2400" b="1" i="1" u="sng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Tyto zesilovače se vyznačují stejně </a:t>
            </a:r>
            <a:r>
              <a:rPr lang="cs-CZ" sz="2400" dirty="0">
                <a:latin typeface="Calibri" panose="020F0502020204030204" pitchFamily="34" charset="0"/>
              </a:rPr>
              <a:t>věrnou </a:t>
            </a:r>
            <a:r>
              <a:rPr lang="cs-CZ" sz="2400" dirty="0" smtClean="0">
                <a:latin typeface="Calibri" panose="020F0502020204030204" pitchFamily="34" charset="0"/>
              </a:rPr>
              <a:t>reprodukcí </a:t>
            </a:r>
            <a:r>
              <a:rPr lang="cs-CZ" sz="2400" dirty="0">
                <a:latin typeface="Calibri" panose="020F0502020204030204" pitchFamily="34" charset="0"/>
              </a:rPr>
              <a:t>jako zesilovače třídy AB</a:t>
            </a:r>
            <a:r>
              <a:rPr lang="cs-CZ" sz="2400" dirty="0" smtClean="0">
                <a:latin typeface="Calibri" panose="020F0502020204030204" pitchFamily="34" charset="0"/>
              </a:rPr>
              <a:t>. Používají se jako výkonové.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b="1" i="1" dirty="0" smtClean="0">
                <a:latin typeface="Calibri" panose="020F0502020204030204" pitchFamily="34" charset="0"/>
              </a:rPr>
              <a:t>Pracují </a:t>
            </a:r>
            <a:r>
              <a:rPr lang="cs-CZ" sz="2400" b="1" i="1" dirty="0">
                <a:latin typeface="Calibri" panose="020F0502020204030204" pitchFamily="34" charset="0"/>
              </a:rPr>
              <a:t>v pulsním </a:t>
            </a:r>
            <a:r>
              <a:rPr lang="cs-CZ" sz="2400" b="1" i="1" dirty="0" smtClean="0">
                <a:latin typeface="Calibri" panose="020F0502020204030204" pitchFamily="34" charset="0"/>
              </a:rPr>
              <a:t>režimu</a:t>
            </a:r>
            <a:r>
              <a:rPr lang="cs-CZ" sz="2400" dirty="0" smtClean="0">
                <a:latin typeface="Calibri" panose="020F0502020204030204" pitchFamily="34" charset="0"/>
              </a:rPr>
              <a:t>, to znamená, že tranzistory mohou být pouze ve dvou stavech – úplně uzavřeny (nevybuzeny) nebo úplně otevřeny (vybuzeny na max. úroveň). Přechod mezi těmito stavy je velmi rychlý, s </a:t>
            </a:r>
            <a:r>
              <a:rPr lang="cs-CZ" sz="2400" dirty="0">
                <a:latin typeface="Calibri" panose="020F0502020204030204" pitchFamily="34" charset="0"/>
              </a:rPr>
              <a:t>kmitočtem mnohonásobně vyšším než je maximální </a:t>
            </a:r>
            <a:r>
              <a:rPr lang="cs-CZ" sz="2400" dirty="0" smtClean="0">
                <a:latin typeface="Calibri" panose="020F0502020204030204" pitchFamily="34" charset="0"/>
              </a:rPr>
              <a:t>kmitočet zesilovaného signálu – čím větší, tím lépe. </a:t>
            </a:r>
          </a:p>
          <a:p>
            <a:pPr marL="0" indent="0" algn="just">
              <a:buNone/>
            </a:pPr>
            <a:r>
              <a:rPr lang="cs-CZ" sz="2400" b="1" i="1" dirty="0" smtClean="0">
                <a:latin typeface="Calibri" panose="020F0502020204030204" pitchFamily="34" charset="0"/>
              </a:rPr>
              <a:t>Doba, po kterou je tranzistor otevřen, je úměrná amplitudě </a:t>
            </a:r>
            <a:r>
              <a:rPr lang="cs-CZ" sz="2400" dirty="0" smtClean="0">
                <a:latin typeface="Calibri" panose="020F0502020204030204" pitchFamily="34" charset="0"/>
              </a:rPr>
              <a:t>(velikosti) zesilovaného signálu.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317" y="588474"/>
            <a:ext cx="6835366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PRACOVNÍ TŘÍDY ZESILOVAČŮ   </a:t>
            </a:r>
            <a:endParaRPr lang="cs-CZ" sz="2800" b="1" i="1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3854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23249" y="1520490"/>
            <a:ext cx="6697502" cy="4418583"/>
          </a:xfrm>
        </p:spPr>
        <p:txBody>
          <a:bodyPr/>
          <a:lstStyle/>
          <a:p>
            <a:pPr marL="0" indent="0">
              <a:buNone/>
            </a:pPr>
            <a:r>
              <a:rPr lang="cs-CZ" sz="2400" b="1" i="1" u="sng" dirty="0">
                <a:latin typeface="Calibri" panose="020F0502020204030204" pitchFamily="34" charset="0"/>
              </a:rPr>
              <a:t>Zesilovač </a:t>
            </a:r>
            <a:r>
              <a:rPr lang="cs-CZ" sz="2400" b="1" i="1" u="sng" dirty="0" smtClean="0">
                <a:latin typeface="Calibri" panose="020F0502020204030204" pitchFamily="34" charset="0"/>
              </a:rPr>
              <a:t>třídy D</a:t>
            </a:r>
            <a:endParaRPr lang="cs-CZ" sz="2400" b="1" i="1" u="sng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Hlavní </a:t>
            </a:r>
            <a:r>
              <a:rPr lang="cs-CZ" sz="2400" dirty="0">
                <a:latin typeface="Calibri" panose="020F0502020204030204" pitchFamily="34" charset="0"/>
              </a:rPr>
              <a:t>výhodou </a:t>
            </a:r>
            <a:r>
              <a:rPr lang="cs-CZ" sz="2400" dirty="0" smtClean="0">
                <a:latin typeface="Calibri" panose="020F0502020204030204" pitchFamily="34" charset="0"/>
              </a:rPr>
              <a:t>těchto zesilovačů je </a:t>
            </a:r>
            <a:r>
              <a:rPr lang="cs-CZ" sz="2400" b="1" i="1" dirty="0" smtClean="0">
                <a:latin typeface="Calibri" panose="020F0502020204030204" pitchFamily="34" charset="0"/>
              </a:rPr>
              <a:t>velká účinnost</a:t>
            </a:r>
            <a:r>
              <a:rPr lang="cs-CZ" sz="2400" dirty="0" smtClean="0">
                <a:latin typeface="Calibri" panose="020F0502020204030204" pitchFamily="34" charset="0"/>
              </a:rPr>
              <a:t>, 90</a:t>
            </a:r>
            <a:r>
              <a:rPr lang="cs-CZ" sz="2400" dirty="0">
                <a:latin typeface="Calibri" panose="020F0502020204030204" pitchFamily="34" charset="0"/>
              </a:rPr>
              <a:t> </a:t>
            </a:r>
            <a:r>
              <a:rPr lang="cs-CZ" sz="2400" dirty="0" smtClean="0">
                <a:latin typeface="Calibri" panose="020F0502020204030204" pitchFamily="34" charset="0"/>
              </a:rPr>
              <a:t>% i více. Ve vodivém stavu má tranzistor velmi malý odpor a proto na něm vzniká i při relativně velkém proudu, tekoucím do připojené zátěže, malý úbytek napětí a tudíž i </a:t>
            </a:r>
            <a:r>
              <a:rPr lang="cs-CZ" sz="2400" b="1" i="1" dirty="0" smtClean="0">
                <a:latin typeface="Calibri" panose="020F0502020204030204" pitchFamily="34" charset="0"/>
              </a:rPr>
              <a:t>malé energetické ztráty</a:t>
            </a:r>
            <a:r>
              <a:rPr lang="cs-CZ" sz="2400" dirty="0" smtClean="0">
                <a:latin typeface="Calibri" panose="020F0502020204030204" pitchFamily="34" charset="0"/>
              </a:rPr>
              <a:t>, které se projevují zahříváním zesilovače. </a:t>
            </a:r>
          </a:p>
          <a:p>
            <a:pPr marL="0" indent="0" algn="just">
              <a:buNone/>
            </a:pPr>
            <a:r>
              <a:rPr lang="cs-CZ" sz="1000" dirty="0">
                <a:latin typeface="Calibri" panose="020F0502020204030204" pitchFamily="34" charset="0"/>
              </a:rPr>
              <a:t> </a:t>
            </a:r>
            <a:r>
              <a:rPr lang="cs-CZ" sz="1000" dirty="0" smtClean="0">
                <a:latin typeface="Calibri" panose="020F0502020204030204" pitchFamily="34" charset="0"/>
              </a:rPr>
              <a:t>   </a:t>
            </a: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Výkonové zesilovače třídy D mívají proto malé rozměry a hmotnost (menší síťový transformátor, menší chladič) než zesilovače třídy A nebo AB.</a:t>
            </a:r>
          </a:p>
          <a:p>
            <a:pPr marL="0" indent="0" algn="just">
              <a:buNone/>
            </a:pP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317" y="588474"/>
            <a:ext cx="6835366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PRACOVNÍ TŘÍDY ZESILOVAČŮ   </a:t>
            </a:r>
            <a:endParaRPr lang="cs-CZ" sz="2800" b="1" i="1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8592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5688" y="1039012"/>
            <a:ext cx="7772400" cy="653987"/>
          </a:xfrm>
        </p:spPr>
        <p:txBody>
          <a:bodyPr/>
          <a:lstStyle/>
          <a:p>
            <a:pPr algn="ctr"/>
            <a:r>
              <a:rPr lang="cs-CZ" sz="3200" cap="none" dirty="0" smtClean="0"/>
              <a:t>Souhrn učiva</a:t>
            </a:r>
            <a:endParaRPr lang="cs-CZ" sz="3200" cap="none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88476" y="1765427"/>
            <a:ext cx="7939888" cy="3467478"/>
          </a:xfrm>
        </p:spPr>
        <p:txBody>
          <a:bodyPr/>
          <a:lstStyle/>
          <a:p>
            <a:pPr lvl="0"/>
            <a:r>
              <a:rPr lang="cs-CZ" sz="2400" b="1" dirty="0" smtClean="0">
                <a:latin typeface="Calibri" panose="020F0502020204030204" pitchFamily="34" charset="0"/>
              </a:rPr>
              <a:t>Kontrolní otázky: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latin typeface="Calibri" panose="020F0502020204030204" pitchFamily="34" charset="0"/>
              </a:rPr>
              <a:t>Podle </a:t>
            </a:r>
            <a:r>
              <a:rPr lang="cs-CZ" sz="2400" dirty="0">
                <a:latin typeface="Calibri" panose="020F0502020204030204" pitchFamily="34" charset="0"/>
              </a:rPr>
              <a:t>čeho se zařazují zesilovače do pracovních tříd?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latin typeface="Calibri" panose="020F0502020204030204" pitchFamily="34" charset="0"/>
              </a:rPr>
              <a:t>Kde </a:t>
            </a:r>
            <a:r>
              <a:rPr lang="cs-CZ" sz="2400" dirty="0">
                <a:latin typeface="Calibri" panose="020F0502020204030204" pitchFamily="34" charset="0"/>
              </a:rPr>
              <a:t>se používají zesilovače třídy A </a:t>
            </a:r>
            <a:r>
              <a:rPr lang="cs-CZ" sz="2400" dirty="0" err="1">
                <a:latin typeface="Calibri" panose="020F0502020204030204" pitchFamily="34" charset="0"/>
              </a:rPr>
              <a:t>a</a:t>
            </a:r>
            <a:r>
              <a:rPr lang="cs-CZ" sz="2400" dirty="0">
                <a:latin typeface="Calibri" panose="020F0502020204030204" pitchFamily="34" charset="0"/>
              </a:rPr>
              <a:t> proč?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latin typeface="Calibri" panose="020F0502020204030204" pitchFamily="34" charset="0"/>
              </a:rPr>
              <a:t>Kde </a:t>
            </a:r>
            <a:r>
              <a:rPr lang="cs-CZ" sz="2400" dirty="0">
                <a:latin typeface="Calibri" panose="020F0502020204030204" pitchFamily="34" charset="0"/>
              </a:rPr>
              <a:t>se používají zesilovače třídy AB a proč</a:t>
            </a:r>
            <a:r>
              <a:rPr lang="cs-CZ" sz="2400" dirty="0" smtClean="0">
                <a:latin typeface="Calibri" panose="020F0502020204030204" pitchFamily="34" charset="0"/>
              </a:rPr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latin typeface="Calibri" panose="020F0502020204030204" pitchFamily="34" charset="0"/>
              </a:rPr>
              <a:t>Popiš činnost </a:t>
            </a:r>
            <a:r>
              <a:rPr lang="cs-CZ" sz="2400" dirty="0">
                <a:latin typeface="Calibri" panose="020F0502020204030204" pitchFamily="34" charset="0"/>
              </a:rPr>
              <a:t>zesilovače třídy </a:t>
            </a:r>
            <a:r>
              <a:rPr lang="cs-CZ" sz="2400" dirty="0" smtClean="0">
                <a:latin typeface="Calibri" panose="020F0502020204030204" pitchFamily="34" charset="0"/>
              </a:rPr>
              <a:t>AB!</a:t>
            </a:r>
            <a:endParaRPr lang="cs-CZ" sz="2400" dirty="0">
              <a:latin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latin typeface="Calibri" panose="020F0502020204030204" pitchFamily="34" charset="0"/>
              </a:rPr>
              <a:t>Která </a:t>
            </a:r>
            <a:r>
              <a:rPr lang="cs-CZ" sz="2400" dirty="0">
                <a:latin typeface="Calibri" panose="020F0502020204030204" pitchFamily="34" charset="0"/>
              </a:rPr>
              <a:t>třída zesilovačů má nejmenší zkreslení?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latin typeface="Calibri" panose="020F0502020204030204" pitchFamily="34" charset="0"/>
              </a:rPr>
              <a:t>Která </a:t>
            </a:r>
            <a:r>
              <a:rPr lang="cs-CZ" sz="2400" dirty="0">
                <a:latin typeface="Calibri" panose="020F0502020204030204" pitchFamily="34" charset="0"/>
              </a:rPr>
              <a:t>třída zesilovačů má nejmenší energetickou účinnost</a:t>
            </a:r>
            <a:r>
              <a:rPr lang="cs-CZ" sz="2400" dirty="0" smtClean="0">
                <a:latin typeface="Calibri" panose="020F0502020204030204" pitchFamily="34" charset="0"/>
              </a:rPr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>
                <a:latin typeface="Calibri" panose="020F0502020204030204" pitchFamily="34" charset="0"/>
              </a:rPr>
              <a:t>Popiš činnost zesilovače třídy </a:t>
            </a:r>
            <a:r>
              <a:rPr lang="cs-CZ" sz="2400" dirty="0" smtClean="0">
                <a:latin typeface="Calibri" panose="020F0502020204030204" pitchFamily="34" charset="0"/>
              </a:rPr>
              <a:t>D! Jaké jsou jeho výhody?</a:t>
            </a:r>
            <a:endParaRPr lang="cs-CZ" sz="24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713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59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475" y="396216"/>
            <a:ext cx="7772400" cy="653987"/>
          </a:xfrm>
        </p:spPr>
        <p:txBody>
          <a:bodyPr/>
          <a:lstStyle/>
          <a:p>
            <a:pPr algn="ctr"/>
            <a:r>
              <a:rPr lang="cs-CZ" sz="3200" cap="none" dirty="0" smtClean="0"/>
              <a:t>Souhrn učiva</a:t>
            </a:r>
            <a:endParaRPr lang="cs-CZ" sz="3200" cap="none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185149" y="1113576"/>
            <a:ext cx="7153092" cy="4771176"/>
          </a:xfrm>
        </p:spPr>
        <p:txBody>
          <a:bodyPr/>
          <a:lstStyle/>
          <a:p>
            <a:pPr lvl="0"/>
            <a:r>
              <a:rPr lang="cs-CZ" sz="2400" b="1" dirty="0" smtClean="0">
                <a:latin typeface="Calibri" panose="020F0502020204030204" pitchFamily="34" charset="0"/>
              </a:rPr>
              <a:t>Kontrolní test:</a:t>
            </a:r>
          </a:p>
          <a:p>
            <a:r>
              <a:rPr lang="cs-CZ" sz="1600" b="1" i="1" dirty="0" smtClean="0">
                <a:latin typeface="Calibri" panose="020F0502020204030204" pitchFamily="34" charset="0"/>
              </a:rPr>
              <a:t> 1. U </a:t>
            </a:r>
            <a:r>
              <a:rPr lang="cs-CZ" sz="1600" b="1" i="1" dirty="0">
                <a:latin typeface="Calibri" panose="020F0502020204030204" pitchFamily="34" charset="0"/>
              </a:rPr>
              <a:t>zesilovače třídy A prochází proud zesilovacím </a:t>
            </a:r>
            <a:r>
              <a:rPr lang="cs-CZ" sz="1600" b="1" i="1" dirty="0" smtClean="0">
                <a:latin typeface="Calibri" panose="020F0502020204030204" pitchFamily="34" charset="0"/>
              </a:rPr>
              <a:t>prvkem</a:t>
            </a:r>
          </a:p>
          <a:p>
            <a:r>
              <a:rPr lang="cs-CZ" sz="1600" i="1" dirty="0" smtClean="0">
                <a:latin typeface="Calibri" panose="020F0502020204030204" pitchFamily="34" charset="0"/>
              </a:rPr>
              <a:t>a</a:t>
            </a:r>
            <a:r>
              <a:rPr lang="cs-CZ" sz="1600" i="1" dirty="0">
                <a:latin typeface="Calibri" panose="020F0502020204030204" pitchFamily="34" charset="0"/>
              </a:rPr>
              <a:t>) </a:t>
            </a:r>
            <a:r>
              <a:rPr lang="cs-CZ" sz="1600" i="1" dirty="0" smtClean="0">
                <a:latin typeface="Calibri" panose="020F0502020204030204" pitchFamily="34" charset="0"/>
              </a:rPr>
              <a:t>pouze </a:t>
            </a:r>
            <a:r>
              <a:rPr lang="cs-CZ" sz="1600" i="1" dirty="0">
                <a:latin typeface="Calibri" panose="020F0502020204030204" pitchFamily="34" charset="0"/>
              </a:rPr>
              <a:t>v době kladné </a:t>
            </a:r>
            <a:r>
              <a:rPr lang="cs-CZ" sz="1600" i="1" dirty="0" smtClean="0">
                <a:latin typeface="Calibri" panose="020F0502020204030204" pitchFamily="34" charset="0"/>
              </a:rPr>
              <a:t>půlperiody</a:t>
            </a:r>
            <a:r>
              <a:rPr lang="cs-CZ" sz="1600" i="1" dirty="0">
                <a:latin typeface="Calibri" panose="020F0502020204030204" pitchFamily="34" charset="0"/>
              </a:rPr>
              <a:t> </a:t>
            </a:r>
            <a:r>
              <a:rPr lang="cs-CZ" sz="1600" i="1" dirty="0" smtClean="0">
                <a:latin typeface="Calibri" panose="020F0502020204030204" pitchFamily="34" charset="0"/>
              </a:rPr>
              <a:t>        b</a:t>
            </a:r>
            <a:r>
              <a:rPr lang="cs-CZ" sz="1600" i="1" dirty="0">
                <a:latin typeface="Calibri" panose="020F0502020204030204" pitchFamily="34" charset="0"/>
              </a:rPr>
              <a:t>) pouze v době záporné půlperiody</a:t>
            </a:r>
            <a:br>
              <a:rPr lang="cs-CZ" sz="1600" i="1" dirty="0">
                <a:latin typeface="Calibri" panose="020F0502020204030204" pitchFamily="34" charset="0"/>
              </a:rPr>
            </a:br>
            <a:r>
              <a:rPr lang="cs-CZ" sz="1600" i="1" dirty="0">
                <a:latin typeface="Calibri" panose="020F0502020204030204" pitchFamily="34" charset="0"/>
              </a:rPr>
              <a:t>c) stále i při nevybuzení </a:t>
            </a:r>
            <a:r>
              <a:rPr lang="cs-CZ" sz="1600" i="1" dirty="0" smtClean="0">
                <a:latin typeface="Calibri" panose="020F0502020204030204" pitchFamily="34" charset="0"/>
              </a:rPr>
              <a:t>zesilovače         d</a:t>
            </a:r>
            <a:r>
              <a:rPr lang="cs-CZ" sz="1600" i="1" dirty="0">
                <a:latin typeface="Calibri" panose="020F0502020204030204" pitchFamily="34" charset="0"/>
              </a:rPr>
              <a:t>) v době, která je kratší než polovina </a:t>
            </a:r>
            <a:r>
              <a:rPr lang="cs-CZ" sz="1600" i="1" dirty="0" smtClean="0">
                <a:latin typeface="Calibri" panose="020F0502020204030204" pitchFamily="34" charset="0"/>
              </a:rPr>
              <a:t>periody</a:t>
            </a:r>
            <a:r>
              <a:rPr lang="cs-CZ" sz="1600" i="1" dirty="0">
                <a:latin typeface="Calibri" panose="020F0502020204030204" pitchFamily="34" charset="0"/>
              </a:rPr>
              <a:t/>
            </a:r>
            <a:br>
              <a:rPr lang="cs-CZ" sz="1600" i="1" dirty="0">
                <a:latin typeface="Calibri" panose="020F0502020204030204" pitchFamily="34" charset="0"/>
              </a:rPr>
            </a:br>
            <a:r>
              <a:rPr lang="cs-CZ" sz="1600" i="1" dirty="0">
                <a:latin typeface="Calibri" panose="020F0502020204030204" pitchFamily="34" charset="0"/>
              </a:rPr>
              <a:t>e) v době, která je delší než polovina periody</a:t>
            </a:r>
            <a:endParaRPr lang="cs-CZ" sz="1600" dirty="0">
              <a:latin typeface="Calibri" panose="020F0502020204030204" pitchFamily="34" charset="0"/>
            </a:endParaRPr>
          </a:p>
          <a:p>
            <a:r>
              <a:rPr lang="cs-CZ" sz="1600" b="1" i="1" dirty="0" smtClean="0">
                <a:latin typeface="Calibri" panose="020F0502020204030204" pitchFamily="34" charset="0"/>
              </a:rPr>
              <a:t>2</a:t>
            </a:r>
            <a:r>
              <a:rPr lang="cs-CZ" sz="1600" b="1" i="1" dirty="0">
                <a:latin typeface="Calibri" panose="020F0502020204030204" pitchFamily="34" charset="0"/>
              </a:rPr>
              <a:t>. U zesilovače třídy B prochází proud zesilovacím </a:t>
            </a:r>
            <a:r>
              <a:rPr lang="cs-CZ" sz="1600" b="1" i="1" dirty="0" smtClean="0">
                <a:latin typeface="Calibri" panose="020F0502020204030204" pitchFamily="34" charset="0"/>
              </a:rPr>
              <a:t>prvkem</a:t>
            </a:r>
          </a:p>
          <a:p>
            <a:r>
              <a:rPr lang="cs-CZ" sz="1600" i="1" dirty="0" smtClean="0">
                <a:latin typeface="Calibri" panose="020F0502020204030204" pitchFamily="34" charset="0"/>
              </a:rPr>
              <a:t>a</a:t>
            </a:r>
            <a:r>
              <a:rPr lang="cs-CZ" sz="1600" i="1" dirty="0">
                <a:latin typeface="Calibri" panose="020F0502020204030204" pitchFamily="34" charset="0"/>
              </a:rPr>
              <a:t>) pouze v době jedné </a:t>
            </a:r>
            <a:r>
              <a:rPr lang="cs-CZ" sz="1600" i="1" dirty="0" smtClean="0">
                <a:latin typeface="Calibri" panose="020F0502020204030204" pitchFamily="34" charset="0"/>
              </a:rPr>
              <a:t>půlperiody </a:t>
            </a:r>
            <a:r>
              <a:rPr lang="cs-CZ" sz="1600" i="1" dirty="0">
                <a:latin typeface="Calibri" panose="020F0502020204030204" pitchFamily="34" charset="0"/>
              </a:rPr>
              <a:t> </a:t>
            </a:r>
            <a:r>
              <a:rPr lang="cs-CZ" sz="1600" i="1" dirty="0" smtClean="0">
                <a:latin typeface="Calibri" panose="020F0502020204030204" pitchFamily="34" charset="0"/>
              </a:rPr>
              <a:t>         b</a:t>
            </a:r>
            <a:r>
              <a:rPr lang="cs-CZ" sz="1600" i="1" dirty="0">
                <a:latin typeface="Calibri" panose="020F0502020204030204" pitchFamily="34" charset="0"/>
              </a:rPr>
              <a:t>) v době, která je delší než jedna perioda</a:t>
            </a:r>
            <a:br>
              <a:rPr lang="cs-CZ" sz="1600" i="1" dirty="0">
                <a:latin typeface="Calibri" panose="020F0502020204030204" pitchFamily="34" charset="0"/>
              </a:rPr>
            </a:br>
            <a:r>
              <a:rPr lang="cs-CZ" sz="1600" i="1" dirty="0">
                <a:latin typeface="Calibri" panose="020F0502020204030204" pitchFamily="34" charset="0"/>
              </a:rPr>
              <a:t>c) stále i při nevybuzení </a:t>
            </a:r>
            <a:r>
              <a:rPr lang="cs-CZ" sz="1600" i="1" dirty="0" smtClean="0">
                <a:latin typeface="Calibri" panose="020F0502020204030204" pitchFamily="34" charset="0"/>
              </a:rPr>
              <a:t>zesilovače         d</a:t>
            </a:r>
            <a:r>
              <a:rPr lang="cs-CZ" sz="1600" i="1" dirty="0">
                <a:latin typeface="Calibri" panose="020F0502020204030204" pitchFamily="34" charset="0"/>
              </a:rPr>
              <a:t>) v době, která je kratší než polovina periody</a:t>
            </a:r>
            <a:br>
              <a:rPr lang="cs-CZ" sz="1600" i="1" dirty="0">
                <a:latin typeface="Calibri" panose="020F0502020204030204" pitchFamily="34" charset="0"/>
              </a:rPr>
            </a:br>
            <a:r>
              <a:rPr lang="cs-CZ" sz="1600" i="1" dirty="0">
                <a:latin typeface="Calibri" panose="020F0502020204030204" pitchFamily="34" charset="0"/>
              </a:rPr>
              <a:t>e) v době, která je delší než polovina </a:t>
            </a:r>
            <a:r>
              <a:rPr lang="cs-CZ" sz="1600" i="1" dirty="0" smtClean="0">
                <a:latin typeface="Calibri" panose="020F0502020204030204" pitchFamily="34" charset="0"/>
              </a:rPr>
              <a:t>periody</a:t>
            </a:r>
          </a:p>
          <a:p>
            <a:r>
              <a:rPr lang="cs-CZ" sz="1600" b="1" i="1" dirty="0" smtClean="0">
                <a:latin typeface="Calibri" panose="020F0502020204030204" pitchFamily="34" charset="0"/>
              </a:rPr>
              <a:t>3</a:t>
            </a:r>
            <a:r>
              <a:rPr lang="cs-CZ" sz="1600" b="1" i="1" dirty="0">
                <a:latin typeface="Calibri" panose="020F0502020204030204" pitchFamily="34" charset="0"/>
              </a:rPr>
              <a:t>. U zesilovače třídy C prochází proud zesilovacím </a:t>
            </a:r>
            <a:r>
              <a:rPr lang="cs-CZ" sz="1600" b="1" i="1" dirty="0" smtClean="0">
                <a:latin typeface="Calibri" panose="020F0502020204030204" pitchFamily="34" charset="0"/>
              </a:rPr>
              <a:t>prvkem</a:t>
            </a:r>
            <a:endParaRPr lang="cs-CZ" sz="1600" b="1" i="1" dirty="0">
              <a:latin typeface="Calibri" panose="020F0502020204030204" pitchFamily="34" charset="0"/>
            </a:endParaRPr>
          </a:p>
          <a:p>
            <a:r>
              <a:rPr lang="cs-CZ" sz="1600" i="1" dirty="0" smtClean="0">
                <a:latin typeface="Calibri" panose="020F0502020204030204" pitchFamily="34" charset="0"/>
              </a:rPr>
              <a:t>a</a:t>
            </a:r>
            <a:r>
              <a:rPr lang="cs-CZ" sz="1600" i="1" dirty="0">
                <a:latin typeface="Calibri" panose="020F0502020204030204" pitchFamily="34" charset="0"/>
              </a:rPr>
              <a:t>) pouze v době kladné </a:t>
            </a:r>
            <a:r>
              <a:rPr lang="cs-CZ" sz="1600" i="1" dirty="0" smtClean="0">
                <a:latin typeface="Calibri" panose="020F0502020204030204" pitchFamily="34" charset="0"/>
              </a:rPr>
              <a:t>půlperiod          b) </a:t>
            </a:r>
            <a:r>
              <a:rPr lang="cs-CZ" sz="1600" i="1" dirty="0">
                <a:latin typeface="Calibri" panose="020F0502020204030204" pitchFamily="34" charset="0"/>
              </a:rPr>
              <a:t>pouze v době záporné půlperiody</a:t>
            </a:r>
            <a:br>
              <a:rPr lang="cs-CZ" sz="1600" i="1" dirty="0">
                <a:latin typeface="Calibri" panose="020F0502020204030204" pitchFamily="34" charset="0"/>
              </a:rPr>
            </a:br>
            <a:r>
              <a:rPr lang="cs-CZ" sz="1600" i="1" dirty="0">
                <a:latin typeface="Calibri" panose="020F0502020204030204" pitchFamily="34" charset="0"/>
              </a:rPr>
              <a:t>c) stále i při nevybuzení </a:t>
            </a:r>
            <a:r>
              <a:rPr lang="cs-CZ" sz="1600" i="1" dirty="0" smtClean="0">
                <a:latin typeface="Calibri" panose="020F0502020204030204" pitchFamily="34" charset="0"/>
              </a:rPr>
              <a:t>zesilovače        d</a:t>
            </a:r>
            <a:r>
              <a:rPr lang="cs-CZ" sz="1600" i="1" dirty="0">
                <a:latin typeface="Calibri" panose="020F0502020204030204" pitchFamily="34" charset="0"/>
              </a:rPr>
              <a:t>) v době, která je kratší než polovina periody</a:t>
            </a:r>
            <a:br>
              <a:rPr lang="cs-CZ" sz="1600" i="1" dirty="0">
                <a:latin typeface="Calibri" panose="020F0502020204030204" pitchFamily="34" charset="0"/>
              </a:rPr>
            </a:br>
            <a:r>
              <a:rPr lang="cs-CZ" sz="1600" i="1" dirty="0">
                <a:latin typeface="Calibri" panose="020F0502020204030204" pitchFamily="34" charset="0"/>
              </a:rPr>
              <a:t>e) v době, která je delší než polovina periody</a:t>
            </a:r>
            <a:endParaRPr lang="cs-CZ" sz="1600" dirty="0">
              <a:latin typeface="Calibri" panose="020F0502020204030204" pitchFamily="34" charset="0"/>
            </a:endParaRPr>
          </a:p>
          <a:p>
            <a:r>
              <a:rPr lang="cs-CZ" sz="1600" b="1" i="1" dirty="0">
                <a:latin typeface="Calibri" panose="020F0502020204030204" pitchFamily="34" charset="0"/>
              </a:rPr>
              <a:t>4. U zesilovače třídy AB </a:t>
            </a:r>
            <a:r>
              <a:rPr lang="cs-CZ" sz="1600" b="1" i="1" dirty="0" smtClean="0">
                <a:latin typeface="Calibri" panose="020F0502020204030204" pitchFamily="34" charset="0"/>
              </a:rPr>
              <a:t>prochází </a:t>
            </a:r>
            <a:r>
              <a:rPr lang="cs-CZ" sz="1600" b="1" i="1" dirty="0">
                <a:latin typeface="Calibri" panose="020F0502020204030204" pitchFamily="34" charset="0"/>
              </a:rPr>
              <a:t>proud zesilovacím </a:t>
            </a:r>
            <a:r>
              <a:rPr lang="cs-CZ" sz="1600" b="1" i="1" dirty="0" smtClean="0">
                <a:latin typeface="Calibri" panose="020F0502020204030204" pitchFamily="34" charset="0"/>
              </a:rPr>
              <a:t>prvkem</a:t>
            </a:r>
          </a:p>
          <a:p>
            <a:r>
              <a:rPr lang="cs-CZ" sz="1600" i="1" dirty="0" smtClean="0">
                <a:latin typeface="Calibri" panose="020F0502020204030204" pitchFamily="34" charset="0"/>
              </a:rPr>
              <a:t>a</a:t>
            </a:r>
            <a:r>
              <a:rPr lang="cs-CZ" sz="1600" i="1" dirty="0">
                <a:latin typeface="Calibri" panose="020F0502020204030204" pitchFamily="34" charset="0"/>
              </a:rPr>
              <a:t>) pouze v době kladné </a:t>
            </a:r>
            <a:r>
              <a:rPr lang="cs-CZ" sz="1600" i="1" dirty="0" smtClean="0">
                <a:latin typeface="Calibri" panose="020F0502020204030204" pitchFamily="34" charset="0"/>
              </a:rPr>
              <a:t>půlperiody        b</a:t>
            </a:r>
            <a:r>
              <a:rPr lang="cs-CZ" sz="1600" i="1" dirty="0">
                <a:latin typeface="Calibri" panose="020F0502020204030204" pitchFamily="34" charset="0"/>
              </a:rPr>
              <a:t>) pouze v době záporné půlperiody</a:t>
            </a:r>
            <a:br>
              <a:rPr lang="cs-CZ" sz="1600" i="1" dirty="0">
                <a:latin typeface="Calibri" panose="020F0502020204030204" pitchFamily="34" charset="0"/>
              </a:rPr>
            </a:br>
            <a:r>
              <a:rPr lang="cs-CZ" sz="1600" i="1" dirty="0">
                <a:latin typeface="Calibri" panose="020F0502020204030204" pitchFamily="34" charset="0"/>
              </a:rPr>
              <a:t>c) stále i při nevybuzení </a:t>
            </a:r>
            <a:r>
              <a:rPr lang="cs-CZ" sz="1600" i="1" dirty="0" smtClean="0">
                <a:latin typeface="Calibri" panose="020F0502020204030204" pitchFamily="34" charset="0"/>
              </a:rPr>
              <a:t>zesilovače        d</a:t>
            </a:r>
            <a:r>
              <a:rPr lang="cs-CZ" sz="1600" i="1" dirty="0">
                <a:latin typeface="Calibri" panose="020F0502020204030204" pitchFamily="34" charset="0"/>
              </a:rPr>
              <a:t>) v době, která je kratší než polovina </a:t>
            </a:r>
            <a:r>
              <a:rPr lang="cs-CZ" sz="1600" i="1" dirty="0" smtClean="0">
                <a:latin typeface="Calibri" panose="020F0502020204030204" pitchFamily="34" charset="0"/>
              </a:rPr>
              <a:t>periody e</a:t>
            </a:r>
            <a:r>
              <a:rPr lang="cs-CZ" sz="1600" i="1" dirty="0">
                <a:latin typeface="Calibri" panose="020F0502020204030204" pitchFamily="34" charset="0"/>
              </a:rPr>
              <a:t>) v době, která je delší než polovina </a:t>
            </a:r>
            <a:r>
              <a:rPr lang="cs-CZ" sz="1600" i="1" dirty="0" smtClean="0">
                <a:latin typeface="Calibri" panose="020F0502020204030204" pitchFamily="34" charset="0"/>
              </a:rPr>
              <a:t>periody</a:t>
            </a:r>
            <a:endParaRPr lang="cs-CZ" sz="1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831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6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8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89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28F4639E-68AB-49AB-96BC-90548363AADD}" type="slidenum">
              <a:rPr lang="cs-CZ" altLang="cs-CZ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13</a:t>
            </a:fld>
            <a:endParaRPr lang="cs-CZ" altLang="cs-CZ" sz="1400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 eaLnBrk="1" hangingPunct="1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127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ovéPole 9"/>
          <p:cNvSpPr txBox="1">
            <a:spLocks noChangeArrowheads="1"/>
          </p:cNvSpPr>
          <p:nvPr/>
        </p:nvSpPr>
        <p:spPr bwMode="auto">
          <a:xfrm>
            <a:off x="3054350" y="2510399"/>
            <a:ext cx="30353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b="1" dirty="0"/>
              <a:t>Použité zdroje</a:t>
            </a:r>
          </a:p>
        </p:txBody>
      </p:sp>
      <p:sp>
        <p:nvSpPr>
          <p:cNvPr id="2" name="Obdélník 1"/>
          <p:cNvSpPr/>
          <p:nvPr/>
        </p:nvSpPr>
        <p:spPr>
          <a:xfrm>
            <a:off x="3449370" y="3237080"/>
            <a:ext cx="2245260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cs-CZ" altLang="cs-CZ" sz="2800" b="1" dirty="0">
                <a:latin typeface="Calibri" panose="020F0502020204030204" pitchFamily="34" charset="0"/>
              </a:rPr>
              <a:t>Text </a:t>
            </a:r>
            <a:r>
              <a:rPr lang="cs-CZ" altLang="cs-CZ" sz="2800" b="1" dirty="0" smtClean="0">
                <a:latin typeface="Calibri" panose="020F0502020204030204" pitchFamily="34" charset="0"/>
              </a:rPr>
              <a:t>vlastní </a:t>
            </a:r>
          </a:p>
        </p:txBody>
      </p:sp>
    </p:spTree>
    <p:extLst>
      <p:ext uri="{BB962C8B-B14F-4D97-AF65-F5344CB8AC3E}">
        <p14:creationId xmlns:p14="http://schemas.microsoft.com/office/powerpoint/2010/main" val="2868020789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10072</TotalTime>
  <Words>633</Words>
  <Application>Microsoft Office PowerPoint</Application>
  <PresentationFormat>Předvádění na obrazovce (4:3)</PresentationFormat>
  <Paragraphs>112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Výchozí návrh</vt:lpstr>
      <vt:lpstr>STŘEDNÍ ŠKOLA STAVEBNÍ A TECHNICKÁ Ústí nad Labem, Čelakovského 5, příspěvková organizace Páteřní škola Ústeckého kraje</vt:lpstr>
      <vt:lpstr>ELEKTRONIKA</vt:lpstr>
      <vt:lpstr>PRACOVNÍ TŘÍDY ZESILOVAČŮ   </vt:lpstr>
      <vt:lpstr>PRACOVNÍ TŘÍDY ZESILOVAČŮ   </vt:lpstr>
      <vt:lpstr>PRACOVNÍ TŘÍDY ZESILOVAČŮ   </vt:lpstr>
      <vt:lpstr>PRACOVNÍ TŘÍDY ZESILOVAČŮ   </vt:lpstr>
      <vt:lpstr>PRACOVNÍ TŘÍDY ZESILOVAČŮ   </vt:lpstr>
      <vt:lpstr>PRACOVNÍ TŘÍDY ZESILOVAČŮ   </vt:lpstr>
      <vt:lpstr>PRACOVNÍ TŘÍDY ZESILOVAČŮ   </vt:lpstr>
      <vt:lpstr>PRACOVNÍ TŘÍDY ZESILOVAČŮ   </vt:lpstr>
      <vt:lpstr>Souhrn učiva</vt:lpstr>
      <vt:lpstr>Souhrn učiva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ELEKTROTECHNIKY</dc:title>
  <dc:creator>Pepýk</dc:creator>
  <cp:lastModifiedBy>Josef Sýkora, Ing.</cp:lastModifiedBy>
  <cp:revision>410</cp:revision>
  <dcterms:created xsi:type="dcterms:W3CDTF">2006-12-09T22:12:50Z</dcterms:created>
  <dcterms:modified xsi:type="dcterms:W3CDTF">2014-02-12T07:03:32Z</dcterms:modified>
</cp:coreProperties>
</file>