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0" r:id="rId3"/>
    <p:sldId id="261" r:id="rId4"/>
    <p:sldId id="274" r:id="rId5"/>
    <p:sldId id="272" r:id="rId6"/>
    <p:sldId id="266" r:id="rId7"/>
    <p:sldId id="257" r:id="rId8"/>
    <p:sldId id="269" r:id="rId9"/>
    <p:sldId id="268" r:id="rId10"/>
    <p:sldId id="270" r:id="rId11"/>
    <p:sldId id="271" r:id="rId12"/>
    <p:sldId id="267" r:id="rId13"/>
    <p:sldId id="265" r:id="rId14"/>
    <p:sldId id="275" r:id="rId15"/>
    <p:sldId id="259" r:id="rId16"/>
  </p:sldIdLst>
  <p:sldSz cx="9144000" cy="6858000" type="screen4x3"/>
  <p:notesSz cx="6811963" cy="9945688"/>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2283F"/>
    <a:srgbClr val="EA851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9" d="100"/>
          <a:sy n="119" d="100"/>
        </p:scale>
        <p:origin x="-1284"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51851" cy="497284"/>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58536" y="0"/>
            <a:ext cx="2951851" cy="497284"/>
          </a:xfrm>
          <a:prstGeom prst="rect">
            <a:avLst/>
          </a:prstGeom>
        </p:spPr>
        <p:txBody>
          <a:bodyPr vert="horz" lIns="91440" tIns="45720" rIns="91440" bIns="45720" rtlCol="0"/>
          <a:lstStyle>
            <a:lvl1pPr algn="r">
              <a:defRPr sz="1200"/>
            </a:lvl1pPr>
          </a:lstStyle>
          <a:p>
            <a:fld id="{ECC77FF6-BE34-4616-A6AC-04790C72BA55}" type="datetimeFigureOut">
              <a:rPr lang="cs-CZ" smtClean="0"/>
              <a:t>12. 2. 2014</a:t>
            </a:fld>
            <a:endParaRPr lang="cs-CZ"/>
          </a:p>
        </p:txBody>
      </p:sp>
      <p:sp>
        <p:nvSpPr>
          <p:cNvPr id="4" name="Zástupný symbol pro obrázek snímku 3"/>
          <p:cNvSpPr>
            <a:spLocks noGrp="1" noRot="1" noChangeAspect="1"/>
          </p:cNvSpPr>
          <p:nvPr>
            <p:ph type="sldImg" idx="2"/>
          </p:nvPr>
        </p:nvSpPr>
        <p:spPr>
          <a:xfrm>
            <a:off x="920750" y="746125"/>
            <a:ext cx="4970463" cy="3729038"/>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1197" y="4724202"/>
            <a:ext cx="5449570" cy="447556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9446678"/>
            <a:ext cx="2951851" cy="497284"/>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58536" y="9446678"/>
            <a:ext cx="2951851" cy="497284"/>
          </a:xfrm>
          <a:prstGeom prst="rect">
            <a:avLst/>
          </a:prstGeom>
        </p:spPr>
        <p:txBody>
          <a:bodyPr vert="horz" lIns="91440" tIns="45720" rIns="91440" bIns="45720" rtlCol="0" anchor="b"/>
          <a:lstStyle>
            <a:lvl1pPr algn="r">
              <a:defRPr sz="1200"/>
            </a:lvl1pPr>
          </a:lstStyle>
          <a:p>
            <a:fld id="{EA309221-53B4-4C78-8437-2D67F0AF5D87}" type="slidenum">
              <a:rPr lang="cs-CZ" smtClean="0"/>
              <a:t>‹#›</a:t>
            </a:fld>
            <a:endParaRPr lang="cs-CZ"/>
          </a:p>
        </p:txBody>
      </p:sp>
    </p:spTree>
    <p:extLst>
      <p:ext uri="{BB962C8B-B14F-4D97-AF65-F5344CB8AC3E}">
        <p14:creationId xmlns:p14="http://schemas.microsoft.com/office/powerpoint/2010/main" val="347244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err="1" smtClean="0"/>
              <a:t>Klllllll</a:t>
            </a:r>
            <a:endParaRPr lang="cs-CZ" dirty="0" smtClean="0"/>
          </a:p>
          <a:p>
            <a:endParaRPr lang="cs-CZ" dirty="0" smtClean="0"/>
          </a:p>
          <a:p>
            <a:endParaRPr lang="cs-CZ" dirty="0" smtClean="0"/>
          </a:p>
          <a:p>
            <a:endParaRPr lang="cs-CZ" dirty="0"/>
          </a:p>
        </p:txBody>
      </p:sp>
      <p:sp>
        <p:nvSpPr>
          <p:cNvPr id="4" name="Zástupný symbol pro číslo snímku 3"/>
          <p:cNvSpPr>
            <a:spLocks noGrp="1"/>
          </p:cNvSpPr>
          <p:nvPr>
            <p:ph type="sldNum" sz="quarter" idx="10"/>
          </p:nvPr>
        </p:nvSpPr>
        <p:spPr/>
        <p:txBody>
          <a:bodyPr/>
          <a:lstStyle/>
          <a:p>
            <a:fld id="{EA309221-53B4-4C78-8437-2D67F0AF5D87}" type="slidenum">
              <a:rPr lang="cs-CZ" smtClean="0"/>
              <a:t>2</a:t>
            </a:fld>
            <a:endParaRPr lang="cs-CZ"/>
          </a:p>
        </p:txBody>
      </p:sp>
    </p:spTree>
    <p:extLst>
      <p:ext uri="{BB962C8B-B14F-4D97-AF65-F5344CB8AC3E}">
        <p14:creationId xmlns:p14="http://schemas.microsoft.com/office/powerpoint/2010/main" val="1076933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err="1" smtClean="0"/>
              <a:t>Iba</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
        <p:nvSpPr>
          <p:cNvPr id="4" name="Zástupný symbol pro číslo snímku 3"/>
          <p:cNvSpPr>
            <a:spLocks noGrp="1"/>
          </p:cNvSpPr>
          <p:nvPr>
            <p:ph type="sldNum" sz="quarter" idx="10"/>
          </p:nvPr>
        </p:nvSpPr>
        <p:spPr/>
        <p:txBody>
          <a:bodyPr/>
          <a:lstStyle/>
          <a:p>
            <a:fld id="{EA309221-53B4-4C78-8437-2D67F0AF5D87}" type="slidenum">
              <a:rPr lang="cs-CZ" smtClean="0"/>
              <a:t>3</a:t>
            </a:fld>
            <a:endParaRPr lang="cs-CZ"/>
          </a:p>
        </p:txBody>
      </p:sp>
    </p:spTree>
    <p:extLst>
      <p:ext uri="{BB962C8B-B14F-4D97-AF65-F5344CB8AC3E}">
        <p14:creationId xmlns:p14="http://schemas.microsoft.com/office/powerpoint/2010/main" val="2647249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err="1" smtClean="0"/>
              <a:t>Iba</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
        <p:nvSpPr>
          <p:cNvPr id="4" name="Zástupný symbol pro číslo snímku 3"/>
          <p:cNvSpPr>
            <a:spLocks noGrp="1"/>
          </p:cNvSpPr>
          <p:nvPr>
            <p:ph type="sldNum" sz="quarter" idx="10"/>
          </p:nvPr>
        </p:nvSpPr>
        <p:spPr/>
        <p:txBody>
          <a:bodyPr/>
          <a:lstStyle/>
          <a:p>
            <a:fld id="{EA309221-53B4-4C78-8437-2D67F0AF5D87}" type="slidenum">
              <a:rPr lang="cs-CZ" smtClean="0"/>
              <a:t>4</a:t>
            </a:fld>
            <a:endParaRPr lang="cs-CZ"/>
          </a:p>
        </p:txBody>
      </p:sp>
    </p:spTree>
    <p:extLst>
      <p:ext uri="{BB962C8B-B14F-4D97-AF65-F5344CB8AC3E}">
        <p14:creationId xmlns:p14="http://schemas.microsoft.com/office/powerpoint/2010/main" val="2647249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9490689-CF09-4902-8DB1-BE59CDEB0BCF}" type="datetime1">
              <a:rPr lang="cs-CZ" smtClean="0"/>
              <a:t>12. 2. 2014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1018075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8829C7-C893-4455-97F9-064253577D9E}" type="datetime1">
              <a:rPr lang="cs-CZ" smtClean="0"/>
              <a:t>12. 2. 2014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2047255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66FF5AD-2834-4197-94AC-35D8D0D2F4AA}" type="datetime1">
              <a:rPr lang="cs-CZ" smtClean="0"/>
              <a:t>12. 2. 2014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1040167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C0DC7C-A254-4740-9452-EA9A265CF0B8}" type="datetime1">
              <a:rPr lang="cs-CZ" smtClean="0"/>
              <a:t>12. 2. 2014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3470353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AAF8617-25EB-4DB5-A6E8-C2EBB6309069}" type="datetime1">
              <a:rPr lang="cs-CZ" smtClean="0"/>
              <a:t>12. 2. 2014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3633216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EC44E1F-623C-4116-98A7-9EC4EA9A9B43}" type="datetime1">
              <a:rPr lang="cs-CZ" smtClean="0"/>
              <a:t>12. 2. 2014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3070627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4829E47-9658-4065-B1DD-A57D0062FA34}" type="datetime1">
              <a:rPr lang="cs-CZ" smtClean="0"/>
              <a:t>12. 2. 2014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2788668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E234B09-2342-433A-9F0F-90F0843D41D5}" type="datetime1">
              <a:rPr lang="cs-CZ" smtClean="0"/>
              <a:t>12. 2. 2014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3513959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855F017-90D5-4FC0-81D9-1400499421AC}" type="datetime1">
              <a:rPr lang="cs-CZ" smtClean="0"/>
              <a:t>12. 2. 2014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193704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33A03-1903-45C3-AC89-579B912B978A}" type="datetime1">
              <a:rPr lang="cs-CZ" smtClean="0"/>
              <a:t>12. 2. 2014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1033839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F08615-0C60-48DF-B65E-F29E35342FE3}" type="datetime1">
              <a:rPr lang="cs-CZ" smtClean="0"/>
              <a:t>12. 2. 2014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333098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BDAD6-5673-445B-A6CE-60BC8E952B1C}" type="datetime1">
              <a:rPr lang="cs-CZ" smtClean="0"/>
              <a:t>12. 2. 2014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5D957D-D829-4070-AC89-93F188FE283C}" type="slidenum">
              <a:rPr lang="cs-CZ" smtClean="0"/>
              <a:t>‹#›</a:t>
            </a:fld>
            <a:endParaRPr lang="cs-CZ"/>
          </a:p>
        </p:txBody>
      </p:sp>
    </p:spTree>
    <p:extLst>
      <p:ext uri="{BB962C8B-B14F-4D97-AF65-F5344CB8AC3E}">
        <p14:creationId xmlns:p14="http://schemas.microsoft.com/office/powerpoint/2010/main" val="3276623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3" name="Tabulka 2"/>
          <p:cNvGraphicFramePr>
            <a:graphicFrameLocks noGrp="1"/>
          </p:cNvGraphicFramePr>
          <p:nvPr>
            <p:extLst>
              <p:ext uri="{D42A27DB-BD31-4B8C-83A1-F6EECF244321}">
                <p14:modId xmlns:p14="http://schemas.microsoft.com/office/powerpoint/2010/main" val="255130966"/>
              </p:ext>
            </p:extLst>
          </p:nvPr>
        </p:nvGraphicFramePr>
        <p:xfrm>
          <a:off x="750310" y="2060848"/>
          <a:ext cx="7926145" cy="3672000"/>
        </p:xfrm>
        <a:graphic>
          <a:graphicData uri="http://schemas.openxmlformats.org/drawingml/2006/table">
            <a:tbl>
              <a:tblPr firstRow="1" firstCol="1" bandRow="1">
                <a:tableStyleId>{5940675A-B579-460E-94D1-54222C63F5DA}</a:tableStyleId>
              </a:tblPr>
              <a:tblGrid>
                <a:gridCol w="2093498"/>
                <a:gridCol w="5832647"/>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solidFill>
                            <a:schemeClr val="tx1"/>
                          </a:solidFill>
                          <a:effectLst/>
                        </a:rPr>
                        <a:t>EU peníze středním </a:t>
                      </a:r>
                      <a:r>
                        <a:rPr lang="cs-CZ" sz="1200" kern="1200" dirty="0" smtClean="0">
                          <a:solidFill>
                            <a:schemeClr val="tx1"/>
                          </a:solidFill>
                          <a:effectLst/>
                        </a:rPr>
                        <a:t>školám</a:t>
                      </a:r>
                      <a:endParaRPr lang="cs-CZ" sz="1200" dirty="0">
                        <a:solidFill>
                          <a:schemeClr val="tx1"/>
                        </a:solidFill>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solidFill>
                            <a:schemeClr val="tx1"/>
                          </a:solidFill>
                          <a:effectLst/>
                        </a:rPr>
                        <a:t>ICT do života školy</a:t>
                      </a:r>
                      <a:endParaRPr lang="cs-CZ" sz="1200" dirty="0">
                        <a:solidFill>
                          <a:schemeClr val="tx1"/>
                        </a:solidFill>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a:solidFill>
                            <a:schemeClr val="tx1"/>
                          </a:solidFill>
                          <a:effectLst/>
                        </a:rPr>
                        <a:t>CZ.1.07/1.5.00/34.0771</a:t>
                      </a:r>
                      <a:endParaRPr lang="cs-CZ" sz="1200" dirty="0">
                        <a:solidFill>
                          <a:schemeClr val="tx1"/>
                        </a:solidFill>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solidFill>
                            <a:schemeClr val="tx1"/>
                          </a:solidFill>
                          <a:effectLst/>
                        </a:rPr>
                        <a:t>III/2</a:t>
                      </a:r>
                      <a:endParaRPr lang="cs-CZ" sz="1200" dirty="0">
                        <a:solidFill>
                          <a:schemeClr val="tx1"/>
                        </a:solidFill>
                        <a:effectLst/>
                        <a:latin typeface="+mn-lt"/>
                        <a:ea typeface="Verdana" pitchFamily="34" charset="0"/>
                        <a:cs typeface="Verdana" pitchFamily="34" charset="0"/>
                      </a:endParaRP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200" dirty="0" smtClean="0">
                          <a:solidFill>
                            <a:schemeClr val="tx1"/>
                          </a:solidFill>
                          <a:effectLst/>
                          <a:latin typeface="+mn-lt"/>
                          <a:ea typeface="Calibri"/>
                          <a:cs typeface="Times New Roman"/>
                        </a:rPr>
                        <a:t>35</a:t>
                      </a:r>
                      <a:endParaRPr lang="cs-CZ" sz="1200" dirty="0">
                        <a:solidFill>
                          <a:schemeClr val="tx1"/>
                        </a:solidFill>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dirty="0" smtClean="0">
                          <a:solidFill>
                            <a:schemeClr val="tx1"/>
                          </a:solidFill>
                          <a:effectLst/>
                          <a:latin typeface="+mn-lt"/>
                          <a:ea typeface="Times New Roman"/>
                          <a:cs typeface="Times New Roman"/>
                        </a:rPr>
                        <a:t>Právo</a:t>
                      </a:r>
                      <a:r>
                        <a:rPr lang="cs-CZ" sz="1200" baseline="0" dirty="0" smtClean="0">
                          <a:solidFill>
                            <a:schemeClr val="tx1"/>
                          </a:solidFill>
                          <a:effectLst/>
                          <a:latin typeface="+mn-lt"/>
                          <a:ea typeface="Times New Roman"/>
                          <a:cs typeface="Times New Roman"/>
                        </a:rPr>
                        <a:t> ústavní</a:t>
                      </a:r>
                      <a:endParaRPr lang="cs-CZ" sz="1200" dirty="0">
                        <a:solidFill>
                          <a:schemeClr val="tx1"/>
                        </a:solidFill>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chemeClr val="tx1"/>
                          </a:solidFill>
                          <a:effectLst/>
                          <a:latin typeface="+mn-lt"/>
                          <a:ea typeface="Calibri"/>
                          <a:cs typeface="Times New Roman"/>
                        </a:rPr>
                        <a:t>Ústavní</a:t>
                      </a:r>
                      <a:r>
                        <a:rPr lang="cs-CZ" sz="1200" kern="1200" baseline="0" dirty="0" smtClean="0">
                          <a:solidFill>
                            <a:schemeClr val="tx1"/>
                          </a:solidFill>
                          <a:effectLst/>
                          <a:latin typeface="+mn-lt"/>
                          <a:ea typeface="Calibri"/>
                          <a:cs typeface="Times New Roman"/>
                        </a:rPr>
                        <a:t> právo, Ústava </a:t>
                      </a:r>
                      <a:r>
                        <a:rPr lang="cs-CZ" sz="1200" kern="1200" dirty="0" smtClean="0">
                          <a:solidFill>
                            <a:schemeClr val="tx1"/>
                          </a:solidFill>
                          <a:effectLst/>
                          <a:latin typeface="+mn-lt"/>
                          <a:ea typeface="Calibri"/>
                          <a:cs typeface="Times New Roman"/>
                        </a:rPr>
                        <a:t>ČR, Nejvyšší</a:t>
                      </a:r>
                      <a:r>
                        <a:rPr lang="cs-CZ" sz="1200" kern="1200" baseline="0" dirty="0" smtClean="0">
                          <a:solidFill>
                            <a:schemeClr val="tx1"/>
                          </a:solidFill>
                          <a:effectLst/>
                          <a:latin typeface="+mn-lt"/>
                          <a:ea typeface="Calibri"/>
                          <a:cs typeface="Times New Roman"/>
                        </a:rPr>
                        <a:t> státní orgány, Listina základních práv a svobod</a:t>
                      </a:r>
                      <a:r>
                        <a:rPr lang="cs-CZ" sz="1200" kern="1200" dirty="0" smtClean="0">
                          <a:solidFill>
                            <a:schemeClr val="tx1"/>
                          </a:solidFill>
                          <a:effectLst/>
                          <a:latin typeface="+mn-lt"/>
                          <a:ea typeface="Calibri"/>
                          <a:cs typeface="Times New Roman"/>
                        </a:rPr>
                        <a:t> </a:t>
                      </a:r>
                      <a:endParaRPr lang="cs-CZ" sz="1200" dirty="0">
                        <a:solidFill>
                          <a:schemeClr val="tx1"/>
                        </a:solidFill>
                        <a:effectLst/>
                        <a:latin typeface="+mn-lt"/>
                        <a:ea typeface="Calibri"/>
                        <a:cs typeface="Times New Roman"/>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solidFill>
                            <a:schemeClr val="tx1"/>
                          </a:solidFill>
                          <a:effectLst/>
                        </a:rPr>
                        <a:t>Občanská nauka , Právo </a:t>
                      </a:r>
                      <a:endParaRPr lang="cs-CZ" sz="1200" dirty="0">
                        <a:solidFill>
                          <a:schemeClr val="tx1"/>
                        </a:solidFill>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solidFill>
                            <a:schemeClr val="tx1"/>
                          </a:solidFill>
                          <a:effectLst/>
                        </a:rPr>
                        <a:t>PhDr. Jaroslav Svoboda </a:t>
                      </a:r>
                      <a:endParaRPr lang="cs-CZ" sz="1200" dirty="0">
                        <a:solidFill>
                          <a:schemeClr val="tx1"/>
                        </a:solidFill>
                        <a:effectLst/>
                        <a:latin typeface="+mn-lt"/>
                        <a:ea typeface="Verdana" pitchFamily="34" charset="0"/>
                        <a:cs typeface="Verdana" pitchFamily="34" charset="0"/>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chemeClr val="tx1"/>
                          </a:solidFill>
                          <a:effectLst/>
                          <a:latin typeface="+mn-lt"/>
                          <a:ea typeface="Times New Roman"/>
                          <a:cs typeface="Times New Roman"/>
                        </a:rPr>
                        <a:t>Čeština</a:t>
                      </a:r>
                      <a:endParaRPr lang="cs-CZ" sz="1200" dirty="0">
                        <a:solidFill>
                          <a:schemeClr val="tx1"/>
                        </a:solidFill>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chemeClr val="tx1"/>
                          </a:solidFill>
                          <a:effectLst/>
                          <a:latin typeface="+mn-lt"/>
                          <a:ea typeface="Times New Roman"/>
                          <a:cs typeface="Times New Roman"/>
                        </a:rPr>
                        <a:t>Prezentace</a:t>
                      </a:r>
                      <a:endParaRPr lang="cs-CZ" sz="1200" dirty="0">
                        <a:solidFill>
                          <a:schemeClr val="tx1"/>
                        </a:solidFill>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chemeClr val="tx1"/>
                          </a:solidFill>
                          <a:effectLst/>
                          <a:latin typeface="+mn-lt"/>
                          <a:ea typeface="Times New Roman"/>
                          <a:cs typeface="Times New Roman"/>
                        </a:rPr>
                        <a:t>PC</a:t>
                      </a:r>
                      <a:r>
                        <a:rPr lang="cs-CZ" sz="1200" kern="1200" dirty="0" smtClean="0">
                          <a:solidFill>
                            <a:schemeClr val="tx1"/>
                          </a:solidFill>
                          <a:effectLst/>
                          <a:latin typeface="+mn-lt"/>
                          <a:ea typeface="Times New Roman"/>
                          <a:cs typeface="Times New Roman"/>
                        </a:rPr>
                        <a:t>, pracovní listy  </a:t>
                      </a:r>
                      <a:endParaRPr lang="cs-CZ" sz="1200" dirty="0">
                        <a:solidFill>
                          <a:schemeClr val="tx1"/>
                        </a:solidFill>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baseline="0" dirty="0" smtClean="0">
                          <a:solidFill>
                            <a:schemeClr val="tx1"/>
                          </a:solidFill>
                          <a:effectLst/>
                          <a:latin typeface="+mn-lt"/>
                          <a:ea typeface="Times New Roman"/>
                          <a:cs typeface="Times New Roman"/>
                        </a:rPr>
                        <a:t>Práce </a:t>
                      </a:r>
                      <a:r>
                        <a:rPr lang="cs-CZ" sz="1200" kern="1200" baseline="0" dirty="0" smtClean="0">
                          <a:solidFill>
                            <a:schemeClr val="tx1"/>
                          </a:solidFill>
                          <a:effectLst/>
                          <a:latin typeface="+mn-lt"/>
                          <a:ea typeface="Times New Roman"/>
                          <a:cs typeface="Times New Roman"/>
                        </a:rPr>
                        <a:t>s texty</a:t>
                      </a:r>
                      <a:endParaRPr lang="cs-CZ" sz="1200" dirty="0">
                        <a:solidFill>
                          <a:schemeClr val="tx1"/>
                        </a:solidFill>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chemeClr val="tx1"/>
                          </a:solidFill>
                          <a:effectLst/>
                          <a:latin typeface="+mn-lt"/>
                          <a:ea typeface="Times New Roman"/>
                          <a:cs typeface="Times New Roman"/>
                        </a:rPr>
                        <a:t>Střední škola</a:t>
                      </a:r>
                      <a:endParaRPr lang="cs-CZ" sz="1200" dirty="0">
                        <a:solidFill>
                          <a:schemeClr val="tx1"/>
                        </a:solidFill>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dirty="0" smtClean="0">
                          <a:solidFill>
                            <a:schemeClr val="tx1"/>
                          </a:solidFill>
                          <a:effectLst/>
                          <a:latin typeface="+mn-lt"/>
                          <a:ea typeface="Times New Roman"/>
                          <a:cs typeface="Times New Roman"/>
                        </a:rPr>
                        <a:t>3. ročník Mechanik</a:t>
                      </a:r>
                      <a:r>
                        <a:rPr lang="cs-CZ" sz="1200" kern="1200" baseline="0" dirty="0" smtClean="0">
                          <a:solidFill>
                            <a:schemeClr val="tx1"/>
                          </a:solidFill>
                          <a:effectLst/>
                          <a:latin typeface="+mn-lt"/>
                          <a:ea typeface="Times New Roman"/>
                          <a:cs typeface="Times New Roman"/>
                        </a:rPr>
                        <a:t> seřizovač, 1. ročník Podnikání </a:t>
                      </a:r>
                      <a:endParaRPr lang="cs-CZ" sz="1200" kern="1200" dirty="0" smtClean="0">
                        <a:solidFill>
                          <a:schemeClr val="tx1"/>
                        </a:solidFill>
                        <a:effectLst/>
                        <a:latin typeface="+mn-lt"/>
                        <a:ea typeface="Times New Roman"/>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a:t>
                      </a:r>
                      <a:r>
                        <a:rPr lang="cs-CZ" sz="1200" b="1" kern="1200" dirty="0" smtClean="0">
                          <a:solidFill>
                            <a:srgbClr val="000000"/>
                          </a:solidFill>
                          <a:effectLst/>
                          <a:latin typeface="+mn-lt"/>
                          <a:ea typeface="Times New Roman"/>
                          <a:cs typeface="Times New Roman"/>
                        </a:rPr>
                        <a:t>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chemeClr val="tx1"/>
                          </a:solidFill>
                          <a:effectLst/>
                          <a:latin typeface="+mn-lt"/>
                          <a:ea typeface="Times New Roman"/>
                          <a:cs typeface="Times New Roman"/>
                        </a:rPr>
                        <a:t>ne</a:t>
                      </a:r>
                      <a:endParaRPr lang="cs-CZ" sz="1200" kern="1200" dirty="0">
                        <a:solidFill>
                          <a:schemeClr val="tx1"/>
                        </a:solidFill>
                        <a:effectLst/>
                        <a:latin typeface="+mn-lt"/>
                        <a:ea typeface="Times New Roman"/>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Seznam viz poslední </a:t>
                      </a:r>
                      <a:r>
                        <a:rPr lang="cs-CZ" sz="1200" kern="1200" dirty="0" smtClean="0">
                          <a:solidFill>
                            <a:srgbClr val="000000"/>
                          </a:solidFill>
                          <a:effectLst/>
                          <a:latin typeface="+mn-lt"/>
                          <a:ea typeface="Times New Roman"/>
                          <a:cs typeface="Times New Roman"/>
                        </a:rPr>
                        <a:t>snímek</a:t>
                      </a:r>
                      <a:endParaRPr lang="cs-CZ" sz="1200" dirty="0">
                        <a:effectLst/>
                        <a:latin typeface="+mn-lt"/>
                        <a:ea typeface="Calibri"/>
                        <a:cs typeface="Times New Roman"/>
                      </a:endParaRPr>
                    </a:p>
                  </a:txBody>
                  <a:tcPr marL="68580" marR="68580" marT="0" marB="0" anchor="ctr"/>
                </a:tc>
              </a:tr>
            </a:tbl>
          </a:graphicData>
        </a:graphic>
      </p:graphicFrame>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91580" y="960258"/>
            <a:ext cx="7560840" cy="523220"/>
          </a:xfrm>
          <a:prstGeom prst="rect">
            <a:avLst/>
          </a:prstGeom>
          <a:noFill/>
        </p:spPr>
        <p:txBody>
          <a:bodyPr wrap="square" rtlCol="0" anchor="ctr">
            <a:spAutoFit/>
          </a:bodyPr>
          <a:lstStyle/>
          <a:p>
            <a:pPr algn="ctr"/>
            <a:r>
              <a:rPr lang="cs-CZ" sz="2800" b="1" dirty="0" smtClean="0"/>
              <a:t>Ústavní právo – opakování a procvičování</a:t>
            </a:r>
            <a:endParaRPr lang="cs-CZ" sz="2800" b="1" dirty="0"/>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1</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3" name="TextovéPole 12"/>
          <p:cNvSpPr txBox="1"/>
          <p:nvPr/>
        </p:nvSpPr>
        <p:spPr>
          <a:xfrm>
            <a:off x="787660" y="1452881"/>
            <a:ext cx="7560840" cy="461665"/>
          </a:xfrm>
          <a:prstGeom prst="rect">
            <a:avLst/>
          </a:prstGeom>
          <a:noFill/>
        </p:spPr>
        <p:txBody>
          <a:bodyPr wrap="square" rtlCol="0" anchor="ctr">
            <a:spAutoFit/>
          </a:bodyPr>
          <a:lstStyle/>
          <a:p>
            <a:pPr algn="ctr"/>
            <a:r>
              <a:rPr lang="cs-CZ" sz="2400" b="1" dirty="0" smtClean="0"/>
              <a:t>VY_32_INOVACE_35_706</a:t>
            </a:r>
            <a:endParaRPr lang="cs-CZ" sz="2400" b="1" dirty="0"/>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extLst>
      <p:ext uri="{BB962C8B-B14F-4D97-AF65-F5344CB8AC3E}">
        <p14:creationId xmlns:p14="http://schemas.microsoft.com/office/powerpoint/2010/main" val="14487562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2</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10" name="Zástupný symbol pro obsah 2"/>
          <p:cNvSpPr txBox="1">
            <a:spLocks/>
          </p:cNvSpPr>
          <p:nvPr/>
        </p:nvSpPr>
        <p:spPr>
          <a:xfrm>
            <a:off x="457200" y="1960240"/>
            <a:ext cx="8229600" cy="2476872"/>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endParaRPr lang="cs-CZ" sz="2400" dirty="0">
              <a:solidFill>
                <a:schemeClr val="tx1"/>
              </a:solidFill>
            </a:endParaRPr>
          </a:p>
        </p:txBody>
      </p:sp>
      <p:sp>
        <p:nvSpPr>
          <p:cNvPr id="3" name="TextovéPole 2"/>
          <p:cNvSpPr txBox="1"/>
          <p:nvPr/>
        </p:nvSpPr>
        <p:spPr>
          <a:xfrm>
            <a:off x="1331640" y="1196752"/>
            <a:ext cx="184731" cy="646331"/>
          </a:xfrm>
          <a:prstGeom prst="rect">
            <a:avLst/>
          </a:prstGeom>
          <a:noFill/>
        </p:spPr>
        <p:txBody>
          <a:bodyPr wrap="none" rtlCol="0">
            <a:spAutoFit/>
          </a:bodyPr>
          <a:lstStyle/>
          <a:p>
            <a:endParaRPr lang="cs-CZ" dirty="0" smtClean="0"/>
          </a:p>
          <a:p>
            <a:endParaRPr lang="cs-CZ" dirty="0"/>
          </a:p>
        </p:txBody>
      </p:sp>
      <p:sp>
        <p:nvSpPr>
          <p:cNvPr id="5" name="TextovéPole 4"/>
          <p:cNvSpPr txBox="1"/>
          <p:nvPr/>
        </p:nvSpPr>
        <p:spPr>
          <a:xfrm>
            <a:off x="2987824" y="1541382"/>
            <a:ext cx="184731" cy="923330"/>
          </a:xfrm>
          <a:prstGeom prst="rect">
            <a:avLst/>
          </a:prstGeom>
          <a:noFill/>
        </p:spPr>
        <p:txBody>
          <a:bodyPr wrap="none" rtlCol="0">
            <a:spAutoFit/>
          </a:bodyPr>
          <a:lstStyle/>
          <a:p>
            <a:endParaRPr lang="cs-CZ" dirty="0" smtClean="0"/>
          </a:p>
          <a:p>
            <a:endParaRPr lang="cs-CZ" dirty="0"/>
          </a:p>
          <a:p>
            <a:endParaRPr lang="cs-CZ" dirty="0"/>
          </a:p>
        </p:txBody>
      </p:sp>
      <p:sp>
        <p:nvSpPr>
          <p:cNvPr id="4" name="TextovéPole 3"/>
          <p:cNvSpPr txBox="1"/>
          <p:nvPr/>
        </p:nvSpPr>
        <p:spPr>
          <a:xfrm>
            <a:off x="457200" y="988233"/>
            <a:ext cx="8507288" cy="5016758"/>
          </a:xfrm>
          <a:prstGeom prst="rect">
            <a:avLst/>
          </a:prstGeom>
          <a:noFill/>
        </p:spPr>
        <p:txBody>
          <a:bodyPr wrap="square" rtlCol="0">
            <a:spAutoFit/>
          </a:bodyPr>
          <a:lstStyle/>
          <a:p>
            <a:endParaRPr lang="cs-CZ" b="1" dirty="0" smtClean="0"/>
          </a:p>
          <a:p>
            <a:r>
              <a:rPr lang="cs-CZ" b="1" dirty="0" smtClean="0"/>
              <a:t>                                    </a:t>
            </a:r>
            <a:r>
              <a:rPr lang="cs-CZ" b="1" u="sng" dirty="0" smtClean="0"/>
              <a:t>Ústavní právo – opakování a procvičování </a:t>
            </a:r>
            <a:endParaRPr lang="cs-CZ" b="1" u="sng" dirty="0"/>
          </a:p>
          <a:p>
            <a:r>
              <a:rPr lang="cs-CZ" sz="1400" b="1" dirty="0"/>
              <a:t>Výchozí text k úlohám </a:t>
            </a:r>
            <a:endParaRPr lang="cs-CZ" sz="1400" b="1" dirty="0" smtClean="0"/>
          </a:p>
          <a:p>
            <a:r>
              <a:rPr lang="cs-CZ" sz="1400" b="1" dirty="0" smtClean="0"/>
              <a:t>- </a:t>
            </a:r>
            <a:r>
              <a:rPr lang="cs-CZ" sz="1400" dirty="0" smtClean="0"/>
              <a:t>Lid </a:t>
            </a:r>
            <a:r>
              <a:rPr lang="cs-CZ" sz="1400" dirty="0"/>
              <a:t>je zdrojem veškeré státní moci; vykonává ji prostřednictvím orgánů moci zákonodárné, výkonné a soudní. Ústavní zákon může stanovit, kdy lid vykonává státní moc přímo. Státní moc slouží všem občanům a lze ji uplatňovat jen v případech, v mezích a způsoby, které stanoví zákon. Každý občan může činit, co není zákonem zakázáno, a nikdo nesmí být nucen činit, co zákon neukládá.</a:t>
            </a:r>
          </a:p>
          <a:p>
            <a:r>
              <a:rPr lang="cs-CZ" sz="1400" dirty="0" smtClean="0"/>
              <a:t> </a:t>
            </a:r>
          </a:p>
          <a:p>
            <a:r>
              <a:rPr lang="cs-CZ" sz="1400" b="1" dirty="0" smtClean="0"/>
              <a:t>Úloha 1</a:t>
            </a:r>
            <a:endParaRPr lang="cs-CZ" sz="1400" dirty="0" smtClean="0"/>
          </a:p>
          <a:p>
            <a:r>
              <a:rPr lang="cs-CZ" sz="1400" dirty="0" smtClean="0"/>
              <a:t> </a:t>
            </a:r>
            <a:r>
              <a:rPr lang="cs-CZ" sz="1400" b="1" dirty="0" smtClean="0"/>
              <a:t>z kterého dokumentu je vyňat výchozí text?</a:t>
            </a:r>
          </a:p>
          <a:p>
            <a:pPr lvl="0"/>
            <a:r>
              <a:rPr lang="cs-CZ" sz="1400" dirty="0" smtClean="0"/>
              <a:t> a)  ze   Soudního zákoníku</a:t>
            </a:r>
          </a:p>
          <a:p>
            <a:pPr lvl="0"/>
            <a:r>
              <a:rPr lang="cs-CZ" sz="1400" dirty="0" smtClean="0"/>
              <a:t> b) z připravované Evropské ústavy</a:t>
            </a:r>
          </a:p>
          <a:p>
            <a:pPr lvl="0"/>
            <a:r>
              <a:rPr lang="cs-CZ" sz="1400" dirty="0" smtClean="0"/>
              <a:t> c) z  Ústavy ČR</a:t>
            </a:r>
          </a:p>
          <a:p>
            <a:pPr lvl="0"/>
            <a:endParaRPr lang="cs-CZ" sz="1400" dirty="0" smtClean="0"/>
          </a:p>
          <a:p>
            <a:r>
              <a:rPr lang="cs-CZ" sz="1400" b="1" dirty="0" smtClean="0"/>
              <a:t>Úloha 2</a:t>
            </a:r>
            <a:r>
              <a:rPr lang="cs-CZ" sz="1400" b="1" dirty="0"/>
              <a:t> </a:t>
            </a:r>
          </a:p>
          <a:p>
            <a:r>
              <a:rPr lang="cs-CZ" sz="1400" b="1" dirty="0"/>
              <a:t> </a:t>
            </a:r>
            <a:r>
              <a:rPr lang="cs-CZ" sz="1400" b="1" dirty="0" smtClean="0"/>
              <a:t>V kterém roce tento dokument nabyl právní moci ? </a:t>
            </a:r>
          </a:p>
          <a:p>
            <a:r>
              <a:rPr lang="cs-CZ" sz="1400" b="1" dirty="0"/>
              <a:t> </a:t>
            </a:r>
            <a:r>
              <a:rPr lang="cs-CZ" sz="1400" dirty="0" smtClean="0"/>
              <a:t>a) v roce 1968</a:t>
            </a:r>
          </a:p>
          <a:p>
            <a:r>
              <a:rPr lang="cs-CZ" sz="1400" b="1" dirty="0"/>
              <a:t> </a:t>
            </a:r>
            <a:r>
              <a:rPr lang="cs-CZ" sz="1400" dirty="0" smtClean="0"/>
              <a:t>b) v roce 1989 </a:t>
            </a:r>
          </a:p>
          <a:p>
            <a:r>
              <a:rPr lang="cs-CZ" sz="1400" dirty="0"/>
              <a:t> </a:t>
            </a:r>
            <a:r>
              <a:rPr lang="cs-CZ" sz="1400" dirty="0" smtClean="0"/>
              <a:t>c) v roce 1993</a:t>
            </a:r>
          </a:p>
          <a:p>
            <a:endParaRPr lang="cs-CZ" sz="1400" dirty="0" smtClean="0"/>
          </a:p>
          <a:p>
            <a:r>
              <a:rPr lang="cs-CZ" sz="1400" b="1" dirty="0"/>
              <a:t>Úloha 3</a:t>
            </a:r>
          </a:p>
          <a:p>
            <a:r>
              <a:rPr lang="cs-CZ" sz="1400" dirty="0" smtClean="0"/>
              <a:t> Uveďte, jaké politické zřízení má stát, který se řídí tímto zákonem. </a:t>
            </a:r>
            <a:endParaRPr lang="cs-CZ" sz="1400" dirty="0"/>
          </a:p>
        </p:txBody>
      </p:sp>
    </p:spTree>
    <p:extLst>
      <p:ext uri="{BB962C8B-B14F-4D97-AF65-F5344CB8AC3E}">
        <p14:creationId xmlns:p14="http://schemas.microsoft.com/office/powerpoint/2010/main" val="7112221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3</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3" name="TextovéPole 2"/>
          <p:cNvSpPr txBox="1"/>
          <p:nvPr/>
        </p:nvSpPr>
        <p:spPr>
          <a:xfrm>
            <a:off x="6588224" y="4972050"/>
            <a:ext cx="184731" cy="923330"/>
          </a:xfrm>
          <a:prstGeom prst="rect">
            <a:avLst/>
          </a:prstGeom>
          <a:noFill/>
        </p:spPr>
        <p:txBody>
          <a:bodyPr wrap="none" rtlCol="0">
            <a:spAutoFit/>
          </a:bodyPr>
          <a:lstStyle/>
          <a:p>
            <a:endParaRPr lang="cs-CZ" dirty="0" smtClean="0"/>
          </a:p>
          <a:p>
            <a:endParaRPr lang="cs-CZ" dirty="0"/>
          </a:p>
          <a:p>
            <a:endParaRPr lang="cs-CZ" dirty="0"/>
          </a:p>
        </p:txBody>
      </p:sp>
      <p:sp>
        <p:nvSpPr>
          <p:cNvPr id="11" name="TextovéPole 10"/>
          <p:cNvSpPr txBox="1"/>
          <p:nvPr/>
        </p:nvSpPr>
        <p:spPr>
          <a:xfrm>
            <a:off x="5436096" y="2060848"/>
            <a:ext cx="2031325" cy="369332"/>
          </a:xfrm>
          <a:prstGeom prst="rect">
            <a:avLst/>
          </a:prstGeom>
          <a:noFill/>
        </p:spPr>
        <p:txBody>
          <a:bodyPr wrap="none" rtlCol="0">
            <a:spAutoFit/>
          </a:bodyPr>
          <a:lstStyle/>
          <a:p>
            <a:r>
              <a:rPr lang="cs-CZ" dirty="0"/>
              <a:t>		</a:t>
            </a:r>
          </a:p>
        </p:txBody>
      </p:sp>
      <p:sp>
        <p:nvSpPr>
          <p:cNvPr id="4" name="TextovéPole 3"/>
          <p:cNvSpPr txBox="1"/>
          <p:nvPr/>
        </p:nvSpPr>
        <p:spPr>
          <a:xfrm>
            <a:off x="683568" y="1484784"/>
            <a:ext cx="8136904" cy="6432530"/>
          </a:xfrm>
          <a:prstGeom prst="rect">
            <a:avLst/>
          </a:prstGeom>
          <a:noFill/>
        </p:spPr>
        <p:txBody>
          <a:bodyPr wrap="square" rtlCol="0">
            <a:spAutoFit/>
          </a:bodyPr>
          <a:lstStyle/>
          <a:p>
            <a:r>
              <a:rPr lang="cs-CZ" sz="1400" b="1" dirty="0"/>
              <a:t>Výchozí text k úloze </a:t>
            </a:r>
            <a:r>
              <a:rPr lang="cs-CZ" sz="1400" b="1" dirty="0" smtClean="0"/>
              <a:t>4</a:t>
            </a:r>
          </a:p>
          <a:p>
            <a:r>
              <a:rPr lang="cs-CZ" sz="1400" b="1" dirty="0" smtClean="0"/>
              <a:t> </a:t>
            </a:r>
            <a:r>
              <a:rPr lang="cs-CZ" sz="1200" dirty="0" smtClean="0"/>
              <a:t>Volby </a:t>
            </a:r>
            <a:r>
              <a:rPr lang="cs-CZ" sz="1200" dirty="0"/>
              <a:t>probíhají podle zásad poměrného volebního systému. Území České republiky je rozděleno do 14 volebních krajů, které jsou shodné s vyššími územně samosprávnými celky. Mandáty jsou rozdělovány stranám, které na celostátní úrovni překročily hranici pěti procent z celkového počtu platných odevzdaných hlasů. Pro koalice politických stran platí následující pravidlo: koalice dvou stran musí získat nejméně 10 % hlasů, koalice tří stran musí získat nejméně 15 % hlasů, koalice čtyř a více stran musí získat nejméně 20 % hlasů</a:t>
            </a:r>
            <a:r>
              <a:rPr lang="cs-CZ" sz="1200" dirty="0" smtClean="0"/>
              <a:t>. </a:t>
            </a:r>
          </a:p>
          <a:p>
            <a:r>
              <a:rPr lang="cs-CZ" sz="1400" b="1" dirty="0" smtClean="0"/>
              <a:t>Úloha </a:t>
            </a:r>
            <a:r>
              <a:rPr lang="cs-CZ" sz="1400" b="1" dirty="0"/>
              <a:t>4	</a:t>
            </a:r>
            <a:r>
              <a:rPr lang="cs-CZ" sz="1400" dirty="0"/>
              <a:t>							</a:t>
            </a:r>
          </a:p>
          <a:p>
            <a:r>
              <a:rPr lang="cs-CZ" sz="1400" b="1" dirty="0"/>
              <a:t>Při kterých volbách se volí podle zásad poměrného volebního systému popsaného ve výchozím textu?</a:t>
            </a:r>
            <a:endParaRPr lang="cs-CZ" sz="1400" dirty="0"/>
          </a:p>
          <a:p>
            <a:pPr lvl="0"/>
            <a:r>
              <a:rPr lang="cs-CZ" sz="1400" dirty="0"/>
              <a:t>A) do Senátu</a:t>
            </a:r>
          </a:p>
          <a:p>
            <a:pPr lvl="0"/>
            <a:r>
              <a:rPr lang="cs-CZ" sz="1400" dirty="0"/>
              <a:t>B) do zastupitelstev obcí</a:t>
            </a:r>
          </a:p>
          <a:p>
            <a:pPr lvl="0"/>
            <a:r>
              <a:rPr lang="cs-CZ" sz="1400" dirty="0"/>
              <a:t>C) do zastupitelstev krajů</a:t>
            </a:r>
          </a:p>
          <a:p>
            <a:pPr lvl="0"/>
            <a:r>
              <a:rPr lang="cs-CZ" sz="1400" dirty="0"/>
              <a:t>D) do Poslanecké sněmovny</a:t>
            </a:r>
          </a:p>
          <a:p>
            <a:r>
              <a:rPr lang="cs-CZ" sz="1400" b="1" dirty="0"/>
              <a:t>Výchozí text k úloze </a:t>
            </a:r>
            <a:r>
              <a:rPr lang="cs-CZ" sz="1400" b="1" dirty="0" smtClean="0"/>
              <a:t>5</a:t>
            </a:r>
            <a:endParaRPr lang="cs-CZ" sz="1400" dirty="0"/>
          </a:p>
          <a:p>
            <a:r>
              <a:rPr lang="cs-CZ" sz="1200" dirty="0"/>
              <a:t>Občané volí do parlamentu poslance a senátory, kteří schvalují zákony této země. Prezident je volen parlamentem a má jen reprezentativní </a:t>
            </a:r>
          </a:p>
          <a:p>
            <a:r>
              <a:rPr lang="cs-CZ" sz="1200" dirty="0"/>
              <a:t> postavení.</a:t>
            </a:r>
          </a:p>
          <a:p>
            <a:r>
              <a:rPr lang="cs-CZ" sz="1400" b="1" dirty="0"/>
              <a:t>Úloha </a:t>
            </a:r>
            <a:r>
              <a:rPr lang="cs-CZ" sz="1400" b="1" dirty="0" smtClean="0"/>
              <a:t>5</a:t>
            </a:r>
            <a:endParaRPr lang="cs-CZ" sz="1400" dirty="0"/>
          </a:p>
          <a:p>
            <a:r>
              <a:rPr lang="cs-CZ" sz="1400" b="1" dirty="0"/>
              <a:t>Který systém vlády nejlépe vystihuje výchozí text?</a:t>
            </a:r>
          </a:p>
          <a:p>
            <a:pPr lvl="0"/>
            <a:r>
              <a:rPr lang="cs-CZ" sz="1400" dirty="0"/>
              <a:t>Přímá demokracie</a:t>
            </a:r>
          </a:p>
          <a:p>
            <a:pPr lvl="0"/>
            <a:r>
              <a:rPr lang="cs-CZ" sz="1400" dirty="0"/>
              <a:t>Zastupitelská demokracie</a:t>
            </a:r>
          </a:p>
          <a:p>
            <a:pPr lvl="0"/>
            <a:r>
              <a:rPr lang="cs-CZ" sz="1400" dirty="0"/>
              <a:t>Prezidentská demokracie</a:t>
            </a:r>
          </a:p>
          <a:p>
            <a:pPr lvl="0"/>
            <a:r>
              <a:rPr lang="cs-CZ" sz="1400" dirty="0"/>
              <a:t>Konstituční monarchie</a:t>
            </a:r>
          </a:p>
          <a:p>
            <a:endParaRPr lang="cs-CZ" sz="1400" dirty="0"/>
          </a:p>
          <a:p>
            <a:r>
              <a:rPr lang="cs-CZ" sz="1400" dirty="0"/>
              <a:t> </a:t>
            </a:r>
          </a:p>
          <a:p>
            <a:endParaRPr lang="cs-CZ" sz="1400" dirty="0"/>
          </a:p>
          <a:p>
            <a:r>
              <a:rPr lang="cs-CZ" sz="1400" dirty="0"/>
              <a:t>		 </a:t>
            </a:r>
          </a:p>
          <a:p>
            <a:r>
              <a:rPr lang="cs-CZ" dirty="0"/>
              <a:t> </a:t>
            </a:r>
          </a:p>
          <a:p>
            <a:r>
              <a:rPr lang="cs-CZ" dirty="0"/>
              <a:t> </a:t>
            </a:r>
          </a:p>
          <a:p>
            <a:endParaRPr lang="cs-CZ" dirty="0"/>
          </a:p>
        </p:txBody>
      </p:sp>
    </p:spTree>
    <p:extLst>
      <p:ext uri="{BB962C8B-B14F-4D97-AF65-F5344CB8AC3E}">
        <p14:creationId xmlns:p14="http://schemas.microsoft.com/office/powerpoint/2010/main" val="39830119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4</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3" name="TextovéPole 2"/>
          <p:cNvSpPr txBox="1"/>
          <p:nvPr/>
        </p:nvSpPr>
        <p:spPr>
          <a:xfrm>
            <a:off x="1187624" y="1196752"/>
            <a:ext cx="184731" cy="276999"/>
          </a:xfrm>
          <a:prstGeom prst="rect">
            <a:avLst/>
          </a:prstGeom>
          <a:noFill/>
        </p:spPr>
        <p:txBody>
          <a:bodyPr wrap="none" rtlCol="0">
            <a:spAutoFit/>
          </a:bodyPr>
          <a:lstStyle/>
          <a:p>
            <a:endParaRPr lang="cs-CZ" sz="1200" dirty="0"/>
          </a:p>
        </p:txBody>
      </p:sp>
      <p:sp>
        <p:nvSpPr>
          <p:cNvPr id="4" name="TextovéPole 3"/>
          <p:cNvSpPr txBox="1"/>
          <p:nvPr/>
        </p:nvSpPr>
        <p:spPr>
          <a:xfrm>
            <a:off x="431539" y="1507094"/>
            <a:ext cx="8280920" cy="4031873"/>
          </a:xfrm>
          <a:prstGeom prst="rect">
            <a:avLst/>
          </a:prstGeom>
          <a:noFill/>
        </p:spPr>
        <p:txBody>
          <a:bodyPr wrap="square" rtlCol="0">
            <a:spAutoFit/>
          </a:bodyPr>
          <a:lstStyle/>
          <a:p>
            <a:r>
              <a:rPr lang="cs-CZ" sz="1400" b="1" dirty="0"/>
              <a:t>Výchozí text k úloze </a:t>
            </a:r>
            <a:r>
              <a:rPr lang="cs-CZ" sz="1400" b="1" dirty="0" smtClean="0"/>
              <a:t>6</a:t>
            </a:r>
            <a:endParaRPr lang="cs-CZ" sz="1400" dirty="0"/>
          </a:p>
          <a:p>
            <a:r>
              <a:rPr lang="cs-CZ" sz="1400" dirty="0"/>
              <a:t>Dvacetiletý Pavel Novotný je studentem </a:t>
            </a:r>
            <a:r>
              <a:rPr lang="cs-CZ" sz="1400" dirty="0" smtClean="0"/>
              <a:t> 2.ročníku </a:t>
            </a:r>
            <a:r>
              <a:rPr lang="cs-CZ" sz="1400" dirty="0"/>
              <a:t>právnické fakulty</a:t>
            </a:r>
            <a:r>
              <a:rPr lang="cs-CZ" sz="1400" dirty="0" smtClean="0"/>
              <a:t>. Rok </a:t>
            </a:r>
            <a:r>
              <a:rPr lang="cs-CZ" sz="1400" dirty="0"/>
              <a:t>a půl je členem neparlamentní politické strany Politika pro všechny.</a:t>
            </a:r>
          </a:p>
          <a:p>
            <a:r>
              <a:rPr lang="cs-CZ" sz="1400" dirty="0"/>
              <a:t> </a:t>
            </a:r>
            <a:r>
              <a:rPr lang="cs-CZ" sz="1400" b="1" dirty="0"/>
              <a:t>Úloha </a:t>
            </a:r>
            <a:r>
              <a:rPr lang="cs-CZ" sz="1400" b="1" dirty="0" smtClean="0"/>
              <a:t>6</a:t>
            </a:r>
            <a:endParaRPr lang="cs-CZ" sz="1400" dirty="0"/>
          </a:p>
          <a:p>
            <a:r>
              <a:rPr lang="cs-CZ" sz="1400" b="1" dirty="0"/>
              <a:t>Jaké právo má Pavel na základě informací ve výchozím textu?</a:t>
            </a:r>
          </a:p>
          <a:p>
            <a:pPr lvl="0"/>
            <a:r>
              <a:rPr lang="cs-CZ" sz="1400" dirty="0" smtClean="0"/>
              <a:t>a)Kandidovat </a:t>
            </a:r>
            <a:r>
              <a:rPr lang="cs-CZ" sz="1400" dirty="0"/>
              <a:t>do Poslanecké sněmovny</a:t>
            </a:r>
          </a:p>
          <a:p>
            <a:pPr lvl="0"/>
            <a:r>
              <a:rPr lang="cs-CZ" sz="1400" dirty="0" smtClean="0"/>
              <a:t>b)Být </a:t>
            </a:r>
            <a:r>
              <a:rPr lang="cs-CZ" sz="1400" dirty="0"/>
              <a:t>zvolen ústavním soudcem</a:t>
            </a:r>
          </a:p>
          <a:p>
            <a:pPr lvl="0"/>
            <a:r>
              <a:rPr lang="cs-CZ" sz="1400" dirty="0" smtClean="0"/>
              <a:t>c)Kandidovat </a:t>
            </a:r>
            <a:r>
              <a:rPr lang="cs-CZ" sz="1400" dirty="0"/>
              <a:t>do obecního zastupitelstva</a:t>
            </a:r>
          </a:p>
          <a:p>
            <a:pPr lvl="0"/>
            <a:r>
              <a:rPr lang="cs-CZ" sz="1400" dirty="0" smtClean="0"/>
              <a:t>d)Být </a:t>
            </a:r>
            <a:r>
              <a:rPr lang="cs-CZ" sz="1400" dirty="0"/>
              <a:t>zvolen </a:t>
            </a:r>
            <a:r>
              <a:rPr lang="cs-CZ" sz="1400" dirty="0" smtClean="0"/>
              <a:t>senátorem</a:t>
            </a:r>
          </a:p>
          <a:p>
            <a:pPr lvl="0"/>
            <a:endParaRPr lang="cs-CZ" sz="1400" dirty="0"/>
          </a:p>
          <a:p>
            <a:r>
              <a:rPr lang="cs-CZ" sz="1400" b="1" dirty="0" smtClean="0"/>
              <a:t>Úloha 7</a:t>
            </a:r>
            <a:endParaRPr lang="cs-CZ" sz="1400" b="1" dirty="0"/>
          </a:p>
          <a:p>
            <a:r>
              <a:rPr lang="cs-CZ" sz="1400" b="1" dirty="0" smtClean="0"/>
              <a:t>Jak </a:t>
            </a:r>
            <a:r>
              <a:rPr lang="cs-CZ" sz="1400" b="1" dirty="0"/>
              <a:t>dlouhý je mandát člena horní komory Parlamentu ČR?</a:t>
            </a:r>
            <a:endParaRPr lang="cs-CZ" sz="1400" dirty="0"/>
          </a:p>
          <a:p>
            <a:pPr lvl="0"/>
            <a:r>
              <a:rPr lang="cs-CZ" sz="1400" dirty="0" smtClean="0"/>
              <a:t>a) 2 </a:t>
            </a:r>
            <a:r>
              <a:rPr lang="cs-CZ" sz="1400" dirty="0"/>
              <a:t>roky</a:t>
            </a:r>
          </a:p>
          <a:p>
            <a:pPr lvl="0"/>
            <a:r>
              <a:rPr lang="cs-CZ" sz="1400" dirty="0" smtClean="0"/>
              <a:t>b) 4 </a:t>
            </a:r>
            <a:r>
              <a:rPr lang="cs-CZ" sz="1400" dirty="0"/>
              <a:t>roky</a:t>
            </a:r>
          </a:p>
          <a:p>
            <a:r>
              <a:rPr lang="cs-CZ" sz="1400" dirty="0" smtClean="0"/>
              <a:t>c)  5 let</a:t>
            </a:r>
            <a:endParaRPr lang="cs-CZ" sz="1400" dirty="0"/>
          </a:p>
          <a:p>
            <a:r>
              <a:rPr lang="cs-CZ" sz="1400" dirty="0" smtClean="0"/>
              <a:t>d)  6 let</a:t>
            </a:r>
            <a:endParaRPr lang="cs-CZ" sz="1400" dirty="0"/>
          </a:p>
          <a:p>
            <a:pPr lvl="0"/>
            <a:endParaRPr lang="cs-CZ" sz="1400" dirty="0"/>
          </a:p>
          <a:p>
            <a:endParaRPr lang="cs-CZ" dirty="0"/>
          </a:p>
        </p:txBody>
      </p:sp>
    </p:spTree>
    <p:extLst>
      <p:ext uri="{BB962C8B-B14F-4D97-AF65-F5344CB8AC3E}">
        <p14:creationId xmlns:p14="http://schemas.microsoft.com/office/powerpoint/2010/main" val="14369127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5</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37" name="TextovéPole 36"/>
          <p:cNvSpPr txBox="1"/>
          <p:nvPr/>
        </p:nvSpPr>
        <p:spPr>
          <a:xfrm>
            <a:off x="1259632" y="1412776"/>
            <a:ext cx="184731" cy="369332"/>
          </a:xfrm>
          <a:prstGeom prst="rect">
            <a:avLst/>
          </a:prstGeom>
          <a:noFill/>
        </p:spPr>
        <p:txBody>
          <a:bodyPr wrap="none" rtlCol="0">
            <a:spAutoFit/>
          </a:bodyPr>
          <a:lstStyle/>
          <a:p>
            <a:endParaRPr lang="cs-CZ" dirty="0"/>
          </a:p>
        </p:txBody>
      </p:sp>
      <p:sp>
        <p:nvSpPr>
          <p:cNvPr id="3" name="TextovéPole 2"/>
          <p:cNvSpPr txBox="1"/>
          <p:nvPr/>
        </p:nvSpPr>
        <p:spPr>
          <a:xfrm>
            <a:off x="470067" y="1484784"/>
            <a:ext cx="8352928" cy="5601533"/>
          </a:xfrm>
          <a:prstGeom prst="rect">
            <a:avLst/>
          </a:prstGeom>
          <a:noFill/>
        </p:spPr>
        <p:txBody>
          <a:bodyPr wrap="square" rtlCol="0">
            <a:spAutoFit/>
          </a:bodyPr>
          <a:lstStyle/>
          <a:p>
            <a:r>
              <a:rPr lang="cs-CZ" b="1" dirty="0" smtClean="0"/>
              <a:t> </a:t>
            </a:r>
            <a:r>
              <a:rPr lang="cs-CZ" sz="1400" b="1" u="sng" dirty="0" smtClean="0"/>
              <a:t>Úloha 8</a:t>
            </a:r>
          </a:p>
          <a:p>
            <a:r>
              <a:rPr lang="cs-CZ" sz="1400" b="1" dirty="0"/>
              <a:t> </a:t>
            </a:r>
            <a:r>
              <a:rPr lang="cs-CZ" sz="1400" b="1" dirty="0" smtClean="0"/>
              <a:t>Přiřaďte k latinským  pojmům odpovídající české ekvivalenty:    </a:t>
            </a:r>
          </a:p>
          <a:p>
            <a:r>
              <a:rPr lang="cs-CZ" sz="1400" b="1" dirty="0" smtClean="0"/>
              <a:t> </a:t>
            </a:r>
            <a:r>
              <a:rPr lang="cs-CZ" sz="1400" dirty="0" smtClean="0"/>
              <a:t>a) legislativa			1. moc soudní </a:t>
            </a:r>
          </a:p>
          <a:p>
            <a:r>
              <a:rPr lang="cs-CZ" sz="1400" dirty="0"/>
              <a:t> </a:t>
            </a:r>
            <a:r>
              <a:rPr lang="cs-CZ" sz="1400" dirty="0" smtClean="0"/>
              <a:t>b) exekutiva                                                                      2. moc zákonodárná</a:t>
            </a:r>
            <a:endParaRPr lang="cs-CZ" sz="1400" dirty="0"/>
          </a:p>
          <a:p>
            <a:r>
              <a:rPr lang="cs-CZ" sz="1400" dirty="0" smtClean="0"/>
              <a:t> c)  jurisdikce                                                                      3. moc výkonná</a:t>
            </a:r>
          </a:p>
          <a:p>
            <a:endParaRPr lang="cs-CZ" sz="1400" b="1" dirty="0"/>
          </a:p>
          <a:p>
            <a:r>
              <a:rPr lang="cs-CZ" sz="1400" b="1" dirty="0" smtClean="0"/>
              <a:t> </a:t>
            </a:r>
            <a:r>
              <a:rPr lang="cs-CZ" sz="1400" b="1" u="sng" dirty="0" smtClean="0"/>
              <a:t>Úloha 9</a:t>
            </a:r>
          </a:p>
          <a:p>
            <a:r>
              <a:rPr lang="cs-CZ" sz="1400" b="1" dirty="0" smtClean="0"/>
              <a:t> Který z vrcholných státních orgánů  má moc zákonodárnou ? </a:t>
            </a:r>
            <a:endParaRPr lang="cs-CZ" sz="1400" b="1" dirty="0"/>
          </a:p>
          <a:p>
            <a:r>
              <a:rPr lang="cs-CZ" b="1" dirty="0" smtClean="0"/>
              <a:t> </a:t>
            </a:r>
            <a:r>
              <a:rPr lang="cs-CZ" sz="1400" dirty="0" smtClean="0"/>
              <a:t> a) Vláda ČR</a:t>
            </a:r>
          </a:p>
          <a:p>
            <a:r>
              <a:rPr lang="cs-CZ" sz="1400" dirty="0"/>
              <a:t> </a:t>
            </a:r>
            <a:r>
              <a:rPr lang="cs-CZ" sz="1400" dirty="0" smtClean="0"/>
              <a:t>  b) Prezident republiky</a:t>
            </a:r>
          </a:p>
          <a:p>
            <a:r>
              <a:rPr lang="cs-CZ" sz="1400" dirty="0"/>
              <a:t> </a:t>
            </a:r>
            <a:r>
              <a:rPr lang="cs-CZ" sz="1400" dirty="0" smtClean="0"/>
              <a:t>  c) Parlament ČR </a:t>
            </a:r>
          </a:p>
          <a:p>
            <a:endParaRPr lang="cs-CZ" sz="1400" dirty="0" smtClean="0"/>
          </a:p>
          <a:p>
            <a:r>
              <a:rPr lang="cs-CZ" sz="1400" b="1" u="sng" dirty="0" smtClean="0"/>
              <a:t>Úloha 10</a:t>
            </a:r>
            <a:endParaRPr lang="cs-CZ" sz="1400" u="sng" dirty="0"/>
          </a:p>
          <a:p>
            <a:r>
              <a:rPr lang="cs-CZ" sz="1400" b="1" dirty="0"/>
              <a:t>Seřaďte jednotlivé kroky legislativního procesu </a:t>
            </a:r>
            <a:r>
              <a:rPr lang="cs-CZ" sz="1400" dirty="0"/>
              <a:t>(</a:t>
            </a:r>
            <a:r>
              <a:rPr lang="cs-CZ" sz="1400" dirty="0" smtClean="0"/>
              <a:t>10.1- 10.6</a:t>
            </a:r>
            <a:r>
              <a:rPr lang="cs-CZ" sz="1400" dirty="0"/>
              <a:t>) od podání návrhu ke schválení (A- F):</a:t>
            </a:r>
          </a:p>
          <a:p>
            <a:r>
              <a:rPr lang="cs-CZ" sz="1400" dirty="0" smtClean="0"/>
              <a:t>10.1</a:t>
            </a:r>
            <a:r>
              <a:rPr lang="cs-CZ" sz="1400" dirty="0"/>
              <a:t>	vyjádření vlády k zákonu o rodině</a:t>
            </a:r>
          </a:p>
          <a:p>
            <a:r>
              <a:rPr lang="cs-CZ" sz="1400" dirty="0" smtClean="0"/>
              <a:t>10.2</a:t>
            </a:r>
            <a:r>
              <a:rPr lang="cs-CZ" sz="1400" dirty="0"/>
              <a:t>	projednání návrhu zákona o rodině ve výborech Poslanecké sněmovny</a:t>
            </a:r>
          </a:p>
          <a:p>
            <a:r>
              <a:rPr lang="cs-CZ" sz="1400" dirty="0" smtClean="0"/>
              <a:t>10.3</a:t>
            </a:r>
            <a:r>
              <a:rPr lang="cs-CZ" sz="1400" dirty="0"/>
              <a:t>	vyjádření Senátu k zákonu o rodině</a:t>
            </a:r>
          </a:p>
          <a:p>
            <a:r>
              <a:rPr lang="cs-CZ" sz="1400" dirty="0" smtClean="0"/>
              <a:t>10.4</a:t>
            </a:r>
            <a:r>
              <a:rPr lang="cs-CZ" sz="1400" dirty="0"/>
              <a:t>	schválení zákona o rodině Poslaneckou sněmovnou</a:t>
            </a:r>
          </a:p>
          <a:p>
            <a:r>
              <a:rPr lang="cs-CZ" sz="1400" dirty="0" smtClean="0"/>
              <a:t>10.5</a:t>
            </a:r>
            <a:r>
              <a:rPr lang="cs-CZ" sz="1400" dirty="0"/>
              <a:t>	předložení návrhu zákona o rodině</a:t>
            </a:r>
          </a:p>
          <a:p>
            <a:r>
              <a:rPr lang="cs-CZ" sz="1400" dirty="0" smtClean="0"/>
              <a:t>10.6</a:t>
            </a:r>
            <a:r>
              <a:rPr lang="cs-CZ" sz="1400" dirty="0"/>
              <a:t>	podepsání zákona o rodině prezidentem republiky</a:t>
            </a:r>
          </a:p>
          <a:p>
            <a:r>
              <a:rPr lang="cs-CZ" sz="1400" dirty="0"/>
              <a:t> </a:t>
            </a:r>
          </a:p>
          <a:p>
            <a:endParaRPr lang="cs-CZ" sz="1400" b="1" dirty="0"/>
          </a:p>
          <a:p>
            <a:r>
              <a:rPr lang="cs-CZ" sz="1400" dirty="0"/>
              <a:t/>
            </a:r>
            <a:br>
              <a:rPr lang="cs-CZ" sz="1400" dirty="0"/>
            </a:br>
            <a:r>
              <a:rPr lang="cs-CZ" sz="1400" dirty="0"/>
              <a:t> </a:t>
            </a:r>
          </a:p>
          <a:p>
            <a:endParaRPr lang="cs-CZ" sz="1400" dirty="0"/>
          </a:p>
        </p:txBody>
      </p:sp>
    </p:spTree>
    <p:extLst>
      <p:ext uri="{BB962C8B-B14F-4D97-AF65-F5344CB8AC3E}">
        <p14:creationId xmlns:p14="http://schemas.microsoft.com/office/powerpoint/2010/main" val="42291348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6</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3" name="TextovéPole 2"/>
          <p:cNvSpPr txBox="1"/>
          <p:nvPr/>
        </p:nvSpPr>
        <p:spPr>
          <a:xfrm>
            <a:off x="683568" y="1658732"/>
            <a:ext cx="8208912" cy="4154984"/>
          </a:xfrm>
          <a:prstGeom prst="rect">
            <a:avLst/>
          </a:prstGeom>
          <a:noFill/>
        </p:spPr>
        <p:txBody>
          <a:bodyPr wrap="square" rtlCol="0">
            <a:spAutoFit/>
          </a:bodyPr>
          <a:lstStyle/>
          <a:p>
            <a:endParaRPr lang="cs-CZ" b="1" dirty="0" smtClean="0"/>
          </a:p>
          <a:p>
            <a:r>
              <a:rPr lang="cs-CZ" b="1" dirty="0" smtClean="0"/>
              <a:t> </a:t>
            </a:r>
            <a:r>
              <a:rPr lang="cs-CZ" sz="1400" b="1" u="sng" dirty="0" smtClean="0"/>
              <a:t>Úloha 11</a:t>
            </a:r>
            <a:endParaRPr lang="cs-CZ" sz="1400" b="1" u="sng" dirty="0"/>
          </a:p>
          <a:p>
            <a:r>
              <a:rPr lang="cs-CZ" sz="1400" b="1" dirty="0"/>
              <a:t>Seřaďte jednotlivé fáze legislativního procesu </a:t>
            </a:r>
            <a:r>
              <a:rPr lang="cs-CZ" sz="1400" b="1" dirty="0" smtClean="0"/>
              <a:t>(a- e) </a:t>
            </a:r>
            <a:r>
              <a:rPr lang="cs-CZ" sz="1400" b="1" dirty="0"/>
              <a:t>při schvalování návrhu zákona o státním rozpočtu v Poslanecké sněmovně Parlamentu ČR tak, jak za sebou následují:</a:t>
            </a:r>
            <a:endParaRPr lang="cs-CZ" sz="1400" dirty="0"/>
          </a:p>
          <a:p>
            <a:pPr lvl="0"/>
            <a:r>
              <a:rPr lang="cs-CZ" sz="1400" b="1" dirty="0"/>
              <a:t> </a:t>
            </a:r>
            <a:r>
              <a:rPr lang="cs-CZ" sz="1400" dirty="0" smtClean="0"/>
              <a:t>a)</a:t>
            </a:r>
            <a:r>
              <a:rPr lang="cs-CZ" sz="1400" dirty="0"/>
              <a:t> Návrh zákona byl rozeslán poslancům jako tisk pod číslem 102/0.</a:t>
            </a:r>
          </a:p>
          <a:p>
            <a:pPr lvl="0"/>
            <a:r>
              <a:rPr lang="cs-CZ" sz="1400" dirty="0" smtClean="0"/>
              <a:t> b) Vláda </a:t>
            </a:r>
            <a:r>
              <a:rPr lang="cs-CZ" sz="1400" dirty="0"/>
              <a:t>předložila poslanecké sněmovně návrh zákona o státním rozpočtu.</a:t>
            </a:r>
          </a:p>
          <a:p>
            <a:pPr lvl="0"/>
            <a:r>
              <a:rPr lang="cs-CZ" sz="1400" dirty="0" smtClean="0"/>
              <a:t> c) 1</a:t>
            </a:r>
            <a:r>
              <a:rPr lang="cs-CZ" sz="1400" dirty="0"/>
              <a:t>. </a:t>
            </a:r>
            <a:r>
              <a:rPr lang="cs-CZ" sz="1400" dirty="0" smtClean="0"/>
              <a:t>čtení </a:t>
            </a:r>
            <a:r>
              <a:rPr lang="cs-CZ" sz="1400" dirty="0"/>
              <a:t>návrhu zákona o státním rozpočtu proběhlo na řádné schůzi Poslanecké sněmovny.</a:t>
            </a:r>
          </a:p>
          <a:p>
            <a:pPr lvl="0"/>
            <a:r>
              <a:rPr lang="cs-CZ" sz="1400" dirty="0" smtClean="0"/>
              <a:t> d) Ministerstvo </a:t>
            </a:r>
            <a:r>
              <a:rPr lang="cs-CZ" sz="1400" dirty="0"/>
              <a:t>financí sestavilo návrh rozpočtu ČR pro jednotlivé kapitoly národního </a:t>
            </a:r>
          </a:p>
          <a:p>
            <a:pPr lvl="0"/>
            <a:r>
              <a:rPr lang="cs-CZ" sz="1400" dirty="0" smtClean="0"/>
              <a:t>      hospodářství.</a:t>
            </a:r>
          </a:p>
          <a:p>
            <a:pPr lvl="0"/>
            <a:r>
              <a:rPr lang="cs-CZ" sz="1400" dirty="0"/>
              <a:t> </a:t>
            </a:r>
            <a:r>
              <a:rPr lang="cs-CZ" sz="1400" dirty="0" smtClean="0"/>
              <a:t>e)</a:t>
            </a:r>
            <a:r>
              <a:rPr lang="cs-CZ" sz="1400" dirty="0"/>
              <a:t> Rozpočtový výbor sněmovny projednal návrh zákona o státním rozpočtu a vydal </a:t>
            </a:r>
            <a:r>
              <a:rPr lang="cs-CZ" sz="1400" dirty="0" smtClean="0"/>
              <a:t>usnesení  doručené</a:t>
            </a:r>
          </a:p>
          <a:p>
            <a:pPr lvl="0"/>
            <a:r>
              <a:rPr lang="cs-CZ" sz="1400" dirty="0"/>
              <a:t> </a:t>
            </a:r>
            <a:r>
              <a:rPr lang="cs-CZ" sz="1400" dirty="0" smtClean="0"/>
              <a:t>     poslancům jako tisk 102/1. </a:t>
            </a:r>
            <a:r>
              <a:rPr lang="cs-CZ" sz="1400" dirty="0"/>
              <a:t> </a:t>
            </a:r>
          </a:p>
          <a:p>
            <a:pPr lvl="0"/>
            <a:endParaRPr lang="cs-CZ" sz="1400" dirty="0"/>
          </a:p>
          <a:p>
            <a:r>
              <a:rPr lang="cs-CZ" sz="1400" dirty="0" smtClean="0"/>
              <a:t>11.1</a:t>
            </a:r>
            <a:r>
              <a:rPr lang="cs-CZ" sz="1400" dirty="0"/>
              <a:t>	…………</a:t>
            </a:r>
          </a:p>
          <a:p>
            <a:r>
              <a:rPr lang="cs-CZ" sz="1400" dirty="0" smtClean="0"/>
              <a:t>11.2</a:t>
            </a:r>
            <a:r>
              <a:rPr lang="cs-CZ" sz="1400" dirty="0"/>
              <a:t>	…………</a:t>
            </a:r>
          </a:p>
          <a:p>
            <a:r>
              <a:rPr lang="cs-CZ" sz="1400" dirty="0" smtClean="0"/>
              <a:t>11.3</a:t>
            </a:r>
            <a:r>
              <a:rPr lang="cs-CZ" sz="1400" dirty="0"/>
              <a:t>	…………</a:t>
            </a:r>
          </a:p>
          <a:p>
            <a:r>
              <a:rPr lang="cs-CZ" sz="1400" dirty="0" smtClean="0"/>
              <a:t>11.4</a:t>
            </a:r>
            <a:r>
              <a:rPr lang="cs-CZ" sz="1400" dirty="0"/>
              <a:t>	…………</a:t>
            </a:r>
          </a:p>
          <a:p>
            <a:r>
              <a:rPr lang="cs-CZ" sz="1400" dirty="0" smtClean="0"/>
              <a:t>11.5</a:t>
            </a:r>
            <a:r>
              <a:rPr lang="cs-CZ" sz="1400" dirty="0"/>
              <a:t>	…………</a:t>
            </a:r>
          </a:p>
          <a:p>
            <a:r>
              <a:rPr lang="cs-CZ" dirty="0" smtClean="0"/>
              <a:t>   </a:t>
            </a:r>
            <a:endParaRPr lang="cs-CZ" dirty="0"/>
          </a:p>
        </p:txBody>
      </p:sp>
    </p:spTree>
    <p:extLst>
      <p:ext uri="{BB962C8B-B14F-4D97-AF65-F5344CB8AC3E}">
        <p14:creationId xmlns:p14="http://schemas.microsoft.com/office/powerpoint/2010/main" val="42199538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7</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4" name="TextovéPole 3"/>
          <p:cNvSpPr txBox="1"/>
          <p:nvPr/>
        </p:nvSpPr>
        <p:spPr>
          <a:xfrm>
            <a:off x="479284" y="1052736"/>
            <a:ext cx="8424936" cy="830997"/>
          </a:xfrm>
          <a:prstGeom prst="rect">
            <a:avLst/>
          </a:prstGeom>
          <a:noFill/>
        </p:spPr>
        <p:txBody>
          <a:bodyPr wrap="square" rtlCol="0">
            <a:spAutoFit/>
          </a:bodyPr>
          <a:lstStyle/>
          <a:p>
            <a:endParaRPr lang="cs-CZ" b="1" dirty="0" smtClean="0"/>
          </a:p>
          <a:p>
            <a:endParaRPr lang="cs-CZ" sz="1200" b="1" dirty="0"/>
          </a:p>
          <a:p>
            <a:endParaRPr lang="cs-CZ" dirty="0"/>
          </a:p>
        </p:txBody>
      </p:sp>
      <p:sp>
        <p:nvSpPr>
          <p:cNvPr id="6" name="TextovéPole 5"/>
          <p:cNvSpPr txBox="1"/>
          <p:nvPr/>
        </p:nvSpPr>
        <p:spPr>
          <a:xfrm>
            <a:off x="1835696" y="1124744"/>
            <a:ext cx="184731" cy="369332"/>
          </a:xfrm>
          <a:prstGeom prst="rect">
            <a:avLst/>
          </a:prstGeom>
          <a:noFill/>
        </p:spPr>
        <p:txBody>
          <a:bodyPr wrap="none" rtlCol="0">
            <a:spAutoFit/>
          </a:bodyPr>
          <a:lstStyle/>
          <a:p>
            <a:endParaRPr lang="cs-CZ" dirty="0"/>
          </a:p>
        </p:txBody>
      </p:sp>
      <p:sp>
        <p:nvSpPr>
          <p:cNvPr id="11" name="TextovéPole 10"/>
          <p:cNvSpPr txBox="1"/>
          <p:nvPr/>
        </p:nvSpPr>
        <p:spPr>
          <a:xfrm>
            <a:off x="359531" y="1196751"/>
            <a:ext cx="8424936" cy="5016758"/>
          </a:xfrm>
          <a:prstGeom prst="rect">
            <a:avLst/>
          </a:prstGeom>
          <a:noFill/>
        </p:spPr>
        <p:txBody>
          <a:bodyPr wrap="square" rtlCol="0">
            <a:spAutoFit/>
          </a:bodyPr>
          <a:lstStyle/>
          <a:p>
            <a:r>
              <a:rPr lang="cs-CZ" dirty="0"/>
              <a:t> </a:t>
            </a:r>
          </a:p>
          <a:p>
            <a:r>
              <a:rPr lang="cs-CZ" sz="1400" b="1" dirty="0"/>
              <a:t>Úloha </a:t>
            </a:r>
            <a:r>
              <a:rPr lang="cs-CZ" sz="1400" b="1" dirty="0" smtClean="0"/>
              <a:t>12</a:t>
            </a:r>
          </a:p>
          <a:p>
            <a:r>
              <a:rPr lang="cs-CZ" sz="1400" b="1" dirty="0" smtClean="0"/>
              <a:t>Které </a:t>
            </a:r>
            <a:r>
              <a:rPr lang="cs-CZ" sz="1400" b="1" dirty="0"/>
              <a:t>z uvedených </a:t>
            </a:r>
            <a:r>
              <a:rPr lang="cs-CZ" sz="1400" b="1" dirty="0" smtClean="0"/>
              <a:t>možností obsahuje subjekty</a:t>
            </a:r>
            <a:r>
              <a:rPr lang="cs-CZ" sz="1400" b="1" dirty="0"/>
              <a:t>, </a:t>
            </a:r>
            <a:r>
              <a:rPr lang="cs-CZ" sz="1400" b="1" dirty="0" smtClean="0"/>
              <a:t>jež </a:t>
            </a:r>
            <a:r>
              <a:rPr lang="cs-CZ" sz="1400" b="1" dirty="0"/>
              <a:t>mohou podat návrh zákona Poslanecké sněmovně Parlamentu ČR</a:t>
            </a:r>
            <a:r>
              <a:rPr lang="cs-CZ" sz="1400" b="1" dirty="0" smtClean="0"/>
              <a:t>?</a:t>
            </a:r>
          </a:p>
          <a:p>
            <a:pPr marL="342900" lvl="0" indent="-342900">
              <a:buAutoNum type="alphaLcParenR"/>
            </a:pPr>
            <a:r>
              <a:rPr lang="cs-CZ" sz="1400" dirty="0" smtClean="0"/>
              <a:t>jakákoliv </a:t>
            </a:r>
            <a:r>
              <a:rPr lang="cs-CZ" sz="1400" dirty="0"/>
              <a:t>fyzická osoba starší 18 let</a:t>
            </a:r>
            <a:r>
              <a:rPr lang="cs-CZ" sz="1400" dirty="0" smtClean="0"/>
              <a:t>,</a:t>
            </a:r>
          </a:p>
          <a:p>
            <a:pPr marL="342900" lvl="0" indent="-342900">
              <a:buAutoNum type="alphaLcParenR"/>
            </a:pPr>
            <a:r>
              <a:rPr lang="cs-CZ" sz="1400" dirty="0" smtClean="0"/>
              <a:t> </a:t>
            </a:r>
            <a:r>
              <a:rPr lang="cs-CZ" sz="1400" dirty="0"/>
              <a:t>jakákoliv právnická osoba zapsaná v obchodním rejstříku, nebo v rejstříku živnostenského podnikání</a:t>
            </a:r>
          </a:p>
          <a:p>
            <a:pPr lvl="0"/>
            <a:r>
              <a:rPr lang="cs-CZ" sz="1400" dirty="0" smtClean="0"/>
              <a:t>c)      poslanec</a:t>
            </a:r>
            <a:r>
              <a:rPr lang="cs-CZ" sz="1400" dirty="0"/>
              <a:t>, </a:t>
            </a:r>
            <a:endParaRPr lang="cs-CZ" sz="1400" dirty="0" smtClean="0"/>
          </a:p>
          <a:p>
            <a:pPr marL="342900" lvl="0" indent="-342900">
              <a:buAutoNum type="alphaLcParenR" startAt="4"/>
            </a:pPr>
            <a:r>
              <a:rPr lang="cs-CZ" sz="1400" dirty="0" smtClean="0"/>
              <a:t>Senát </a:t>
            </a:r>
            <a:r>
              <a:rPr lang="cs-CZ" sz="1400" dirty="0"/>
              <a:t>Parlamentu</a:t>
            </a:r>
            <a:r>
              <a:rPr lang="cs-CZ" sz="1400" dirty="0" smtClean="0"/>
              <a:t>,</a:t>
            </a:r>
          </a:p>
          <a:p>
            <a:pPr marL="342900" lvl="0" indent="-342900">
              <a:buAutoNum type="alphaLcParenR" startAt="4"/>
            </a:pPr>
            <a:r>
              <a:rPr lang="cs-CZ" sz="1400" dirty="0" smtClean="0"/>
              <a:t> </a:t>
            </a:r>
            <a:r>
              <a:rPr lang="cs-CZ" sz="1400" dirty="0"/>
              <a:t>zájmové sdružení fyzických osob</a:t>
            </a:r>
          </a:p>
          <a:p>
            <a:pPr marL="342900" lvl="0" indent="-342900">
              <a:buAutoNum type="alphaLcParenR" startAt="6"/>
            </a:pPr>
            <a:r>
              <a:rPr lang="cs-CZ" sz="1400" dirty="0" smtClean="0"/>
              <a:t>zastupitelstvo </a:t>
            </a:r>
            <a:r>
              <a:rPr lang="cs-CZ" sz="1400" dirty="0"/>
              <a:t>vyššího územního samosprávného celku, </a:t>
            </a:r>
            <a:endParaRPr lang="cs-CZ" sz="1400" dirty="0" smtClean="0"/>
          </a:p>
          <a:p>
            <a:pPr marL="342900" lvl="0" indent="-342900">
              <a:buAutoNum type="alphaLcParenR" startAt="6"/>
            </a:pPr>
            <a:r>
              <a:rPr lang="cs-CZ" sz="1400" dirty="0" smtClean="0"/>
              <a:t>skupina </a:t>
            </a:r>
            <a:r>
              <a:rPr lang="cs-CZ" sz="1400" dirty="0"/>
              <a:t>poslanců, </a:t>
            </a:r>
            <a:endParaRPr lang="cs-CZ" sz="1400" dirty="0" smtClean="0"/>
          </a:p>
          <a:p>
            <a:pPr marL="342900" lvl="0" indent="-342900">
              <a:buAutoNum type="alphaLcParenR" startAt="6"/>
            </a:pPr>
            <a:r>
              <a:rPr lang="cs-CZ" sz="1400" dirty="0" smtClean="0"/>
              <a:t>Vláda </a:t>
            </a:r>
          </a:p>
          <a:p>
            <a:pPr marL="342900" lvl="0" indent="-342900">
              <a:buAutoNum type="alphaLcParenR" startAt="6"/>
            </a:pPr>
            <a:endParaRPr lang="cs-CZ" sz="1400" dirty="0"/>
          </a:p>
          <a:p>
            <a:r>
              <a:rPr lang="cs-CZ" sz="1400" b="1" dirty="0" smtClean="0"/>
              <a:t>Výchozí text k úloze  13</a:t>
            </a:r>
            <a:endParaRPr lang="cs-CZ" sz="1400" dirty="0" smtClean="0"/>
          </a:p>
          <a:p>
            <a:r>
              <a:rPr lang="cs-CZ" sz="1200" dirty="0" smtClean="0"/>
              <a:t>Volby do Poslanecké sněmovny ČR přinesly mnohá překvapení. Strana A získala 25 % hlasů, strana B 20 %, strana C 15 %, strana D získala 8 %, strana E 7 %, strana F získala 4,5 % a strana G získala 1,6 %. Velkým zklamáním je výsledek strany H, která získala 1,2 % hlasů.</a:t>
            </a:r>
          </a:p>
          <a:p>
            <a:r>
              <a:rPr lang="cs-CZ" sz="1400" b="1" dirty="0" smtClean="0"/>
              <a:t>Kolik </a:t>
            </a:r>
            <a:r>
              <a:rPr lang="cs-CZ" sz="1400" b="1" dirty="0"/>
              <a:t>politických stran zasedne v Poslanecké sněmovně ČR</a:t>
            </a:r>
            <a:r>
              <a:rPr lang="cs-CZ" sz="1400" b="1" dirty="0" smtClean="0"/>
              <a:t>?</a:t>
            </a:r>
          </a:p>
          <a:p>
            <a:r>
              <a:rPr lang="cs-CZ" sz="1400" dirty="0" smtClean="0"/>
              <a:t>a)     tři</a:t>
            </a:r>
            <a:endParaRPr lang="cs-CZ" sz="1400" dirty="0"/>
          </a:p>
          <a:p>
            <a:pPr marL="342900" indent="-342900">
              <a:buAutoNum type="alphaLcParenR" startAt="2"/>
            </a:pPr>
            <a:r>
              <a:rPr lang="cs-CZ" sz="1400" dirty="0" smtClean="0"/>
              <a:t>pět</a:t>
            </a:r>
          </a:p>
          <a:p>
            <a:pPr marL="342900" indent="-342900">
              <a:buAutoNum type="alphaLcParenR" startAt="2"/>
            </a:pPr>
            <a:r>
              <a:rPr lang="cs-CZ" sz="1400" dirty="0" smtClean="0"/>
              <a:t>šest</a:t>
            </a:r>
          </a:p>
          <a:p>
            <a:pPr marL="342900" indent="-342900">
              <a:buAutoNum type="alphaLcParenR" startAt="2"/>
            </a:pPr>
            <a:r>
              <a:rPr lang="cs-CZ" sz="1400" dirty="0" smtClean="0"/>
              <a:t>sedm</a:t>
            </a:r>
            <a:r>
              <a:rPr lang="cs-CZ" sz="1400" dirty="0"/>
              <a:t>	 </a:t>
            </a:r>
          </a:p>
          <a:p>
            <a:endParaRPr lang="cs-CZ" sz="1400" dirty="0"/>
          </a:p>
        </p:txBody>
      </p:sp>
    </p:spTree>
    <p:extLst>
      <p:ext uri="{BB962C8B-B14F-4D97-AF65-F5344CB8AC3E}">
        <p14:creationId xmlns:p14="http://schemas.microsoft.com/office/powerpoint/2010/main" val="40027489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8</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3" name="TextovéPole 2"/>
          <p:cNvSpPr txBox="1"/>
          <p:nvPr/>
        </p:nvSpPr>
        <p:spPr>
          <a:xfrm>
            <a:off x="395535" y="1268760"/>
            <a:ext cx="8352928" cy="3231654"/>
          </a:xfrm>
          <a:prstGeom prst="rect">
            <a:avLst/>
          </a:prstGeom>
          <a:noFill/>
        </p:spPr>
        <p:txBody>
          <a:bodyPr wrap="square" rtlCol="0">
            <a:spAutoFit/>
          </a:bodyPr>
          <a:lstStyle/>
          <a:p>
            <a:r>
              <a:rPr lang="cs-CZ" sz="1400" b="1" dirty="0"/>
              <a:t>Úloha </a:t>
            </a:r>
            <a:r>
              <a:rPr lang="cs-CZ" sz="1400" b="1" dirty="0" smtClean="0"/>
              <a:t>14</a:t>
            </a:r>
          </a:p>
          <a:p>
            <a:r>
              <a:rPr lang="cs-CZ" sz="1400" b="1" dirty="0"/>
              <a:t>Které z uvedených upozornění se mohlo objevit v instrukcích pro voliče v senátních volbách</a:t>
            </a:r>
            <a:r>
              <a:rPr lang="cs-CZ" sz="1400" b="1" dirty="0" smtClean="0"/>
              <a:t>?</a:t>
            </a:r>
          </a:p>
          <a:p>
            <a:pPr marL="342900" lvl="0" indent="-342900">
              <a:buAutoNum type="alphaLcParenR"/>
            </a:pPr>
            <a:r>
              <a:rPr lang="cs-CZ" sz="1400" dirty="0" smtClean="0"/>
              <a:t>Na </a:t>
            </a:r>
            <a:r>
              <a:rPr lang="cs-CZ" sz="1400" dirty="0"/>
              <a:t>seznamu kandidátů zaškrtněte libovolný počet osobností, které chcete zvolit do Senátu. </a:t>
            </a:r>
            <a:endParaRPr lang="cs-CZ" sz="1400" dirty="0" smtClean="0"/>
          </a:p>
          <a:p>
            <a:pPr lvl="0"/>
            <a:r>
              <a:rPr lang="cs-CZ" sz="1400" dirty="0"/>
              <a:t> </a:t>
            </a:r>
            <a:r>
              <a:rPr lang="cs-CZ" sz="1400" dirty="0" smtClean="0"/>
              <a:t>        Maximálně však  zaškrtněte </a:t>
            </a:r>
            <a:r>
              <a:rPr lang="cs-CZ" sz="1400" dirty="0"/>
              <a:t>81 osobností</a:t>
            </a:r>
            <a:r>
              <a:rPr lang="cs-CZ" sz="1400" dirty="0" smtClean="0"/>
              <a:t>.</a:t>
            </a:r>
          </a:p>
          <a:p>
            <a:pPr marL="342900" indent="-342900">
              <a:buAutoNum type="alphaLcParenR" startAt="2"/>
            </a:pPr>
            <a:r>
              <a:rPr lang="cs-CZ" sz="1400" dirty="0" smtClean="0"/>
              <a:t>Na </a:t>
            </a:r>
            <a:r>
              <a:rPr lang="cs-CZ" sz="1400" dirty="0"/>
              <a:t>přiloženém volebním lístku zaškrtněte jednoho kandidáta, kterého chcete zvolit za senátora </a:t>
            </a:r>
            <a:endParaRPr lang="cs-CZ" sz="1400" dirty="0" smtClean="0"/>
          </a:p>
          <a:p>
            <a:r>
              <a:rPr lang="cs-CZ" sz="1400" dirty="0"/>
              <a:t> </a:t>
            </a:r>
            <a:r>
              <a:rPr lang="cs-CZ" sz="1400" dirty="0" smtClean="0"/>
              <a:t>        ve </a:t>
            </a:r>
            <a:r>
              <a:rPr lang="cs-CZ" sz="1400" dirty="0"/>
              <a:t>vašem volebním obvodě. Volební lístek se zaškrtnutým kandidátem vhoďte do volební urny</a:t>
            </a:r>
            <a:r>
              <a:rPr lang="cs-CZ" sz="1400" dirty="0" smtClean="0"/>
              <a:t>.</a:t>
            </a:r>
          </a:p>
          <a:p>
            <a:pPr marL="342900" lvl="0" indent="-342900">
              <a:buAutoNum type="alphaLcParenR" startAt="3"/>
            </a:pPr>
            <a:r>
              <a:rPr lang="cs-CZ" sz="1400" dirty="0" smtClean="0"/>
              <a:t>Vyberte </a:t>
            </a:r>
            <a:r>
              <a:rPr lang="cs-CZ" sz="1400" dirty="0"/>
              <a:t>volební lístky tří politických stran, které by podle vás měly být zastoupeny v Senátu. </a:t>
            </a:r>
            <a:endParaRPr lang="cs-CZ" sz="1400" dirty="0" smtClean="0"/>
          </a:p>
          <a:p>
            <a:pPr lvl="0"/>
            <a:r>
              <a:rPr lang="cs-CZ" sz="1400" dirty="0"/>
              <a:t> </a:t>
            </a:r>
            <a:r>
              <a:rPr lang="cs-CZ" sz="1400" dirty="0" smtClean="0"/>
              <a:t>        Na </a:t>
            </a:r>
            <a:r>
              <a:rPr lang="cs-CZ" sz="1400" dirty="0"/>
              <a:t>každém z těchto lístků navíc zaškrtněte jednoho kandidáta, který by tuto stranu měl </a:t>
            </a:r>
            <a:r>
              <a:rPr lang="cs-CZ" sz="1400" dirty="0" smtClean="0"/>
              <a:t>zastupovat.</a:t>
            </a:r>
          </a:p>
          <a:p>
            <a:r>
              <a:rPr lang="cs-CZ" sz="1400" dirty="0"/>
              <a:t> </a:t>
            </a:r>
            <a:r>
              <a:rPr lang="cs-CZ" sz="1400" dirty="0" smtClean="0"/>
              <a:t>d)    Z</a:t>
            </a:r>
            <a:r>
              <a:rPr lang="cs-CZ" sz="1400" dirty="0"/>
              <a:t> volebních lístků vyberte lístek politické strany, kterou chcete zvolit do Senátu. Pokud chcete </a:t>
            </a:r>
            <a:endParaRPr lang="cs-CZ" sz="1400" dirty="0" smtClean="0"/>
          </a:p>
          <a:p>
            <a:r>
              <a:rPr lang="cs-CZ" sz="1400" dirty="0"/>
              <a:t> </a:t>
            </a:r>
            <a:r>
              <a:rPr lang="cs-CZ" sz="1400" dirty="0" smtClean="0"/>
              <a:t>        některého kandidáta </a:t>
            </a:r>
            <a:r>
              <a:rPr lang="cs-CZ" sz="1400" dirty="0"/>
              <a:t>této strany zvýhodnit, zaškrtněte jej. Jinak dáte hlas prvnímu kandidátovi této strany. </a:t>
            </a:r>
          </a:p>
          <a:p>
            <a:pPr lvl="0"/>
            <a:endParaRPr lang="cs-CZ" sz="1400" dirty="0"/>
          </a:p>
          <a:p>
            <a:r>
              <a:rPr lang="cs-CZ" sz="1400" dirty="0"/>
              <a:t/>
            </a:r>
            <a:br>
              <a:rPr lang="cs-CZ" sz="1400" dirty="0"/>
            </a:br>
            <a:r>
              <a:rPr lang="cs-CZ" dirty="0"/>
              <a:t> </a:t>
            </a:r>
          </a:p>
          <a:p>
            <a:endParaRPr lang="cs-CZ" dirty="0"/>
          </a:p>
        </p:txBody>
      </p:sp>
    </p:spTree>
    <p:extLst>
      <p:ext uri="{BB962C8B-B14F-4D97-AF65-F5344CB8AC3E}">
        <p14:creationId xmlns:p14="http://schemas.microsoft.com/office/powerpoint/2010/main" val="852945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9</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3" name="TextovéPole 2"/>
          <p:cNvSpPr txBox="1"/>
          <p:nvPr/>
        </p:nvSpPr>
        <p:spPr>
          <a:xfrm>
            <a:off x="467544" y="1340768"/>
            <a:ext cx="8352928" cy="3600986"/>
          </a:xfrm>
          <a:prstGeom prst="rect">
            <a:avLst/>
          </a:prstGeom>
          <a:noFill/>
        </p:spPr>
        <p:txBody>
          <a:bodyPr wrap="square" rtlCol="0">
            <a:spAutoFit/>
          </a:bodyPr>
          <a:lstStyle/>
          <a:p>
            <a:r>
              <a:rPr lang="cs-CZ" sz="1400" b="1" dirty="0"/>
              <a:t>Výchozí text k úloze </a:t>
            </a:r>
            <a:r>
              <a:rPr lang="cs-CZ" sz="1400" b="1" dirty="0" smtClean="0"/>
              <a:t>15</a:t>
            </a:r>
            <a:endParaRPr lang="cs-CZ" sz="1400" dirty="0"/>
          </a:p>
          <a:p>
            <a:r>
              <a:rPr lang="cs-CZ" sz="1400" dirty="0"/>
              <a:t>Ministr pro lidská práva a menšiny navrhuje, aby se snížila věková hranice volebního práva v obcích na šestnáct let. Rád bych docílil toho, aby se mladí lidé více podíleli na veřejném životě. O návrhu změny zákona chce vést diskusi, pokud získá podporu, předloží podnět vládě. Snížení věku aktivního volebního práva na šestnáct let je v programu jedné politické strany. Podle průzkumu, který si nechal zpracovat Český výbor pro UNICEF, 55 procent českých dětí ve věku od devíti do sedmnácti let soudí, že volby dokážou zlepšit situaci v zemi, uvedla ČTK.</a:t>
            </a:r>
          </a:p>
          <a:p>
            <a:r>
              <a:rPr lang="cs-CZ" sz="1400" dirty="0"/>
              <a:t>					</a:t>
            </a:r>
            <a:r>
              <a:rPr lang="cs-CZ" sz="1400" dirty="0" smtClean="0"/>
              <a:t>                                    (</a:t>
            </a:r>
            <a:r>
              <a:rPr lang="cs-CZ" sz="1400" dirty="0"/>
              <a:t>z denního tisku, upraveno)</a:t>
            </a:r>
          </a:p>
          <a:p>
            <a:r>
              <a:rPr lang="cs-CZ" sz="1400" dirty="0"/>
              <a:t> </a:t>
            </a:r>
          </a:p>
          <a:p>
            <a:r>
              <a:rPr lang="cs-CZ" sz="1400" b="1" dirty="0"/>
              <a:t>Úloha </a:t>
            </a:r>
            <a:r>
              <a:rPr lang="cs-CZ" sz="1400" b="1" dirty="0" smtClean="0"/>
              <a:t>15</a:t>
            </a:r>
            <a:endParaRPr lang="cs-CZ" sz="1400" dirty="0"/>
          </a:p>
          <a:p>
            <a:r>
              <a:rPr lang="cs-CZ" sz="1400" dirty="0"/>
              <a:t>Pokud by ministr zákon předložil, kdo by zákon schvaloval</a:t>
            </a:r>
            <a:r>
              <a:rPr lang="cs-CZ" sz="1400" dirty="0" smtClean="0"/>
              <a:t>?</a:t>
            </a:r>
          </a:p>
          <a:p>
            <a:pPr marL="342900" lvl="0" indent="-342900">
              <a:buAutoNum type="alphaLcParenR"/>
            </a:pPr>
            <a:r>
              <a:rPr lang="cs-CZ" sz="1400" dirty="0" smtClean="0"/>
              <a:t>Pouze vláda</a:t>
            </a:r>
          </a:p>
          <a:p>
            <a:pPr marL="342900" indent="-342900">
              <a:buAutoNum type="alphaLcParenR"/>
            </a:pPr>
            <a:r>
              <a:rPr lang="cs-CZ" sz="1400" dirty="0"/>
              <a:t>Parlament </a:t>
            </a:r>
            <a:r>
              <a:rPr lang="cs-CZ" sz="1400" dirty="0" smtClean="0"/>
              <a:t>ČR</a:t>
            </a:r>
          </a:p>
          <a:p>
            <a:pPr lvl="0"/>
            <a:r>
              <a:rPr lang="cs-CZ" sz="1400" dirty="0" smtClean="0"/>
              <a:t>c)      Pouze </a:t>
            </a:r>
            <a:r>
              <a:rPr lang="cs-CZ" sz="1400" dirty="0"/>
              <a:t>prezident republiky</a:t>
            </a:r>
          </a:p>
          <a:p>
            <a:pPr lvl="0"/>
            <a:r>
              <a:rPr lang="cs-CZ" sz="1400" dirty="0" smtClean="0"/>
              <a:t>d)     Pouze </a:t>
            </a:r>
            <a:r>
              <a:rPr lang="cs-CZ" sz="1400" dirty="0"/>
              <a:t>ministr, který zákon navrhl</a:t>
            </a:r>
          </a:p>
          <a:p>
            <a:r>
              <a:rPr lang="cs-CZ" sz="1400" dirty="0"/>
              <a:t> </a:t>
            </a:r>
          </a:p>
          <a:p>
            <a:endParaRPr lang="cs-CZ" dirty="0"/>
          </a:p>
        </p:txBody>
      </p:sp>
    </p:spTree>
    <p:extLst>
      <p:ext uri="{BB962C8B-B14F-4D97-AF65-F5344CB8AC3E}">
        <p14:creationId xmlns:p14="http://schemas.microsoft.com/office/powerpoint/2010/main" val="271687380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10</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3" name="TextovéPole 2"/>
          <p:cNvSpPr txBox="1"/>
          <p:nvPr/>
        </p:nvSpPr>
        <p:spPr>
          <a:xfrm>
            <a:off x="467544" y="1223977"/>
            <a:ext cx="7920880" cy="5170646"/>
          </a:xfrm>
          <a:prstGeom prst="rect">
            <a:avLst/>
          </a:prstGeom>
          <a:noFill/>
        </p:spPr>
        <p:txBody>
          <a:bodyPr wrap="square" rtlCol="0">
            <a:spAutoFit/>
          </a:bodyPr>
          <a:lstStyle/>
          <a:p>
            <a:r>
              <a:rPr lang="cs-CZ" sz="1400" b="1" dirty="0"/>
              <a:t>Úloha </a:t>
            </a:r>
            <a:r>
              <a:rPr lang="cs-CZ" sz="1400" b="1" dirty="0" smtClean="0"/>
              <a:t>16</a:t>
            </a:r>
            <a:endParaRPr lang="cs-CZ" sz="1400" dirty="0"/>
          </a:p>
          <a:p>
            <a:r>
              <a:rPr lang="cs-CZ" sz="1400" dirty="0"/>
              <a:t>Následující výroky definují důležité prvky (pojmy) ústavního práva ČR. Přiřaďte ke každé definici (12.1- 12.3) odpovídající pojem (A- D):</a:t>
            </a:r>
          </a:p>
          <a:p>
            <a:r>
              <a:rPr lang="cs-CZ" sz="1400" dirty="0" smtClean="0"/>
              <a:t>16.1</a:t>
            </a:r>
            <a:r>
              <a:rPr lang="cs-CZ" sz="1400" dirty="0"/>
              <a:t>	právo vrátit již schválené opatření k opětovnému projednání</a:t>
            </a:r>
          </a:p>
          <a:p>
            <a:r>
              <a:rPr lang="cs-CZ" sz="1400" dirty="0" smtClean="0"/>
              <a:t>16.2</a:t>
            </a:r>
            <a:r>
              <a:rPr lang="cs-CZ" sz="1400" dirty="0"/>
              <a:t>	nabídka odstoupení z funkce nebo přímo vzdání se funkce</a:t>
            </a:r>
          </a:p>
          <a:p>
            <a:r>
              <a:rPr lang="cs-CZ" sz="1400" dirty="0" smtClean="0"/>
              <a:t>16.3</a:t>
            </a:r>
            <a:r>
              <a:rPr lang="cs-CZ" sz="1400" dirty="0"/>
              <a:t>	právo poslance dotazovat se členů vlády na věci v jejich působnosti</a:t>
            </a:r>
          </a:p>
          <a:p>
            <a:r>
              <a:rPr lang="cs-CZ" sz="1400" dirty="0"/>
              <a:t> </a:t>
            </a:r>
          </a:p>
          <a:p>
            <a:pPr lvl="0"/>
            <a:r>
              <a:rPr lang="cs-CZ" sz="1400" dirty="0" smtClean="0"/>
              <a:t> A  Interpelace</a:t>
            </a:r>
            <a:endParaRPr lang="cs-CZ" sz="1400" dirty="0"/>
          </a:p>
          <a:p>
            <a:pPr lvl="0"/>
            <a:r>
              <a:rPr lang="cs-CZ" sz="1400" dirty="0" smtClean="0"/>
              <a:t> B) Imunita</a:t>
            </a:r>
            <a:endParaRPr lang="cs-CZ" sz="1400" dirty="0"/>
          </a:p>
          <a:p>
            <a:pPr lvl="0"/>
            <a:r>
              <a:rPr lang="cs-CZ" sz="1400" dirty="0" smtClean="0"/>
              <a:t> C) Veto</a:t>
            </a:r>
            <a:endParaRPr lang="cs-CZ" sz="1400" dirty="0"/>
          </a:p>
          <a:p>
            <a:pPr lvl="0"/>
            <a:r>
              <a:rPr lang="cs-CZ" sz="1400" dirty="0" smtClean="0"/>
              <a:t> D) Demise</a:t>
            </a:r>
            <a:endParaRPr lang="cs-CZ" sz="1400" dirty="0"/>
          </a:p>
          <a:p>
            <a:r>
              <a:rPr lang="cs-CZ" sz="1400" dirty="0"/>
              <a:t>  </a:t>
            </a:r>
          </a:p>
          <a:p>
            <a:r>
              <a:rPr lang="cs-CZ" sz="1400" b="1" dirty="0"/>
              <a:t>Výchozí text k úloze </a:t>
            </a:r>
            <a:r>
              <a:rPr lang="cs-CZ" sz="1400" b="1" dirty="0" smtClean="0"/>
              <a:t>17</a:t>
            </a:r>
            <a:endParaRPr lang="cs-CZ" sz="1400" dirty="0"/>
          </a:p>
          <a:p>
            <a:r>
              <a:rPr lang="cs-CZ" sz="1400" dirty="0"/>
              <a:t>Pravomoci jedné významné politické osobnosti České republiky:</a:t>
            </a:r>
          </a:p>
          <a:p>
            <a:pPr lvl="0"/>
            <a:r>
              <a:rPr lang="cs-CZ" sz="1400" dirty="0"/>
              <a:t>navrhování ústavních soudců</a:t>
            </a:r>
          </a:p>
          <a:p>
            <a:pPr lvl="0"/>
            <a:r>
              <a:rPr lang="cs-CZ" sz="1400" dirty="0"/>
              <a:t>jmenování a povyšování generálů</a:t>
            </a:r>
          </a:p>
          <a:p>
            <a:pPr lvl="0"/>
            <a:r>
              <a:rPr lang="cs-CZ" sz="1400" dirty="0"/>
              <a:t>propůjčování a udělování státních vyznamenání</a:t>
            </a:r>
          </a:p>
          <a:p>
            <a:r>
              <a:rPr lang="cs-CZ" sz="1400" dirty="0"/>
              <a:t> </a:t>
            </a:r>
          </a:p>
          <a:p>
            <a:r>
              <a:rPr lang="cs-CZ" sz="1400" b="1" dirty="0"/>
              <a:t>Úloha </a:t>
            </a:r>
            <a:r>
              <a:rPr lang="cs-CZ" sz="1400" b="1" dirty="0" smtClean="0"/>
              <a:t>17</a:t>
            </a:r>
            <a:endParaRPr lang="cs-CZ" sz="1400" dirty="0"/>
          </a:p>
          <a:p>
            <a:r>
              <a:rPr lang="cs-CZ" sz="1400" dirty="0"/>
              <a:t>Napište, která ústavní funkce je vybavena pravomocemi uvedenými ve výchozím textu:</a:t>
            </a:r>
          </a:p>
          <a:p>
            <a:r>
              <a:rPr lang="cs-CZ" sz="1400" dirty="0"/>
              <a:t> </a:t>
            </a:r>
          </a:p>
          <a:p>
            <a:endParaRPr lang="cs-CZ" sz="1400" dirty="0"/>
          </a:p>
          <a:p>
            <a:endParaRPr lang="cs-CZ" dirty="0"/>
          </a:p>
        </p:txBody>
      </p:sp>
    </p:spTree>
    <p:extLst>
      <p:ext uri="{BB962C8B-B14F-4D97-AF65-F5344CB8AC3E}">
        <p14:creationId xmlns:p14="http://schemas.microsoft.com/office/powerpoint/2010/main" val="26144255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11</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3" name="TextovéPole 2"/>
          <p:cNvSpPr txBox="1"/>
          <p:nvPr/>
        </p:nvSpPr>
        <p:spPr>
          <a:xfrm>
            <a:off x="323528" y="1318236"/>
            <a:ext cx="8352928" cy="2523768"/>
          </a:xfrm>
          <a:prstGeom prst="rect">
            <a:avLst/>
          </a:prstGeom>
          <a:noFill/>
        </p:spPr>
        <p:txBody>
          <a:bodyPr wrap="square" rtlCol="0">
            <a:spAutoFit/>
          </a:bodyPr>
          <a:lstStyle/>
          <a:p>
            <a:r>
              <a:rPr lang="cs-CZ" sz="1400" b="1" dirty="0" smtClean="0"/>
              <a:t>Úloha 18</a:t>
            </a:r>
            <a:r>
              <a:rPr lang="cs-CZ" sz="1400" b="1" dirty="0"/>
              <a:t>	</a:t>
            </a:r>
            <a:endParaRPr lang="cs-CZ" sz="1400" b="1" dirty="0" smtClean="0"/>
          </a:p>
          <a:p>
            <a:r>
              <a:rPr lang="cs-CZ" sz="1400" b="1" dirty="0" smtClean="0"/>
              <a:t>Kdo </a:t>
            </a:r>
            <a:r>
              <a:rPr lang="cs-CZ" sz="1400" b="1" dirty="0"/>
              <a:t>má podle Ústavy ČR právo udělit milost?</a:t>
            </a:r>
            <a:endParaRPr lang="cs-CZ" sz="1400" dirty="0"/>
          </a:p>
          <a:p>
            <a:pPr lvl="0"/>
            <a:r>
              <a:rPr lang="cs-CZ" sz="1400" dirty="0" smtClean="0"/>
              <a:t>a) prezident </a:t>
            </a:r>
            <a:r>
              <a:rPr lang="cs-CZ" sz="1400" dirty="0"/>
              <a:t>republiky</a:t>
            </a:r>
          </a:p>
          <a:p>
            <a:pPr lvl="0"/>
            <a:r>
              <a:rPr lang="cs-CZ" sz="1400" dirty="0" smtClean="0"/>
              <a:t>b) prezident </a:t>
            </a:r>
            <a:r>
              <a:rPr lang="cs-CZ" sz="1400" dirty="0"/>
              <a:t>republiky a předseda vlády</a:t>
            </a:r>
          </a:p>
          <a:p>
            <a:pPr lvl="0"/>
            <a:r>
              <a:rPr lang="cs-CZ" sz="1400" dirty="0" smtClean="0"/>
              <a:t>c) prezident </a:t>
            </a:r>
            <a:r>
              <a:rPr lang="cs-CZ" sz="1400" dirty="0"/>
              <a:t>republiky a předseda Senátu</a:t>
            </a:r>
          </a:p>
          <a:p>
            <a:pPr lvl="0"/>
            <a:r>
              <a:rPr lang="cs-CZ" sz="1400" dirty="0" smtClean="0"/>
              <a:t>d) prezident </a:t>
            </a:r>
            <a:r>
              <a:rPr lang="cs-CZ" sz="1400" dirty="0"/>
              <a:t>republiky a ministr spravedlnosti</a:t>
            </a:r>
          </a:p>
          <a:p>
            <a:r>
              <a:rPr lang="cs-CZ" sz="1400" dirty="0"/>
              <a:t> </a:t>
            </a:r>
          </a:p>
          <a:p>
            <a:r>
              <a:rPr lang="cs-CZ" dirty="0"/>
              <a:t> </a:t>
            </a:r>
            <a:r>
              <a:rPr lang="cs-CZ" sz="1400" b="1" dirty="0" smtClean="0"/>
              <a:t>Jak se k této pravomoci staví současný prezident? </a:t>
            </a:r>
          </a:p>
          <a:p>
            <a:r>
              <a:rPr lang="cs-CZ" sz="1400" b="1" dirty="0"/>
              <a:t> </a:t>
            </a:r>
            <a:r>
              <a:rPr lang="cs-CZ" sz="1400" b="1" dirty="0" smtClean="0"/>
              <a:t>Vysvětli jeho názory. </a:t>
            </a:r>
          </a:p>
          <a:p>
            <a:r>
              <a:rPr lang="cs-CZ" sz="1400" b="1" dirty="0"/>
              <a:t> </a:t>
            </a:r>
            <a:r>
              <a:rPr lang="cs-CZ" sz="1400" b="1" dirty="0" smtClean="0"/>
              <a:t>Kdo by mohl o těchto změnách rozhodnout? </a:t>
            </a:r>
          </a:p>
          <a:p>
            <a:r>
              <a:rPr lang="cs-CZ" sz="1400" b="1" dirty="0" smtClean="0"/>
              <a:t>Co je amnestie? Kdo </a:t>
            </a:r>
            <a:r>
              <a:rPr lang="cs-CZ" sz="1400" b="1" smtClean="0"/>
              <a:t>ji vyhlašuje? </a:t>
            </a:r>
            <a:endParaRPr lang="cs-CZ" sz="1400" b="1" dirty="0" smtClean="0"/>
          </a:p>
        </p:txBody>
      </p:sp>
      <p:sp>
        <p:nvSpPr>
          <p:cNvPr id="4" name="TextovéPole 3"/>
          <p:cNvSpPr txBox="1"/>
          <p:nvPr/>
        </p:nvSpPr>
        <p:spPr>
          <a:xfrm>
            <a:off x="899592" y="2780928"/>
            <a:ext cx="184731" cy="369332"/>
          </a:xfrm>
          <a:prstGeom prst="rect">
            <a:avLst/>
          </a:prstGeom>
          <a:noFill/>
        </p:spPr>
        <p:txBody>
          <a:bodyPr wrap="none" rtlCol="0">
            <a:spAutoFit/>
          </a:bodyPr>
          <a:lstStyle/>
          <a:p>
            <a:endParaRPr lang="cs-CZ" dirty="0"/>
          </a:p>
        </p:txBody>
      </p:sp>
    </p:spTree>
    <p:extLst>
      <p:ext uri="{BB962C8B-B14F-4D97-AF65-F5344CB8AC3E}">
        <p14:creationId xmlns:p14="http://schemas.microsoft.com/office/powerpoint/2010/main" val="6022061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12</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3" name="TextovéPole 2"/>
          <p:cNvSpPr txBox="1"/>
          <p:nvPr/>
        </p:nvSpPr>
        <p:spPr>
          <a:xfrm>
            <a:off x="520574" y="1124744"/>
            <a:ext cx="8208912" cy="3600986"/>
          </a:xfrm>
          <a:prstGeom prst="rect">
            <a:avLst/>
          </a:prstGeom>
          <a:noFill/>
        </p:spPr>
        <p:txBody>
          <a:bodyPr wrap="square" rtlCol="0">
            <a:spAutoFit/>
          </a:bodyPr>
          <a:lstStyle/>
          <a:p>
            <a:r>
              <a:rPr lang="cs-CZ" sz="1400" b="1" dirty="0"/>
              <a:t>Výchozí text k </a:t>
            </a:r>
            <a:r>
              <a:rPr lang="cs-CZ" sz="1400" b="1" dirty="0" smtClean="0"/>
              <a:t>úloze 19</a:t>
            </a:r>
            <a:endParaRPr lang="cs-CZ" sz="1400" dirty="0"/>
          </a:p>
          <a:p>
            <a:r>
              <a:rPr lang="cs-CZ" sz="1400" dirty="0"/>
              <a:t>Ústavní soud stojí mimo klasickou soustavu soudního systému České republiky. Není součástí systému obecných soudů, ale jeho základním posláním je poskytovat ochranu základním (ústavním) právům fyzických a soukromých právnických osob. Tuto ochranu poskytuje v rámci nejzákladnějšího právního předpisu České republiky, a to zákona č. 1/1993 Sb., Ústavy České republiky, a to i proti rozhodnutím obecných soudů, která by nebyla s Ústavou České republiky v souladu.</a:t>
            </a:r>
          </a:p>
          <a:p>
            <a:r>
              <a:rPr lang="cs-CZ" sz="1400" dirty="0"/>
              <a:t>				</a:t>
            </a:r>
            <a:r>
              <a:rPr lang="cs-CZ" sz="1400" dirty="0" smtClean="0"/>
              <a:t>(z </a:t>
            </a:r>
            <a:r>
              <a:rPr lang="cs-CZ" sz="1400" dirty="0"/>
              <a:t>internetu, upraveno)</a:t>
            </a:r>
          </a:p>
          <a:p>
            <a:r>
              <a:rPr lang="cs-CZ" sz="1400" dirty="0"/>
              <a:t> </a:t>
            </a:r>
          </a:p>
          <a:p>
            <a:r>
              <a:rPr lang="cs-CZ" sz="1400" b="1" dirty="0"/>
              <a:t>Úloha </a:t>
            </a:r>
            <a:r>
              <a:rPr lang="cs-CZ" sz="1400" b="1" dirty="0" smtClean="0"/>
              <a:t>19</a:t>
            </a:r>
            <a:endParaRPr lang="cs-CZ" sz="1400" dirty="0"/>
          </a:p>
          <a:p>
            <a:r>
              <a:rPr lang="cs-CZ" sz="1400" dirty="0"/>
              <a:t>Ve kterém z následujících měst sídlí Ústavní soud?</a:t>
            </a:r>
          </a:p>
          <a:p>
            <a:pPr lvl="1"/>
            <a:r>
              <a:rPr lang="cs-CZ" sz="1400" dirty="0"/>
              <a:t>Ostrava</a:t>
            </a:r>
          </a:p>
          <a:p>
            <a:pPr lvl="1"/>
            <a:r>
              <a:rPr lang="cs-CZ" sz="1400" dirty="0"/>
              <a:t>Plzeň</a:t>
            </a:r>
          </a:p>
          <a:p>
            <a:pPr lvl="1"/>
            <a:r>
              <a:rPr lang="cs-CZ" sz="1400" dirty="0"/>
              <a:t>Praha</a:t>
            </a:r>
          </a:p>
          <a:p>
            <a:pPr lvl="1"/>
            <a:r>
              <a:rPr lang="cs-CZ" sz="1400" dirty="0"/>
              <a:t>Brno</a:t>
            </a:r>
          </a:p>
          <a:p>
            <a:r>
              <a:rPr lang="cs-CZ" sz="1400" dirty="0"/>
              <a:t> </a:t>
            </a:r>
          </a:p>
          <a:p>
            <a:endParaRPr lang="cs-CZ" dirty="0"/>
          </a:p>
        </p:txBody>
      </p:sp>
    </p:spTree>
    <p:extLst>
      <p:ext uri="{BB962C8B-B14F-4D97-AF65-F5344CB8AC3E}">
        <p14:creationId xmlns:p14="http://schemas.microsoft.com/office/powerpoint/2010/main" val="11253576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Přímá spojnice 8"/>
          <p:cNvCxnSpPr/>
          <p:nvPr/>
        </p:nvCxnSpPr>
        <p:spPr>
          <a:xfrm>
            <a:off x="83718" y="920448"/>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15" name="Přímá spojnice 14"/>
          <p:cNvCxnSpPr/>
          <p:nvPr/>
        </p:nvCxnSpPr>
        <p:spPr>
          <a:xfrm>
            <a:off x="83718" y="6068448"/>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7" name="Zástupný symbol pro číslo snímku 14"/>
          <p:cNvSpPr>
            <a:spLocks noGrp="1"/>
          </p:cNvSpPr>
          <p:nvPr/>
        </p:nvSpPr>
        <p:spPr>
          <a:xfrm>
            <a:off x="6563718" y="6356448"/>
            <a:ext cx="2133600" cy="365125"/>
          </a:xfrm>
          <a:prstGeom prst="rect">
            <a:avLst/>
          </a:prstGeom>
        </p:spPr>
        <p:txBody>
          <a:bodyPr vert="horz" lIns="91440" tIns="45720" rIns="91440" bIns="45720" rtlCol="0" anchor="ctr"/>
          <a:lstStyle>
            <a:defPPr>
              <a:defRPr lang="cs-CZ"/>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85D957D-D829-4070-AC89-93F188FE283C}" type="slidenum">
              <a:rPr lang="cs-CZ" smtClean="0"/>
              <a:pPr/>
              <a:t>13</a:t>
            </a:fld>
            <a:endParaRPr lang="cs-CZ" dirty="0"/>
          </a:p>
        </p:txBody>
      </p:sp>
      <p:sp>
        <p:nvSpPr>
          <p:cNvPr id="18" name="Nadpis 1"/>
          <p:cNvSpPr>
            <a:spLocks noGrp="1"/>
          </p:cNvSpPr>
          <p:nvPr/>
        </p:nvSpPr>
        <p:spPr>
          <a:xfrm>
            <a:off x="3287566" y="165655"/>
            <a:ext cx="5652136" cy="728720"/>
          </a:xfrm>
          <a:prstGeom prst="rect">
            <a:avLst/>
          </a:prstGeom>
        </p:spPr>
        <p:txBody>
          <a:bodyPr vert="horz" lIns="91440" tIns="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19" name="Obrázek 1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298" y="72301"/>
            <a:ext cx="2710588" cy="792000"/>
          </a:xfrm>
          <a:prstGeom prst="rect">
            <a:avLst/>
          </a:prstGeom>
        </p:spPr>
      </p:pic>
      <p:pic>
        <p:nvPicPr>
          <p:cNvPr id="20" name="Obrázek 1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7311" y="6137698"/>
            <a:ext cx="3036813" cy="648000"/>
          </a:xfrm>
          <a:prstGeom prst="rect">
            <a:avLst/>
          </a:prstGeom>
        </p:spPr>
      </p:pic>
      <p:sp>
        <p:nvSpPr>
          <p:cNvPr id="2" name="TextovéPole 1"/>
          <p:cNvSpPr txBox="1"/>
          <p:nvPr/>
        </p:nvSpPr>
        <p:spPr>
          <a:xfrm>
            <a:off x="612839" y="980728"/>
            <a:ext cx="8085758" cy="4678204"/>
          </a:xfrm>
          <a:prstGeom prst="rect">
            <a:avLst/>
          </a:prstGeom>
          <a:noFill/>
        </p:spPr>
        <p:txBody>
          <a:bodyPr wrap="square" rtlCol="0">
            <a:spAutoFit/>
          </a:bodyPr>
          <a:lstStyle/>
          <a:p>
            <a:r>
              <a:rPr lang="cs-CZ" dirty="0"/>
              <a:t> </a:t>
            </a:r>
          </a:p>
          <a:p>
            <a:r>
              <a:rPr lang="cs-CZ" sz="1400" b="1" dirty="0"/>
              <a:t>Úloha </a:t>
            </a:r>
            <a:r>
              <a:rPr lang="cs-CZ" sz="1400" b="1" dirty="0" smtClean="0"/>
              <a:t>20</a:t>
            </a:r>
            <a:endParaRPr lang="cs-CZ" sz="1400" dirty="0"/>
          </a:p>
          <a:p>
            <a:r>
              <a:rPr lang="cs-CZ" sz="1400" dirty="0"/>
              <a:t>Která je nejvyšší soudní instance, na niž se lze v České republice obrátit s ústavní stížností v případě porušení základního lidského práva nebo svobody, které zaručuje Listina základních práv a svobod?</a:t>
            </a:r>
          </a:p>
          <a:p>
            <a:pPr lvl="0"/>
            <a:r>
              <a:rPr lang="cs-CZ" sz="1400" dirty="0"/>
              <a:t>Nevyšší soud</a:t>
            </a:r>
          </a:p>
          <a:p>
            <a:pPr lvl="0"/>
            <a:r>
              <a:rPr lang="cs-CZ" sz="1400" dirty="0"/>
              <a:t>Nejvyšší správní soud</a:t>
            </a:r>
          </a:p>
          <a:p>
            <a:pPr lvl="0"/>
            <a:r>
              <a:rPr lang="cs-CZ" sz="1400" dirty="0"/>
              <a:t>Ústavní soud</a:t>
            </a:r>
          </a:p>
          <a:p>
            <a:pPr lvl="0"/>
            <a:r>
              <a:rPr lang="cs-CZ" sz="1400" dirty="0"/>
              <a:t>Veřejný ochránce práv (</a:t>
            </a:r>
            <a:r>
              <a:rPr lang="cs-CZ" sz="1400" dirty="0" smtClean="0"/>
              <a:t>ombudsman</a:t>
            </a:r>
            <a:r>
              <a:rPr lang="cs-CZ" sz="1400" dirty="0"/>
              <a:t>)</a:t>
            </a:r>
          </a:p>
          <a:p>
            <a:r>
              <a:rPr lang="cs-CZ" sz="1400" dirty="0"/>
              <a:t> </a:t>
            </a:r>
          </a:p>
          <a:p>
            <a:r>
              <a:rPr lang="cs-CZ" sz="1400" b="1" dirty="0"/>
              <a:t>Úloha </a:t>
            </a:r>
            <a:r>
              <a:rPr lang="cs-CZ" sz="1400" b="1" dirty="0" smtClean="0"/>
              <a:t>21</a:t>
            </a:r>
            <a:endParaRPr lang="cs-CZ" sz="1400" dirty="0"/>
          </a:p>
          <a:p>
            <a:r>
              <a:rPr lang="cs-CZ" sz="1400" dirty="0"/>
              <a:t>Přiřaďte k datům státních svátků jejich význam:</a:t>
            </a:r>
          </a:p>
          <a:p>
            <a:r>
              <a:rPr lang="cs-CZ" sz="1400" dirty="0" smtClean="0"/>
              <a:t>21.1</a:t>
            </a:r>
            <a:r>
              <a:rPr lang="cs-CZ" sz="1400" dirty="0"/>
              <a:t>	1. </a:t>
            </a:r>
            <a:r>
              <a:rPr lang="cs-CZ" sz="1400" dirty="0" smtClean="0"/>
              <a:t>leden</a:t>
            </a:r>
            <a:endParaRPr lang="cs-CZ" sz="1400" dirty="0"/>
          </a:p>
          <a:p>
            <a:r>
              <a:rPr lang="cs-CZ" sz="1400" dirty="0" smtClean="0"/>
              <a:t>21.2</a:t>
            </a:r>
            <a:r>
              <a:rPr lang="cs-CZ" sz="1400" dirty="0"/>
              <a:t>	</a:t>
            </a:r>
            <a:r>
              <a:rPr lang="cs-CZ" sz="1400" dirty="0" smtClean="0"/>
              <a:t>28. září</a:t>
            </a:r>
            <a:endParaRPr lang="cs-CZ" sz="1400" dirty="0"/>
          </a:p>
          <a:p>
            <a:r>
              <a:rPr lang="cs-CZ" sz="1400" dirty="0" smtClean="0"/>
              <a:t>21.3</a:t>
            </a:r>
            <a:r>
              <a:rPr lang="cs-CZ" sz="1400" dirty="0"/>
              <a:t>	</a:t>
            </a:r>
            <a:r>
              <a:rPr lang="cs-CZ" sz="1400" dirty="0" smtClean="0"/>
              <a:t>17.listopad</a:t>
            </a:r>
          </a:p>
          <a:p>
            <a:pPr lvl="0"/>
            <a:r>
              <a:rPr lang="cs-CZ" sz="1400" dirty="0" smtClean="0"/>
              <a:t>a)</a:t>
            </a:r>
            <a:r>
              <a:rPr lang="cs-CZ" sz="1400" dirty="0"/>
              <a:t> Den české </a:t>
            </a:r>
            <a:r>
              <a:rPr lang="cs-CZ" sz="1400" dirty="0" smtClean="0"/>
              <a:t>státnosti</a:t>
            </a:r>
            <a:endParaRPr lang="cs-CZ" sz="1400" dirty="0"/>
          </a:p>
          <a:p>
            <a:pPr lvl="0"/>
            <a:r>
              <a:rPr lang="cs-CZ" sz="1400" dirty="0" smtClean="0"/>
              <a:t>b) Den </a:t>
            </a:r>
            <a:r>
              <a:rPr lang="cs-CZ" sz="1400" dirty="0"/>
              <a:t>boje za svobodu </a:t>
            </a:r>
            <a:r>
              <a:rPr lang="cs-CZ" sz="1400" dirty="0" smtClean="0"/>
              <a:t>a demokracii</a:t>
            </a:r>
            <a:endParaRPr lang="cs-CZ" sz="1400" dirty="0"/>
          </a:p>
          <a:p>
            <a:pPr lvl="0"/>
            <a:r>
              <a:rPr lang="cs-CZ" sz="1400" dirty="0" smtClean="0"/>
              <a:t>c) </a:t>
            </a:r>
            <a:r>
              <a:rPr lang="cs-CZ" sz="1400" dirty="0"/>
              <a:t>Den obnovy samostatného českého státu</a:t>
            </a:r>
          </a:p>
          <a:p>
            <a:r>
              <a:rPr lang="cs-CZ" sz="1400" dirty="0"/>
              <a:t/>
            </a:r>
            <a:br>
              <a:rPr lang="cs-CZ" sz="1400" dirty="0"/>
            </a:br>
            <a:endParaRPr lang="cs-CZ" sz="1400" dirty="0"/>
          </a:p>
          <a:p>
            <a:pPr lvl="0"/>
            <a:r>
              <a:rPr lang="cs-CZ" sz="1400" dirty="0"/>
              <a:t> </a:t>
            </a:r>
          </a:p>
          <a:p>
            <a:endParaRPr lang="cs-CZ" sz="1400" dirty="0"/>
          </a:p>
        </p:txBody>
      </p:sp>
    </p:spTree>
    <p:extLst>
      <p:ext uri="{BB962C8B-B14F-4D97-AF65-F5344CB8AC3E}">
        <p14:creationId xmlns:p14="http://schemas.microsoft.com/office/powerpoint/2010/main" val="33547359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Přímá spojnice 8"/>
          <p:cNvCxnSpPr/>
          <p:nvPr/>
        </p:nvCxnSpPr>
        <p:spPr>
          <a:xfrm>
            <a:off x="83718" y="920448"/>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15" name="Přímá spojnice 14"/>
          <p:cNvCxnSpPr/>
          <p:nvPr/>
        </p:nvCxnSpPr>
        <p:spPr>
          <a:xfrm>
            <a:off x="83718" y="6068448"/>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7" name="Zástupný symbol pro číslo snímku 14"/>
          <p:cNvSpPr>
            <a:spLocks noGrp="1"/>
          </p:cNvSpPr>
          <p:nvPr/>
        </p:nvSpPr>
        <p:spPr>
          <a:xfrm>
            <a:off x="6563718" y="6356448"/>
            <a:ext cx="2133600" cy="365125"/>
          </a:xfrm>
          <a:prstGeom prst="rect">
            <a:avLst/>
          </a:prstGeom>
        </p:spPr>
        <p:txBody>
          <a:bodyPr vert="horz" lIns="91440" tIns="45720" rIns="91440" bIns="45720" rtlCol="0" anchor="ctr"/>
          <a:lstStyle>
            <a:defPPr>
              <a:defRPr lang="cs-CZ"/>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85D957D-D829-4070-AC89-93F188FE283C}" type="slidenum">
              <a:rPr lang="cs-CZ" smtClean="0"/>
              <a:pPr/>
              <a:t>14</a:t>
            </a:fld>
            <a:endParaRPr lang="cs-CZ" dirty="0"/>
          </a:p>
        </p:txBody>
      </p:sp>
      <p:sp>
        <p:nvSpPr>
          <p:cNvPr id="18" name="Nadpis 1"/>
          <p:cNvSpPr>
            <a:spLocks noGrp="1"/>
          </p:cNvSpPr>
          <p:nvPr/>
        </p:nvSpPr>
        <p:spPr>
          <a:xfrm>
            <a:off x="3287566" y="165655"/>
            <a:ext cx="5652136" cy="728720"/>
          </a:xfrm>
          <a:prstGeom prst="rect">
            <a:avLst/>
          </a:prstGeom>
        </p:spPr>
        <p:txBody>
          <a:bodyPr vert="horz" lIns="91440" tIns="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19" name="Obrázek 1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298" y="72301"/>
            <a:ext cx="2710588" cy="792000"/>
          </a:xfrm>
          <a:prstGeom prst="rect">
            <a:avLst/>
          </a:prstGeom>
        </p:spPr>
      </p:pic>
      <p:pic>
        <p:nvPicPr>
          <p:cNvPr id="20" name="Obrázek 1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7311" y="6137698"/>
            <a:ext cx="3036813" cy="648000"/>
          </a:xfrm>
          <a:prstGeom prst="rect">
            <a:avLst/>
          </a:prstGeom>
        </p:spPr>
      </p:pic>
      <p:sp>
        <p:nvSpPr>
          <p:cNvPr id="10" name="TextovéPole 9"/>
          <p:cNvSpPr txBox="1"/>
          <p:nvPr/>
        </p:nvSpPr>
        <p:spPr>
          <a:xfrm>
            <a:off x="524209" y="923715"/>
            <a:ext cx="8136904" cy="5262979"/>
          </a:xfrm>
          <a:prstGeom prst="rect">
            <a:avLst/>
          </a:prstGeom>
          <a:noFill/>
        </p:spPr>
        <p:txBody>
          <a:bodyPr wrap="square" rtlCol="0">
            <a:spAutoFit/>
          </a:bodyPr>
          <a:lstStyle/>
          <a:p>
            <a:r>
              <a:rPr lang="cs-CZ" sz="1400" dirty="0"/>
              <a:t> </a:t>
            </a:r>
          </a:p>
          <a:p>
            <a:r>
              <a:rPr lang="cs-CZ" sz="1400" b="1" dirty="0"/>
              <a:t>Úloha </a:t>
            </a:r>
            <a:r>
              <a:rPr lang="cs-CZ" sz="1400" b="1" dirty="0" smtClean="0"/>
              <a:t>22</a:t>
            </a:r>
            <a:endParaRPr lang="cs-CZ" sz="1400" dirty="0"/>
          </a:p>
          <a:p>
            <a:r>
              <a:rPr lang="cs-CZ" sz="1400" dirty="0"/>
              <a:t>Přiřaďte tvrzení z </a:t>
            </a:r>
            <a:r>
              <a:rPr lang="cs-CZ" sz="1400" b="1" dirty="0"/>
              <a:t>Listiny základních práv a svobod </a:t>
            </a:r>
            <a:r>
              <a:rPr lang="cs-CZ" sz="1400" dirty="0"/>
              <a:t>(10.1- 10.3) k jednotlivým druhům lidských práv (A- E):</a:t>
            </a:r>
          </a:p>
          <a:p>
            <a:r>
              <a:rPr lang="cs-CZ" sz="1400" dirty="0" smtClean="0"/>
              <a:t>22.1</a:t>
            </a:r>
            <a:r>
              <a:rPr lang="cs-CZ" sz="1400" dirty="0"/>
              <a:t>	Každý má právo na život. Lidský život je hoden ochrany již před narozením.</a:t>
            </a:r>
          </a:p>
          <a:p>
            <a:r>
              <a:rPr lang="cs-CZ" sz="1400" dirty="0" smtClean="0"/>
              <a:t>22.2</a:t>
            </a:r>
            <a:r>
              <a:rPr lang="cs-CZ" sz="1400" dirty="0"/>
              <a:t>	Každý má právo na svobodnou volbu povolání a přípravu k němu, jakož i právo podnikat </a:t>
            </a:r>
            <a:endParaRPr lang="cs-CZ" sz="1400" dirty="0" smtClean="0"/>
          </a:p>
          <a:p>
            <a:r>
              <a:rPr lang="cs-CZ" sz="1400" dirty="0"/>
              <a:t> </a:t>
            </a:r>
            <a:r>
              <a:rPr lang="cs-CZ" sz="1400" dirty="0" smtClean="0"/>
              <a:t>                      a </a:t>
            </a:r>
            <a:r>
              <a:rPr lang="cs-CZ" sz="1400" dirty="0"/>
              <a:t>provozovat jinou hospodářskou činnost.</a:t>
            </a:r>
          </a:p>
          <a:p>
            <a:r>
              <a:rPr lang="cs-CZ" sz="1400" dirty="0" smtClean="0"/>
              <a:t>22.3</a:t>
            </a:r>
            <a:r>
              <a:rPr lang="cs-CZ" sz="1400" dirty="0"/>
              <a:t>	Každý má právo vyjadřovat své názory slovem, písmem, tiskem, obrazem nebo </a:t>
            </a:r>
            <a:r>
              <a:rPr lang="cs-CZ" sz="1400" dirty="0" smtClean="0"/>
              <a:t>jiným</a:t>
            </a:r>
          </a:p>
          <a:p>
            <a:r>
              <a:rPr lang="cs-CZ" sz="1400" dirty="0"/>
              <a:t> </a:t>
            </a:r>
            <a:r>
              <a:rPr lang="cs-CZ" sz="1400" dirty="0" smtClean="0"/>
              <a:t>                      způsobem</a:t>
            </a:r>
            <a:r>
              <a:rPr lang="cs-CZ" sz="1400" dirty="0"/>
              <a:t>, jakož i svobodně vyhledávat, přijímat a rozšiřovat ideje a informace bez ohledu </a:t>
            </a:r>
            <a:endParaRPr lang="cs-CZ" sz="1400" dirty="0" smtClean="0"/>
          </a:p>
          <a:p>
            <a:r>
              <a:rPr lang="cs-CZ" sz="1400" dirty="0"/>
              <a:t> </a:t>
            </a:r>
            <a:r>
              <a:rPr lang="cs-CZ" sz="1400" dirty="0" smtClean="0"/>
              <a:t>                      na </a:t>
            </a:r>
            <a:r>
              <a:rPr lang="cs-CZ" sz="1400" dirty="0"/>
              <a:t>hranice státu</a:t>
            </a:r>
            <a:r>
              <a:rPr lang="cs-CZ" sz="1400" dirty="0" smtClean="0"/>
              <a:t>.</a:t>
            </a:r>
          </a:p>
          <a:p>
            <a:endParaRPr lang="cs-CZ" sz="1400" dirty="0"/>
          </a:p>
          <a:p>
            <a:pPr lvl="0"/>
            <a:r>
              <a:rPr lang="cs-CZ" sz="1400" dirty="0" smtClean="0"/>
              <a:t>                      A)   Základní </a:t>
            </a:r>
            <a:r>
              <a:rPr lang="cs-CZ" sz="1400" dirty="0"/>
              <a:t>lidská práva a svobody</a:t>
            </a:r>
          </a:p>
          <a:p>
            <a:pPr lvl="0"/>
            <a:r>
              <a:rPr lang="cs-CZ" sz="1400" dirty="0" smtClean="0"/>
              <a:t>                      B)   Politická </a:t>
            </a:r>
            <a:r>
              <a:rPr lang="cs-CZ" sz="1400" dirty="0"/>
              <a:t>práva</a:t>
            </a:r>
          </a:p>
          <a:p>
            <a:pPr lvl="0"/>
            <a:r>
              <a:rPr lang="cs-CZ" sz="1400" dirty="0" smtClean="0"/>
              <a:t>                      C)   Hospodářská </a:t>
            </a:r>
            <a:r>
              <a:rPr lang="cs-CZ" sz="1400" dirty="0"/>
              <a:t>práva</a:t>
            </a:r>
          </a:p>
          <a:p>
            <a:pPr lvl="0"/>
            <a:r>
              <a:rPr lang="cs-CZ" sz="1400" dirty="0" smtClean="0"/>
              <a:t>                      D)   Práva </a:t>
            </a:r>
            <a:r>
              <a:rPr lang="cs-CZ" sz="1400" dirty="0"/>
              <a:t>na soudní ochranu</a:t>
            </a:r>
          </a:p>
          <a:p>
            <a:pPr lvl="0"/>
            <a:r>
              <a:rPr lang="cs-CZ" sz="1400" dirty="0" smtClean="0"/>
              <a:t>                      E)    Kulturní </a:t>
            </a:r>
            <a:r>
              <a:rPr lang="cs-CZ" sz="1400" dirty="0"/>
              <a:t>práva</a:t>
            </a:r>
          </a:p>
          <a:p>
            <a:r>
              <a:rPr lang="cs-CZ" sz="1400" dirty="0"/>
              <a:t>  </a:t>
            </a:r>
          </a:p>
          <a:p>
            <a:r>
              <a:rPr lang="cs-CZ" sz="1400" b="1" dirty="0"/>
              <a:t>Úloha </a:t>
            </a:r>
            <a:r>
              <a:rPr lang="cs-CZ" sz="1400" b="1" dirty="0" smtClean="0"/>
              <a:t>23</a:t>
            </a:r>
            <a:endParaRPr lang="cs-CZ" sz="1400" dirty="0"/>
          </a:p>
          <a:p>
            <a:r>
              <a:rPr lang="cs-CZ" sz="1400" dirty="0"/>
              <a:t>Kterého českého panovníka si připomínáme v Den české státnosti 28. </a:t>
            </a:r>
            <a:r>
              <a:rPr lang="cs-CZ" sz="1400" dirty="0" smtClean="0"/>
              <a:t>září</a:t>
            </a:r>
            <a:r>
              <a:rPr lang="cs-CZ" sz="1400" dirty="0"/>
              <a:t>?</a:t>
            </a:r>
          </a:p>
          <a:p>
            <a:pPr lvl="0"/>
            <a:r>
              <a:rPr lang="cs-CZ" sz="1400" dirty="0" smtClean="0"/>
              <a:t>                                                                                   a) Přemysla </a:t>
            </a:r>
            <a:r>
              <a:rPr lang="cs-CZ" sz="1400" dirty="0"/>
              <a:t>Otakara II.</a:t>
            </a:r>
          </a:p>
          <a:p>
            <a:pPr lvl="0"/>
            <a:r>
              <a:rPr lang="cs-CZ" sz="1400" dirty="0" smtClean="0"/>
              <a:t>                                                                                   b) Karla </a:t>
            </a:r>
            <a:r>
              <a:rPr lang="cs-CZ" sz="1400" dirty="0"/>
              <a:t>IV.</a:t>
            </a:r>
          </a:p>
          <a:p>
            <a:pPr lvl="0"/>
            <a:r>
              <a:rPr lang="cs-CZ" sz="1400" dirty="0" smtClean="0"/>
              <a:t>                                                                                   c)  Knížete </a:t>
            </a:r>
            <a:r>
              <a:rPr lang="cs-CZ" sz="1400" dirty="0"/>
              <a:t>Václava</a:t>
            </a:r>
          </a:p>
          <a:p>
            <a:pPr lvl="0"/>
            <a:r>
              <a:rPr lang="cs-CZ" sz="1400" dirty="0" smtClean="0"/>
              <a:t>                                                                                   d)  Václava </a:t>
            </a:r>
            <a:r>
              <a:rPr lang="cs-CZ" sz="1400" dirty="0"/>
              <a:t>IV.</a:t>
            </a:r>
          </a:p>
          <a:p>
            <a:endParaRPr lang="cs-CZ" sz="1400" dirty="0"/>
          </a:p>
          <a:p>
            <a:r>
              <a:rPr lang="cs-CZ" sz="1400" dirty="0" smtClean="0"/>
              <a:t>  </a:t>
            </a:r>
            <a:endParaRPr lang="cs-CZ" sz="1400" dirty="0"/>
          </a:p>
        </p:txBody>
      </p:sp>
    </p:spTree>
    <p:extLst>
      <p:ext uri="{BB962C8B-B14F-4D97-AF65-F5344CB8AC3E}">
        <p14:creationId xmlns:p14="http://schemas.microsoft.com/office/powerpoint/2010/main" val="3254333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15</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6" name="Obdélník 5"/>
          <p:cNvSpPr/>
          <p:nvPr/>
        </p:nvSpPr>
        <p:spPr>
          <a:xfrm>
            <a:off x="2831168" y="1268760"/>
            <a:ext cx="404508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Použité zdroje</a:t>
            </a:r>
            <a:endParaRPr lang="cs-CZ" dirty="0"/>
          </a:p>
        </p:txBody>
      </p:sp>
      <p:sp>
        <p:nvSpPr>
          <p:cNvPr id="10" name="Obdélník 9"/>
          <p:cNvSpPr/>
          <p:nvPr/>
        </p:nvSpPr>
        <p:spPr>
          <a:xfrm>
            <a:off x="683568" y="1988840"/>
            <a:ext cx="2592288"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Vlastní </a:t>
            </a:r>
            <a:endParaRPr lang="cs-CZ" dirty="0"/>
          </a:p>
        </p:txBody>
      </p:sp>
      <p:sp>
        <p:nvSpPr>
          <p:cNvPr id="13" name="Obdélník 12"/>
          <p:cNvSpPr/>
          <p:nvPr/>
        </p:nvSpPr>
        <p:spPr>
          <a:xfrm>
            <a:off x="4427984" y="1988840"/>
            <a:ext cx="316835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CERMAT – prověrky </a:t>
            </a:r>
          </a:p>
          <a:p>
            <a:pPr algn="ctr"/>
            <a:r>
              <a:rPr lang="cs-CZ" dirty="0" smtClean="0"/>
              <a:t>ze společenských věd</a:t>
            </a:r>
            <a:endParaRPr lang="cs-CZ" dirty="0"/>
          </a:p>
        </p:txBody>
      </p:sp>
      <p:cxnSp>
        <p:nvCxnSpPr>
          <p:cNvPr id="16" name="Přímá spojnice se šipkou 15"/>
          <p:cNvCxnSpPr>
            <a:stCxn id="6" idx="2"/>
          </p:cNvCxnSpPr>
          <p:nvPr/>
        </p:nvCxnSpPr>
        <p:spPr>
          <a:xfrm flipH="1">
            <a:off x="2195736" y="1700808"/>
            <a:ext cx="2657976"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Přímá spojnice se šipkou 23"/>
          <p:cNvCxnSpPr>
            <a:stCxn id="6" idx="2"/>
            <a:endCxn id="13" idx="0"/>
          </p:cNvCxnSpPr>
          <p:nvPr/>
        </p:nvCxnSpPr>
        <p:spPr>
          <a:xfrm>
            <a:off x="4853712" y="1700808"/>
            <a:ext cx="1158448"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618683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1665</TotalTime>
  <Words>302</Words>
  <Application>Microsoft Office PowerPoint</Application>
  <PresentationFormat>Předvádění na obrazovce (4:3)</PresentationFormat>
  <Paragraphs>316</Paragraphs>
  <Slides>15</Slides>
  <Notes>3</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systému Office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Prezentace aplikace PowerPoint</vt:lpstr>
      <vt:lpstr>Prezentace aplikace PowerPoint</vt:lpstr>
      <vt:lpstr>STŘEDNÍ ŠKOLA STAVEBNÍ A TECHNICKÁ Ústí nad Labem, Čelakovského 5, příspěvková organizace Páteřní škola Ústeckého kraje</vt:lpstr>
    </vt:vector>
  </TitlesOfParts>
  <Company>Střední škola technická Ústí nad Labem</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škola stavební a technická Ústí nad Labem sekce technických oborů</dc:title>
  <dc:creator>Filas</dc:creator>
  <cp:lastModifiedBy>Karel Filas, Ing.</cp:lastModifiedBy>
  <cp:revision>111</cp:revision>
  <cp:lastPrinted>2014-02-11T09:21:39Z</cp:lastPrinted>
  <dcterms:created xsi:type="dcterms:W3CDTF">2010-11-01T23:40:31Z</dcterms:created>
  <dcterms:modified xsi:type="dcterms:W3CDTF">2014-02-12T10:14:31Z</dcterms:modified>
</cp:coreProperties>
</file>