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3" r:id="rId3"/>
    <p:sldId id="264" r:id="rId4"/>
    <p:sldId id="257" r:id="rId5"/>
    <p:sldId id="258" r:id="rId6"/>
    <p:sldId id="259" r:id="rId7"/>
    <p:sldId id="260" r:id="rId8"/>
    <p:sldId id="261" r:id="rId9"/>
    <p:sldId id="265" r:id="rId10"/>
    <p:sldId id="266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31" autoAdjust="0"/>
  </p:normalViewPr>
  <p:slideViewPr>
    <p:cSldViewPr>
      <p:cViewPr>
        <p:scale>
          <a:sx n="75" d="100"/>
          <a:sy n="75" d="100"/>
        </p:scale>
        <p:origin x="-1824" y="-3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821CF9-B76A-4E24-B663-FD8A0C9C4157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7AC8E8-FA6C-4BAE-B181-784B9B988C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59502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7AC8E8-FA6C-4BAE-B181-784B9B988C0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A2666-52FE-4BB3-A431-B8CCA567F77C}" type="datetime1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4083D-1719-48F6-A8B0-59E415CC5135}" type="datetime1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7250-5B54-40D3-B2F6-A59F29A777BF}" type="datetime1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DD6EA-6BD2-4151-8BB2-5666DF87699C}" type="datetime1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0DB4D-8C7D-4E51-9036-54FE7A2AB124}" type="datetime1">
              <a:rPr lang="cs-CZ" smtClean="0"/>
              <a:pPr/>
              <a:t>12.2.2014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10955-9264-468F-B207-29D12AA7B916}" type="datetime1">
              <a:rPr lang="cs-CZ" smtClean="0"/>
              <a:pPr/>
              <a:t>12.2.2014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FD4F1-278D-4D2A-92C9-D6A6BF20EB19}" type="datetime1">
              <a:rPr lang="cs-CZ" smtClean="0"/>
              <a:pPr/>
              <a:t>12.2.2014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3AB30-96F0-4D0E-9775-5B784BDDD8F4}" type="datetime1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3BF5A-3448-4862-98AC-EDC0F671C28B}" type="datetime1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E968A-D9BA-4AA8-81DB-2433B49AC5B7}" type="datetime1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9208-A46E-4E83-A576-A44D95F5D5AF}" type="datetime1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C1BB2-9787-492C-9ED0-1EEE26C6EDD4}" type="datetime1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5000">
    <p:wipe dir="d"/>
  </p:transition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jpeg"/><Relationship Id="rId5" Type="http://schemas.openxmlformats.org/officeDocument/2006/relationships/image" Target="../media/image2.wmf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            Základní škola a Mateřská škola Dobrá Voda u Českých Budějovic,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Na Vyhlídce 6, 373 16 Dobrá Voda u Českých Budějovic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i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EU  PENÍZE  ŠKOLÁM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Zlepšení podmínek pro vzdělávání na základních školách Operačního programu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Vzdělávání pro konkurenceschopnost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467544" y="1196752"/>
          <a:ext cx="749300" cy="544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4" name="Picture" r:id="rId4" imgW="1476756" imgH="1077468" progId="Word.Picture.8">
                  <p:embed/>
                </p:oleObj>
              </mc:Choice>
              <mc:Fallback>
                <p:oleObj name="Picture" r:id="rId4" imgW="1476756" imgH="1077468" progId="Word.Picture.8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1196752"/>
                        <a:ext cx="749300" cy="544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3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63688" y="2276872"/>
            <a:ext cx="5760720" cy="11903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4525963"/>
          </a:xfrm>
        </p:spPr>
        <p:txBody>
          <a:bodyPr>
            <a:noAutofit/>
          </a:bodyPr>
          <a:lstStyle/>
          <a:p>
            <a:pPr fontAlgn="t">
              <a:buNone/>
            </a:pPr>
            <a:endParaRPr lang="cs-CZ" sz="2000" dirty="0" smtClean="0"/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Číslo a název klíčové aktivity: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     III/2 Inovace a zkvalitnění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výuky prostřednictvím ICT.</a:t>
            </a:r>
          </a:p>
          <a:p>
            <a:pPr marL="0" lvl="0" indent="0">
              <a:buNone/>
            </a:pPr>
            <a:endParaRPr lang="en-US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Číslo DUM:	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    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VY_32_INOVACE_ČS.4.39</a:t>
            </a:r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en-US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Jméno autora:	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Mgr. Olga Šafářová</a:t>
            </a:r>
          </a:p>
          <a:p>
            <a:pPr lvl="0"/>
            <a:endParaRPr lang="en-US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Datum (období) vytvoření DUM:  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18.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12. 2013</a:t>
            </a:r>
          </a:p>
          <a:p>
            <a:pPr lvl="0"/>
            <a:endParaRPr lang="en-US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	      4.</a:t>
            </a:r>
          </a:p>
          <a:p>
            <a:pPr lvl="0"/>
            <a:endParaRPr lang="en-US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      Člověk a jeho svět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endParaRPr lang="en-US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Vzdělávací obor: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      Vlastivěda</a:t>
            </a:r>
            <a:endParaRPr lang="en-US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sz="20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000" dirty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352928" cy="5760640"/>
          </a:xfrm>
        </p:spPr>
        <p:txBody>
          <a:bodyPr>
            <a:noAutofit/>
          </a:bodyPr>
          <a:lstStyle/>
          <a:p>
            <a:pPr lvl="0" fontAlgn="t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Klíčová slova:	                  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Jan Hus,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Jan Žižka z Trocnova</a:t>
            </a:r>
          </a:p>
          <a:p>
            <a:pPr marL="0" lvl="0" indent="0" fontAlgn="t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husitství,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bitva na Vítkově,</a:t>
            </a:r>
          </a:p>
          <a:p>
            <a:pPr marL="0" lvl="0" indent="0" fontAlgn="t">
              <a:buNone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bitva u Lipan</a:t>
            </a:r>
            <a:endParaRPr lang="cs-CZ" sz="20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lvl="0" indent="0" fontAlgn="t">
              <a:buNone/>
            </a:pPr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fontAlgn="t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	     Prezentace slouží k výuce a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k zápisu do sešitu. 		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Podporuje aktivní  přístup žáků 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k získávání nových vědomostí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s využitím interaktivní tabule</a:t>
            </a:r>
          </a:p>
          <a:p>
            <a:pPr marL="0" lvl="0" indent="0">
              <a:buNone/>
            </a:pPr>
            <a:endParaRPr lang="cs-CZ" sz="20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Druh učebního materiálu: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     Prezentace</a:t>
            </a:r>
            <a:endParaRPr lang="en-US" sz="2000" dirty="0">
              <a:solidFill>
                <a:srgbClr val="5656B6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lvl="0" indent="0">
              <a:buNone/>
            </a:pPr>
            <a:endParaRPr lang="cs-CZ" sz="20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Očekávaný  výstup</a:t>
            </a: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                       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Žáci znají pojem husitství, zajímají se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o významné události </a:t>
            </a:r>
            <a:r>
              <a:rPr lang="cs-CZ" sz="200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našich dějin</a:t>
            </a:r>
            <a:r>
              <a:rPr lang="cs-CZ" sz="200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endParaRPr lang="cs-CZ" sz="20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HUSITSTVÍ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16832"/>
            <a:ext cx="8208912" cy="46805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  </a:t>
            </a:r>
            <a:r>
              <a:rPr lang="cs-CZ" b="1" dirty="0" smtClean="0"/>
              <a:t>6. </a:t>
            </a:r>
            <a:r>
              <a:rPr lang="cs-CZ" b="1" dirty="0" smtClean="0"/>
              <a:t>července 1415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</a:t>
            </a:r>
            <a:r>
              <a:rPr lang="cs-CZ" dirty="0" smtClean="0"/>
              <a:t>byl v německé </a:t>
            </a:r>
            <a:r>
              <a:rPr lang="cs-CZ" b="1" dirty="0" smtClean="0"/>
              <a:t>Kostnici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  </a:t>
            </a:r>
            <a:r>
              <a:rPr lang="cs-CZ" dirty="0" smtClean="0"/>
              <a:t>upálen český kazatel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Mistr Jan Hus   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b="1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700808"/>
            <a:ext cx="3086100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124744"/>
            <a:ext cx="8568952" cy="5289451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 Husovi příznivci cítili potřebu zastat se jeho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myšlenek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 Pod vedením husitských kněží plenili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/>
              <a:t> kostely </a:t>
            </a:r>
            <a:r>
              <a:rPr lang="cs-CZ" dirty="0" smtClean="0"/>
              <a:t>a kláštery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 Odstraňovali a ničili vše, co připomínalo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církevní bohatství a přepych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b="1" dirty="0" smtClean="0"/>
          </a:p>
        </p:txBody>
      </p:sp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980728"/>
            <a:ext cx="8075240" cy="514543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800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 </a:t>
            </a:r>
            <a:r>
              <a:rPr lang="cs-CZ" dirty="0" smtClean="0"/>
              <a:t>Na hoře </a:t>
            </a:r>
            <a:r>
              <a:rPr lang="cs-CZ" b="1" dirty="0" smtClean="0"/>
              <a:t>Tábor</a:t>
            </a:r>
            <a:r>
              <a:rPr lang="cs-CZ" dirty="0" smtClean="0"/>
              <a:t> u Sezimova Ústí  budovali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husité opevněné město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 Zde žili v chudobě a rovni jeden druhému,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při příchodu do města odevzdali svůj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majetek pro potřebu všech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 Nazývali se bratry a sestrami</a:t>
            </a:r>
            <a:r>
              <a:rPr lang="cs-CZ" dirty="0" smtClean="0"/>
              <a:t>                                                                       </a:t>
            </a:r>
            <a:endParaRPr lang="cs-CZ" i="1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692696"/>
            <a:ext cx="8013576" cy="5966123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  Jejich symbolem byl kalich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  V čele tábora stáli kněží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  Vojenské záležitosti měli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na starost hejtmané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  Nejproslulejším se stal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b="1" dirty="0" smtClean="0">
                <a:solidFill>
                  <a:srgbClr val="FF0000"/>
                </a:solidFill>
              </a:rPr>
              <a:t>Jan Žižka z Trocnova</a:t>
            </a:r>
            <a:endParaRPr lang="cs-CZ" b="1" dirty="0" smtClean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060848"/>
            <a:ext cx="3004947" cy="3771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8147248" cy="5217443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  Papež vyslal do Čech proti husitům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křížovou výpravu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  Ta však byla husitským vojskem poražena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   Rozhodující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byla bitva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na </a:t>
            </a:r>
            <a:r>
              <a:rPr lang="cs-CZ" b="1" dirty="0" smtClean="0"/>
              <a:t>Vítkově</a:t>
            </a:r>
            <a:endParaRPr lang="cs-CZ" b="1" dirty="0" smtClean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852936"/>
            <a:ext cx="5010150" cy="319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36712"/>
            <a:ext cx="8147248" cy="5289451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 Časem propukly uvnitř husitského hnutí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rozpory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  Ty vyvrcholily vzájemnou bitvou u </a:t>
            </a:r>
            <a:r>
              <a:rPr lang="cs-CZ" b="1" dirty="0" smtClean="0"/>
              <a:t>Lipan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6948" b="-16948"/>
          <a:stretch/>
        </p:blipFill>
        <p:spPr bwMode="auto">
          <a:xfrm>
            <a:off x="761380" y="2064519"/>
            <a:ext cx="7620000" cy="477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3067535"/>
      </p:ext>
    </p:extLst>
  </p:cSld>
  <p:clrMapOvr>
    <a:masterClrMapping/>
  </p:clrMapOvr>
  <p:transition advClick="0" advTm="5000"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83568" y="1700808"/>
            <a:ext cx="8136904" cy="23575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buFont typeface="Wingdings" pitchFamily="2" charset="2"/>
              <a:buChar char="v"/>
            </a:pPr>
            <a:r>
              <a:rPr lang="cs-CZ" sz="3200" b="1" dirty="0">
                <a:solidFill>
                  <a:prstClr val="black"/>
                </a:solidFill>
              </a:rPr>
              <a:t> </a:t>
            </a:r>
            <a:r>
              <a:rPr lang="cs-CZ" sz="3200" b="1" dirty="0" smtClean="0">
                <a:solidFill>
                  <a:prstClr val="black"/>
                </a:solidFill>
              </a:rPr>
              <a:t>  </a:t>
            </a:r>
            <a:r>
              <a:rPr lang="cs-CZ" sz="3200" dirty="0" smtClean="0">
                <a:solidFill>
                  <a:prstClr val="black"/>
                </a:solidFill>
              </a:rPr>
              <a:t>Stoupenci </a:t>
            </a:r>
            <a:r>
              <a:rPr lang="cs-CZ" sz="3200" dirty="0">
                <a:solidFill>
                  <a:prstClr val="black"/>
                </a:solidFill>
              </a:rPr>
              <a:t>radikálních husitských </a:t>
            </a:r>
            <a:r>
              <a:rPr lang="cs-CZ" sz="3200" dirty="0" smtClean="0">
                <a:solidFill>
                  <a:prstClr val="black"/>
                </a:solidFill>
              </a:rPr>
              <a:t>myšlenek</a:t>
            </a:r>
            <a:endParaRPr lang="cs-CZ" sz="3200" dirty="0">
              <a:solidFill>
                <a:prstClr val="black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sz="3200" dirty="0">
                <a:solidFill>
                  <a:prstClr val="black"/>
                </a:solidFill>
              </a:rPr>
              <a:t>       byli </a:t>
            </a:r>
            <a:r>
              <a:rPr lang="cs-CZ" sz="3200" dirty="0" smtClean="0">
                <a:solidFill>
                  <a:prstClr val="black"/>
                </a:solidFill>
              </a:rPr>
              <a:t>poraženi</a:t>
            </a:r>
          </a:p>
          <a:p>
            <a:pPr lvl="0">
              <a:spcBef>
                <a:spcPct val="20000"/>
              </a:spcBef>
            </a:pPr>
            <a:endParaRPr lang="cs-CZ" sz="3200" dirty="0">
              <a:solidFill>
                <a:prstClr val="black"/>
              </a:solidFill>
            </a:endParaRPr>
          </a:p>
          <a:p>
            <a:pPr marL="342900" lvl="0" indent="-342900">
              <a:spcBef>
                <a:spcPct val="20000"/>
              </a:spcBef>
              <a:buFont typeface="Wingdings" pitchFamily="2" charset="2"/>
              <a:buChar char="v"/>
            </a:pPr>
            <a:r>
              <a:rPr lang="cs-CZ" sz="3200" dirty="0">
                <a:solidFill>
                  <a:prstClr val="black"/>
                </a:solidFill>
              </a:rPr>
              <a:t>   Církev opět začala upevňovat svou moc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7395017"/>
      </p:ext>
    </p:extLst>
  </p:cSld>
  <p:clrMapOvr>
    <a:masterClrMapping/>
  </p:clrMapOvr>
  <p:transition advClick="0" advTm="5000"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 A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1400" dirty="0" smtClean="0"/>
              <a:t>  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755576" y="1340768"/>
            <a:ext cx="7470576" cy="57554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Autorem materiálu a všech jeho částí, není-li uvedeno jinak, je Mgr. Olga Šafářová.</a:t>
            </a:r>
          </a:p>
          <a:p>
            <a:r>
              <a:rPr lang="cs-CZ" dirty="0" smtClean="0"/>
              <a:t> Materiál vznikl v OP Vzdělávání pro konkurenceschopnost – projekt EU peníze školám.  </a:t>
            </a:r>
            <a:endParaRPr lang="cs-CZ" dirty="0" smtClean="0"/>
          </a:p>
          <a:p>
            <a:endParaRPr lang="cs-CZ" dirty="0"/>
          </a:p>
          <a:p>
            <a:r>
              <a:rPr lang="cs-CZ" sz="1600" b="1" dirty="0" smtClean="0"/>
              <a:t>Obr. č. 1:  </a:t>
            </a:r>
            <a:r>
              <a:rPr lang="cs-CZ" sz="1600" dirty="0"/>
              <a:t>MUTTICH, Kamil Vladislav. </a:t>
            </a:r>
            <a:r>
              <a:rPr lang="cs-CZ" sz="1600" i="1" dirty="0"/>
              <a:t>•commons.wikimedia.org -</a:t>
            </a:r>
            <a:r>
              <a:rPr lang="cs-CZ" sz="1600" dirty="0"/>
              <a:t> [online]. [cit. 12.2.2014]. Dostupný na WWW: http://commons.wikimedia.org/wiki/File:Muttich,_Kamil_Vladislav_-_Mistr_Jan_Hus_na_hranici_v_Kostnici_1415.jpg?uselang=cs </a:t>
            </a:r>
            <a:endParaRPr lang="cs-CZ" sz="1600" b="1" dirty="0" smtClean="0"/>
          </a:p>
          <a:p>
            <a:pPr lvl="0"/>
            <a:r>
              <a:rPr lang="cs-CZ" sz="1600" b="1" dirty="0">
                <a:solidFill>
                  <a:prstClr val="black"/>
                </a:solidFill>
              </a:rPr>
              <a:t>Obr. č. </a:t>
            </a:r>
            <a:r>
              <a:rPr lang="cs-CZ" sz="1600" b="1" dirty="0" smtClean="0">
                <a:solidFill>
                  <a:prstClr val="black"/>
                </a:solidFill>
              </a:rPr>
              <a:t>2:  </a:t>
            </a:r>
            <a:r>
              <a:rPr lang="cs-CZ" sz="1600" dirty="0"/>
              <a:t>VILÍMEK, Jan. </a:t>
            </a:r>
            <a:r>
              <a:rPr lang="cs-CZ" sz="1600" i="1" dirty="0"/>
              <a:t>•commons.wikimedia.org -</a:t>
            </a:r>
            <a:r>
              <a:rPr lang="cs-CZ" sz="1600" dirty="0"/>
              <a:t> [online]. [cit. 12.2.2014]. Dostupný na WWW: http://commons.wikimedia.org/wiki/File:Jan_Vil%C3%ADmek_-_Jan_%C5%BDi%C5%BEka_z_Trocnova.jpg?uselang=cs </a:t>
            </a:r>
            <a:endParaRPr lang="cs-CZ" sz="1600" b="1" dirty="0">
              <a:solidFill>
                <a:prstClr val="black"/>
              </a:solidFill>
            </a:endParaRPr>
          </a:p>
          <a:p>
            <a:pPr lvl="0"/>
            <a:r>
              <a:rPr lang="cs-CZ" sz="1600" b="1" dirty="0">
                <a:solidFill>
                  <a:prstClr val="black"/>
                </a:solidFill>
              </a:rPr>
              <a:t>Obr. č. </a:t>
            </a:r>
            <a:r>
              <a:rPr lang="cs-CZ" sz="1600" b="1" dirty="0" smtClean="0">
                <a:solidFill>
                  <a:prstClr val="black"/>
                </a:solidFill>
              </a:rPr>
              <a:t>3:  </a:t>
            </a:r>
            <a:r>
              <a:rPr lang="cs-CZ" sz="1600" dirty="0"/>
              <a:t>LIEBSCHER, Adolf.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12.2.2014]. Dostupný na WWW: http://commons.wikimedia.org/wiki/File:Adolf_Liebscher_-_Bitva_na_vrchu_V%C3%ADtkov%C4%9B.jpg?uselang=cs </a:t>
            </a:r>
            <a:endParaRPr lang="cs-CZ" sz="1600" b="1" dirty="0" smtClean="0">
              <a:solidFill>
                <a:prstClr val="black"/>
              </a:solidFill>
            </a:endParaRPr>
          </a:p>
          <a:p>
            <a:pPr lvl="0"/>
            <a:r>
              <a:rPr lang="cs-CZ" sz="1600" b="1" dirty="0" smtClean="0">
                <a:solidFill>
                  <a:prstClr val="black"/>
                </a:solidFill>
              </a:rPr>
              <a:t>Obr. č. 4:  </a:t>
            </a:r>
            <a:r>
              <a:rPr lang="cs-CZ" sz="1600" dirty="0" smtClean="0"/>
              <a:t>MAROLD</a:t>
            </a:r>
            <a:r>
              <a:rPr lang="cs-CZ" sz="1600" dirty="0"/>
              <a:t>, Luděk. </a:t>
            </a:r>
            <a:r>
              <a:rPr lang="cs-CZ" sz="1600" i="1" dirty="0"/>
              <a:t>•commons.wikimedia.org -</a:t>
            </a:r>
            <a:r>
              <a:rPr lang="cs-CZ" sz="1600" dirty="0"/>
              <a:t> [online]. [cit. 12.2.2014]. Dostupný na WWW: http://commons.wikimedia.org/wiki/File:%C3%9Atok_pansk%C3%A9_j%C3%ADzdy.jpg?uselang=cs </a:t>
            </a:r>
            <a:endParaRPr lang="cs-CZ" sz="1600" b="1" dirty="0">
              <a:solidFill>
                <a:prstClr val="black"/>
              </a:solidFill>
            </a:endParaRP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</p:txBody>
      </p:sp>
    </p:spTree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358</TotalTime>
  <Words>210</Words>
  <Application>Microsoft Office PowerPoint</Application>
  <PresentationFormat>Předvádění na obrazovce (4:3)</PresentationFormat>
  <Paragraphs>88</Paragraphs>
  <Slides>11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Picture</vt:lpstr>
      <vt:lpstr>              Základní škola a Mateřská škola Dobrá Voda u Českých Budějovic, Na Vyhlídce 6, 373 16 Dobrá Voda u Českých Budějovic            EU  PENÍZE  ŠKOLÁM  Zlepšení podmínek pro vzdělávání na základních školách Operačního programu Vzdělávání pro konkurenceschopnost   </vt:lpstr>
      <vt:lpstr>Prezentace aplikace PowerPoint</vt:lpstr>
      <vt:lpstr>Prezentace aplikace PowerPoint</vt:lpstr>
      <vt:lpstr>HUSITSTVÍ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a Mateřská škola Dobrá Voda u Českých Budějovic, Na Vyhlídce 6, 373 16 Dobrá Voda u Českých Budějovic       EU  PENÍZE  ŠKOLÁM Zlepšení podmínek pro vzdělávání na základních školách Operačního programu Vzdělávání pro konkurenceschopnost     Číslo a název klíčové aktivity: IV/2  Inovace a zkvalitnění výuky směřující k rozvoji  matematické gramotnosti žáků základních škol Číslo DUM:    VY_42_INOVACE_M.2.18  Jméno autora:    Mgr. Olga Šafářová Datum (období) vytvoření DUM:        7. 11. 2012 Ročník:     2. Vzdělávací oblast:   Matematika a její aplikace  Vzdělávací obor:   Matematika Klíčová slova:    Slovní úloha,  sčítání a odčítání do 100                                                     Anotace:    Žák sčítá a odčítá v oboru do 100,                                                                                                                                                                                                                                     řeší slovní úlohy s výpočty do sta s využitím vztahů                                                                  o několik více, o několik méně Druh učebního materiálu:  Pracovní list Očekávaný výstup:                           Žák umí vyřešit příklady na sčítání a odčítání do sta                                                                                                                    vyřeší slovní úlohy s výpočty do sta s využitím vztahů                                                                   o několik více , o několik méně    </dc:title>
  <cp:lastModifiedBy>ZSDV - Šafářová</cp:lastModifiedBy>
  <cp:revision>55</cp:revision>
  <dcterms:modified xsi:type="dcterms:W3CDTF">2014-02-12T13:20:42Z</dcterms:modified>
</cp:coreProperties>
</file>