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96" r:id="rId2"/>
  </p:sldMasterIdLst>
  <p:notesMasterIdLst>
    <p:notesMasterId r:id="rId11"/>
  </p:notesMasterIdLst>
  <p:sldIdLst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0E8AC-AF76-4D2A-82E9-26DE85B6F4C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6B859-8648-4B6E-A192-613551CF88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74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0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0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B4ACFDA-5B62-4177-8B16-ECF213EBCDD8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1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1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BEC495B-6B80-40AB-9291-ABFFD74654C3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2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88C4615-1D97-48E3-B04F-7C99557E63AD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8C9A384-4F5A-4D40-B6B5-D2DD1DB0FA78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4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4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F82AD2-610A-407A-A0EA-42CA6CBC6673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6B859-8648-4B6E-A192-613551CF88C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6B859-8648-4B6E-A192-613551CF88C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5D99A3F-0984-4A95-A475-ADE6505DB27D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DB14ECA-4D92-4635-88E2-C6A84D0B3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solidFill>
            <a:schemeClr val="bg1"/>
          </a:soli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ser:Milosm.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578079"/>
              </p:ext>
            </p:extLst>
          </p:nvPr>
        </p:nvGraphicFramePr>
        <p:xfrm>
          <a:off x="611560" y="2132856"/>
          <a:ext cx="7115047" cy="372780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vy_32_INOVACE_zem12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zem12_litosféra-typy hornin_prezentace.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pptx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Kateřina Linhartová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939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vytváří ucelený přehled základních typů hornin na zemském povrchu.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Složení, struktura a vývoj Země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Typy hornin - prezentace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60314" marR="60314" marT="0" marB="0"/>
                </a:tc>
              </a:tr>
              <a:tr h="34283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Očekávané výstupy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Student 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 seznámí  s procesem vzniku hornin na Zemi, jejich odlišností, vývojem.</a:t>
                      </a:r>
                      <a:endParaRPr lang="cs-CZ" sz="1800" b="0" i="0" u="none" strike="noStrike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Horniny,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magma, vyvřeliny, sedimentace, metamorfóza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první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,Bold"/>
                        </a:rPr>
                        <a:t>Ověřeno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0488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,Bold"/>
                        </a:rPr>
                        <a:t>20.11.2013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,Bold"/>
                        </a:rPr>
                        <a:t>, 1.A</a:t>
                      </a:r>
                    </a:p>
                  </a:txBody>
                  <a:tcPr marL="9525" marR="9525" marT="9525" marB="0" anchor="b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4511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b="1" dirty="0" smtClean="0">
                <a:solidFill>
                  <a:srgbClr val="D2533C"/>
                </a:solidFill>
              </a:rPr>
              <a:t>Litosféra – typy hornin</a:t>
            </a:r>
            <a:endParaRPr lang="cs-CZ" b="1" dirty="0">
              <a:solidFill>
                <a:srgbClr val="D253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46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LITOSFÉRA</a:t>
            </a:r>
            <a:r>
              <a:rPr lang="cs-CZ" sz="66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/>
            </a:r>
            <a:br>
              <a:rPr lang="cs-CZ" sz="66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typy hornin</a:t>
            </a: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468313" y="3573017"/>
            <a:ext cx="741521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 dirty="0">
                <a:latin typeface="Arial" charset="0"/>
              </a:rPr>
              <a:t> </a:t>
            </a: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vyvřelé (magmatické)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usazené (sedimentární)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přeměněné (metamorfované)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467545" y="620688"/>
            <a:ext cx="57491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Vyvřelé horniny</a:t>
            </a:r>
          </a:p>
        </p:txBody>
      </p:sp>
      <p:sp>
        <p:nvSpPr>
          <p:cNvPr id="46084" name="Text Box 6"/>
          <p:cNvSpPr txBox="1">
            <a:spLocks noChangeArrowheads="1"/>
          </p:cNvSpPr>
          <p:nvPr/>
        </p:nvSpPr>
        <p:spPr bwMode="auto">
          <a:xfrm>
            <a:off x="539552" y="1484784"/>
            <a:ext cx="770485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 dirty="0">
                <a:latin typeface="Arial" charset="0"/>
              </a:rPr>
              <a:t> </a:t>
            </a: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vznikají tuhnutím magmatu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podle místa vzniku se dělí </a:t>
            </a:r>
            <a:r>
              <a:rPr lang="cs-CZ" sz="32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na vyvřeliny:   </a:t>
            </a:r>
          </a:p>
          <a:p>
            <a:pPr>
              <a:buClr>
                <a:srgbClr val="FFCC00"/>
              </a:buClr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hlubinné</a:t>
            </a:r>
          </a:p>
          <a:p>
            <a:pPr>
              <a:buClr>
                <a:srgbClr val="FFCC00"/>
              </a:buClr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žilné  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výlevné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46085" name="Text Box 7"/>
          <p:cNvSpPr txBox="1">
            <a:spLocks noChangeArrowheads="1"/>
          </p:cNvSpPr>
          <p:nvPr/>
        </p:nvSpPr>
        <p:spPr bwMode="auto">
          <a:xfrm>
            <a:off x="395537" y="4581128"/>
            <a:ext cx="874846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?</a:t>
            </a:r>
            <a:r>
              <a:rPr lang="cs-CZ" sz="32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V čem se liší hlubinné a výlevné </a:t>
            </a:r>
            <a:r>
              <a:rPr lang="cs-CZ" sz="32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vyvřeliny </a:t>
            </a:r>
            <a:r>
              <a:rPr lang="cs-CZ" sz="3200" b="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?</a:t>
            </a:r>
            <a:endParaRPr lang="cs-CZ" sz="3200" b="0" dirty="0">
              <a:solidFill>
                <a:schemeClr val="bg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395536" y="908721"/>
            <a:ext cx="4104456" cy="243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hlubinné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vyvřeliny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tuhnou v hloubce, takže nerosty jsou dobře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vykrystalované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(mají hrubozrnnou strukturu)</a:t>
            </a:r>
            <a:endParaRPr lang="cs-CZ" sz="2400" b="0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47109" name="Text Box 6"/>
          <p:cNvSpPr txBox="1">
            <a:spLocks noChangeArrowheads="1"/>
          </p:cNvSpPr>
          <p:nvPr/>
        </p:nvSpPr>
        <p:spPr bwMode="auto">
          <a:xfrm>
            <a:off x="4787900" y="908720"/>
            <a:ext cx="4105275" cy="243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výlevné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vyvřeliny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tuhnou na povrchu Země, takže nerosty nejsou dobře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vykrystalované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(mají celistvou strukturu)</a:t>
            </a:r>
            <a:endParaRPr lang="cs-CZ" sz="2400" b="0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pic>
        <p:nvPicPr>
          <p:cNvPr id="27650" name="Picture 2" descr="Soubor:Rapakivigranite 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56992"/>
            <a:ext cx="3384376" cy="260226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5536" y="6021288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Obr. 1 žula</a:t>
            </a:r>
            <a:endParaRPr lang="cs-CZ" sz="1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7652" name="Picture 4" descr="Soubor:Olivine basalt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356992"/>
            <a:ext cx="3528392" cy="261865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788024" y="6021288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  Obr. 2 čedič</a:t>
            </a:r>
            <a:endParaRPr lang="cs-CZ" sz="1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Text Box 3"/>
          <p:cNvSpPr txBox="1">
            <a:spLocks noChangeArrowheads="1"/>
          </p:cNvSpPr>
          <p:nvPr/>
        </p:nvSpPr>
        <p:spPr bwMode="auto">
          <a:xfrm>
            <a:off x="395536" y="548680"/>
            <a:ext cx="59528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Usazené horniny</a:t>
            </a:r>
          </a:p>
        </p:txBody>
      </p:sp>
      <p:sp>
        <p:nvSpPr>
          <p:cNvPr id="48133" name="Text Box 4"/>
          <p:cNvSpPr txBox="1">
            <a:spLocks noChangeArrowheads="1"/>
          </p:cNvSpPr>
          <p:nvPr/>
        </p:nvSpPr>
        <p:spPr bwMode="auto">
          <a:xfrm>
            <a:off x="250824" y="1484785"/>
            <a:ext cx="8785671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vznikají postupným zvětráváním, transportem (</a:t>
            </a:r>
            <a:r>
              <a:rPr lang="cs-CZ" sz="2400" b="0" dirty="0" err="1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odnosem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),    </a:t>
            </a:r>
          </a:p>
          <a:p>
            <a:pPr>
              <a:buClr>
                <a:srgbClr val="FFCC00"/>
              </a:buClr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sedimentací (usazováním) materiálu a následným </a:t>
            </a:r>
          </a:p>
          <a:p>
            <a:pPr>
              <a:buClr>
                <a:srgbClr val="FFCC00"/>
              </a:buClr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zpevňováním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pokrývají </a:t>
            </a: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značnou část povrchu Země</a:t>
            </a:r>
          </a:p>
          <a:p>
            <a:pPr>
              <a:buClr>
                <a:srgbClr val="FFCC00"/>
              </a:buClr>
            </a:pPr>
            <a:endParaRPr lang="cs-CZ" sz="3200" b="0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165304"/>
            <a:ext cx="38181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Obr. 3 Vápenec</a:t>
            </a:r>
            <a:endParaRPr lang="cs-CZ" sz="1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3558" name="Picture 6" descr="Soubor:Pískovcový útv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714752"/>
            <a:ext cx="3456384" cy="230425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860032" y="6165304"/>
            <a:ext cx="40324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Obr. 4 Pískovcová skála u </a:t>
            </a:r>
            <a:r>
              <a:rPr lang="cs-CZ" sz="1400" b="1" dirty="0" err="1" smtClean="0">
                <a:solidFill>
                  <a:schemeClr val="bg2">
                    <a:lumMod val="50000"/>
                  </a:schemeClr>
                </a:solidFill>
              </a:rPr>
              <a:t>Pravčické</a:t>
            </a:r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 brány, Č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R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146" name="Picture 2" descr="http://upload.wikimedia.org/wikipedia/commons/thumb/1/1e/%C4%8Cern%C3%A1_rokle_%282%29.jpg/320px-%C4%8Cern%C3%A1_rokle_%282%29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714752"/>
            <a:ext cx="3336107" cy="23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539552" y="548680"/>
            <a:ext cx="615017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Přeměněné horniny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39750" y="1556792"/>
            <a:ext cx="799306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vznikají </a:t>
            </a: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přeměnou (metamorfózou) jiných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hornin </a:t>
            </a: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za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</a:t>
            </a:r>
          </a:p>
          <a:p>
            <a:pPr>
              <a:buClr>
                <a:srgbClr val="FFCC00"/>
              </a:buClr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  </a:t>
            </a:r>
            <a:r>
              <a:rPr lang="cs-CZ" sz="2400" b="0" dirty="0" smtClean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vyšších </a:t>
            </a: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teplot a tlaků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2400" b="0" dirty="0">
                <a:solidFill>
                  <a:schemeClr val="bg2">
                    <a:lumMod val="50000"/>
                  </a:schemeClr>
                </a:solidFill>
                <a:latin typeface="Arial" charset="0"/>
              </a:rPr>
              <a:t> mají většinou charakteristické páskování</a:t>
            </a:r>
          </a:p>
          <a:p>
            <a:pPr>
              <a:buClr>
                <a:srgbClr val="FFCC00"/>
              </a:buClr>
            </a:pPr>
            <a:endParaRPr lang="cs-CZ" sz="2400" b="1" dirty="0">
              <a:solidFill>
                <a:schemeClr val="bg2">
                  <a:lumMod val="50000"/>
                </a:schemeClr>
              </a:solidFill>
              <a:latin typeface="Arial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585789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Obr. 5 Rula</a:t>
            </a:r>
            <a:endParaRPr lang="cs-CZ" sz="1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1508" name="Picture 4" descr="Soubor:GraphiteUSG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071810"/>
            <a:ext cx="2814096" cy="25956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214942" y="5877272"/>
            <a:ext cx="35004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50000"/>
                  </a:schemeClr>
                </a:solidFill>
              </a:rPr>
              <a:t>Obr. 6 Grafit (tuha) 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z uhlí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http://upload.wikimedia.org/wikipedia/commons/6/60/Gneiss.jpg"/>
          <p:cNvPicPr>
            <a:picLocks noChangeAspect="1" noChangeArrowheads="1"/>
          </p:cNvPicPr>
          <p:nvPr/>
        </p:nvPicPr>
        <p:blipFill>
          <a:blip r:embed="rId4" cstate="print"/>
          <a:srcRect l="11106" r="2819"/>
          <a:stretch>
            <a:fillRect/>
          </a:stretch>
        </p:blipFill>
        <p:spPr bwMode="auto">
          <a:xfrm>
            <a:off x="642910" y="3071810"/>
            <a:ext cx="3713759" cy="2595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51510" indent="-514350">
              <a:buNone/>
            </a:pPr>
            <a:r>
              <a:rPr lang="cs-CZ" sz="1800" dirty="0" smtClean="0"/>
              <a:t>[1] SIIM SEPP,.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7.11.2013].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smtClean="0"/>
              <a:t>na WWW: </a:t>
            </a:r>
            <a:r>
              <a:rPr lang="cs-CZ" sz="1800" dirty="0"/>
              <a:t>http://commons.wikimedia.org/wiki/File:Rapakivigranite_ss.jpg</a:t>
            </a:r>
            <a:endParaRPr lang="cs-CZ" sz="1800" dirty="0" smtClean="0"/>
          </a:p>
          <a:p>
            <a:pPr marL="651510" indent="-514350">
              <a:buNone/>
            </a:pPr>
            <a:r>
              <a:rPr lang="cs-CZ" sz="1800" dirty="0" smtClean="0"/>
              <a:t>[2] SIIM SEPP,.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7.11.2013].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</a:t>
            </a:r>
            <a:r>
              <a:rPr lang="cs-CZ" sz="1800" dirty="0" smtClean="0"/>
              <a:t>: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http://commons.wikimedia.org/wiki/File:Olivine_basalt2.jpg</a:t>
            </a:r>
          </a:p>
          <a:p>
            <a:pPr marL="651510" indent="-514350">
              <a:buNone/>
            </a:pPr>
            <a:r>
              <a:rPr lang="cs-CZ" sz="1800" dirty="0" smtClean="0"/>
              <a:t>[3] WIKIPEDISTKA:HUHULENIK.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7.11.2013].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WWW: http://commons.wikimedia.org/wiki/File:%C4%8Cern%C3%A1_rokle_%282%29.jpg</a:t>
            </a:r>
            <a:endParaRPr lang="cs-CZ" sz="1800" dirty="0" smtClean="0"/>
          </a:p>
          <a:p>
            <a:pPr marL="651510" indent="-514350">
              <a:buNone/>
            </a:pPr>
            <a:r>
              <a:rPr lang="cs-CZ" sz="1800" dirty="0" smtClean="0"/>
              <a:t>[4] 2007-07-01 11:47 </a:t>
            </a:r>
            <a:r>
              <a:rPr lang="cs-CZ" sz="1800" dirty="0" err="1" smtClean="0">
                <a:hlinkClick r:id="rId3" tooltip="cs:User:Milosm."/>
              </a:rPr>
              <a:t>Milosm</a:t>
            </a:r>
            <a:r>
              <a:rPr lang="cs-CZ" sz="1800" dirty="0" smtClean="0">
                <a:hlinkClick r:id="rId3" tooltip="cs:User:Milosm."/>
              </a:rPr>
              <a:t>.</a:t>
            </a:r>
            <a:r>
              <a:rPr lang="cs-CZ" sz="1800" dirty="0" smtClean="0"/>
              <a:t> 635×707× (86724 </a:t>
            </a:r>
            <a:r>
              <a:rPr lang="cs-CZ" sz="1800" dirty="0" err="1" smtClean="0"/>
              <a:t>bytes</a:t>
            </a:r>
            <a:r>
              <a:rPr lang="cs-CZ" sz="1800" dirty="0" smtClean="0"/>
              <a:t>).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WWW: </a:t>
            </a:r>
            <a:r>
              <a:rPr lang="cs-CZ" sz="1800" dirty="0" smtClean="0"/>
              <a:t>http</a:t>
            </a:r>
            <a:r>
              <a:rPr lang="cs-CZ" sz="1800" dirty="0"/>
              <a:t>://commons.wikimedia.org/wiki/File:P%C3%ADskovcov%C3%BD_%C3%BAtvar.JPG</a:t>
            </a:r>
            <a:endParaRPr lang="cs-CZ" sz="1800" dirty="0" smtClean="0"/>
          </a:p>
          <a:p>
            <a:pPr marL="651510" indent="-514350"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 obrázků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51510" indent="-514350">
              <a:buNone/>
            </a:pPr>
            <a:r>
              <a:rPr lang="cs-CZ" sz="1800" dirty="0" smtClean="0"/>
              <a:t>[5] SIIM SEPP,.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7.11.2013].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WWW: http://commons.wikimedia.org/wiki/File:Gneiss.jpg</a:t>
            </a:r>
            <a:endParaRPr lang="cs-CZ" sz="1800" dirty="0" smtClean="0"/>
          </a:p>
          <a:p>
            <a:pPr marL="651510" indent="-514350">
              <a:buNone/>
            </a:pPr>
            <a:r>
              <a:rPr lang="cs-CZ" sz="1800" dirty="0" smtClean="0"/>
              <a:t>[6] volné dílo,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7.11.2013]. </a:t>
            </a:r>
            <a:r>
              <a:rPr lang="cs-CZ" sz="1800" dirty="0"/>
              <a:t>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na WWW</a:t>
            </a:r>
            <a:r>
              <a:rPr lang="cs-CZ" sz="1800" dirty="0" smtClean="0"/>
              <a:t>:</a:t>
            </a:r>
          </a:p>
          <a:p>
            <a:pPr marL="651510" indent="-514350">
              <a:buNone/>
            </a:pPr>
            <a:r>
              <a:rPr lang="cs-CZ" sz="1800" dirty="0"/>
              <a:t>	http://commons.wikimedia.org/wiki/File:GraphiteUSGOV.jpg</a:t>
            </a:r>
            <a:endParaRPr lang="cs-CZ" sz="1800" dirty="0" smtClean="0"/>
          </a:p>
          <a:p>
            <a:pPr marL="651510" indent="-514350"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381</Words>
  <Application>Microsoft Office PowerPoint</Application>
  <PresentationFormat>Předvádění na obrazovce (4:3)</PresentationFormat>
  <Paragraphs>80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Vrchol</vt:lpstr>
      <vt:lpstr>Prezentace aplikace PowerPoint</vt:lpstr>
      <vt:lpstr>LITOSFÉRA typy hornin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Zdroje obrázků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Linhart</dc:creator>
  <cp:lastModifiedBy>správce</cp:lastModifiedBy>
  <cp:revision>29</cp:revision>
  <dcterms:created xsi:type="dcterms:W3CDTF">2013-09-21T16:06:46Z</dcterms:created>
  <dcterms:modified xsi:type="dcterms:W3CDTF">2014-02-12T13:55:09Z</dcterms:modified>
</cp:coreProperties>
</file>