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79" r:id="rId3"/>
    <p:sldId id="280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87" r:id="rId14"/>
    <p:sldId id="267" r:id="rId15"/>
    <p:sldId id="268" r:id="rId16"/>
    <p:sldId id="269" r:id="rId17"/>
    <p:sldId id="270" r:id="rId18"/>
    <p:sldId id="273" r:id="rId19"/>
    <p:sldId id="275" r:id="rId20"/>
    <p:sldId id="276" r:id="rId21"/>
    <p:sldId id="277" r:id="rId22"/>
    <p:sldId id="278" r:id="rId23"/>
    <p:sldId id="281" r:id="rId24"/>
    <p:sldId id="282" r:id="rId25"/>
    <p:sldId id="288" r:id="rId26"/>
    <p:sldId id="283" r:id="rId27"/>
    <p:sldId id="285" r:id="rId28"/>
    <p:sldId id="286" r:id="rId29"/>
    <p:sldId id="271" r:id="rId30"/>
    <p:sldId id="272" r:id="rId31"/>
    <p:sldId id="259" r:id="rId32"/>
    <p:sldId id="274" r:id="rId33"/>
    <p:sldId id="284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C07AA8E8-F6E1-4E3E-A1DB-989CFA0BD30B}">
          <p14:sldIdLst>
            <p14:sldId id="256"/>
            <p14:sldId id="279"/>
            <p14:sldId id="280"/>
            <p14:sldId id="257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  <p14:sldId id="287"/>
            <p14:sldId id="267"/>
            <p14:sldId id="268"/>
            <p14:sldId id="269"/>
            <p14:sldId id="270"/>
            <p14:sldId id="273"/>
            <p14:sldId id="275"/>
            <p14:sldId id="276"/>
            <p14:sldId id="277"/>
            <p14:sldId id="278"/>
            <p14:sldId id="281"/>
            <p14:sldId id="282"/>
            <p14:sldId id="288"/>
            <p14:sldId id="283"/>
            <p14:sldId id="285"/>
            <p14:sldId id="286"/>
          </p14:sldIdLst>
        </p14:section>
        <p14:section name="Oddíl bez názvu" id="{DBBEBA18-F530-4492-B442-9C4D74719157}">
          <p14:sldIdLst>
            <p14:sldId id="271"/>
            <p14:sldId id="272"/>
            <p14:sldId id="259"/>
            <p14:sldId id="274"/>
            <p14:sldId id="28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BC58EE-5B8D-4EE5-9BAA-3492483EABB9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B0E2F0-FFCD-483F-8927-7ADDDD2F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petrkosan.webnode.cz/20000002490bc39101d/01a1862794_9270459_o2.jpg" TargetMode="External"/><Relationship Id="rId2" Type="http://schemas.openxmlformats.org/officeDocument/2006/relationships/hyperlink" Target="http://www.photonature.cz/img/clanky/originals/veve009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Yorkshire_pigs_at_animal_sanctuary.jpg" TargetMode="External"/><Relationship Id="rId13" Type="http://schemas.openxmlformats.org/officeDocument/2006/relationships/hyperlink" Target="http://cs.wikipedia.org/" TargetMode="External"/><Relationship Id="rId3" Type="http://schemas.openxmlformats.org/officeDocument/2006/relationships/hyperlink" Target="http://upload.wikimedia.org/wikipedia/commons/thumb/a/a0/Schaelschaden.jpg/300px-Schaelschaden.jpg" TargetMode="External"/><Relationship Id="rId7" Type="http://schemas.openxmlformats.org/officeDocument/2006/relationships/hyperlink" Target="http://cs.wikipedia.org/wiki/Soubor:Sow_with_piglet.jpg" TargetMode="External"/><Relationship Id="rId12" Type="http://schemas.openxmlformats.org/officeDocument/2006/relationships/hyperlink" Target="http://upload.wikimedia.org/wikipedia/commons/thumb/0/0c/Bison_Cow_and_Calf.jpg/250px-Bison_Cow_and_Calf.jpg" TargetMode="External"/><Relationship Id="rId2" Type="http://schemas.openxmlformats.org/officeDocument/2006/relationships/hyperlink" Target="http://wiki.rvp.cz/@api/deki/files/1977/=jelen.jpg.bm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.rvp.cz/@api/deki/files/26829/=tur-02.jpg" TargetMode="External"/><Relationship Id="rId11" Type="http://schemas.openxmlformats.org/officeDocument/2006/relationships/hyperlink" Target="http://upload.wikimedia.org/wikipedia/commons/thumb/9/98/Wisent.jpg/280px-Wisent.jpg" TargetMode="External"/><Relationship Id="rId5" Type="http://schemas.openxmlformats.org/officeDocument/2006/relationships/hyperlink" Target="http://upload.wikimedia.org/wikipedia/commons/thumb/a/a3/Saut_chevreuil.jpg/220px-Saut_chevreuil.jpg" TargetMode="External"/><Relationship Id="rId10" Type="http://schemas.openxmlformats.org/officeDocument/2006/relationships/hyperlink" Target="http://upload.wikimedia.org/wikipedia/commons/thumb/a/af/20070818-0001-strolling_reindeer.jpg/200px-20070818-0001-strolling_reindeer.jpg" TargetMode="External"/><Relationship Id="rId4" Type="http://schemas.openxmlformats.org/officeDocument/2006/relationships/hyperlink" Target="http://upload.wikimedia.org/wikipedia/commons/thumb/5/5d/Capreolus_capreolus_(Marek_Szczepanek).jpg/240px-Capreolus_capreolus_(Marek_Szczepanek).jpg" TargetMode="External"/><Relationship Id="rId9" Type="http://schemas.openxmlformats.org/officeDocument/2006/relationships/hyperlink" Target="http://upload.wikimedia.org/wikipedia/commons/9/98/Koza_dom%C3%A1c%C3%AD_(zoo_Vy%C5%A1kov-_czech_republic).JPG" TargetMode="External"/><Relationship Id="rId14" Type="http://schemas.openxmlformats.org/officeDocument/2006/relationships/hyperlink" Target="http://wiki.rvp.cz/@api/deki/files/6395/=IMG_3475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zewalskipferd_cologne.jpg" TargetMode="External"/><Relationship Id="rId2" Type="http://schemas.openxmlformats.org/officeDocument/2006/relationships/hyperlink" Target="http://upload.wikimedia.org/wikipedia/commons/thumb/5/51/Brazilian_tapir_zoo.JPG/275px-Brazilian_tapir_zo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628800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cs-CZ" sz="6600" u="sng" dirty="0" smtClean="0"/>
              <a:t>Savci 3 </a:t>
            </a:r>
            <a:endParaRPr lang="cs-CZ" sz="6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4149080"/>
            <a:ext cx="6172200" cy="2225842"/>
          </a:xfrm>
        </p:spPr>
        <p:txBody>
          <a:bodyPr/>
          <a:lstStyle/>
          <a:p>
            <a:pPr algn="ctr"/>
            <a:r>
              <a:rPr lang="cs-CZ" sz="3600" dirty="0" err="1" smtClean="0"/>
              <a:t>Placentálové</a:t>
            </a:r>
            <a:r>
              <a:rPr lang="cs-CZ" sz="3600" dirty="0" smtClean="0"/>
              <a:t> – hlodavci, sudokopytníci, lichokopytníci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0"/>
            <a:ext cx="5429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954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890666"/>
          </a:xfrm>
        </p:spPr>
        <p:txBody>
          <a:bodyPr>
            <a:normAutofit fontScale="90000"/>
          </a:bodyPr>
          <a:lstStyle/>
          <a:p>
            <a:r>
              <a:rPr lang="cs-CZ" dirty="0"/>
              <a:t>Základní škola Choltice, okres Pardubice - "Učíme se pro život"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Šablona: č. III/2 Inovace a zkvalitnění výuky pomocí ICT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Pořadové číslo: </a:t>
            </a:r>
            <a:r>
              <a:rPr lang="cs-CZ" dirty="0" smtClean="0"/>
              <a:t>34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Ošlejšková Hana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Ověření ve výuce: </a:t>
            </a:r>
            <a:r>
              <a:rPr lang="cs-CZ" dirty="0" smtClean="0"/>
              <a:t>7. a 8. </a:t>
            </a:r>
            <a:r>
              <a:rPr lang="cs-CZ" dirty="0"/>
              <a:t>třída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Datum </a:t>
            </a:r>
            <a:r>
              <a:rPr lang="cs-CZ" dirty="0" smtClean="0"/>
              <a:t>ověření:14.12.2012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391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764704"/>
            <a:ext cx="6462464" cy="352839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Metodika:</a:t>
            </a:r>
            <a:br>
              <a:rPr lang="cs-CZ" u="sng" dirty="0" smtClean="0"/>
            </a:br>
            <a:r>
              <a:rPr lang="cs-CZ" sz="2400" b="0" dirty="0" smtClean="0"/>
              <a:t>1. Prohlédněte si prezentaci a vyslechněte výklad.</a:t>
            </a:r>
            <a:br>
              <a:rPr lang="cs-CZ" sz="2400" b="0" dirty="0" smtClean="0"/>
            </a:br>
            <a:r>
              <a:rPr lang="cs-CZ" sz="2400" b="0" dirty="0" smtClean="0"/>
              <a:t>2. Odpovězte na otázky.</a:t>
            </a:r>
            <a:br>
              <a:rPr lang="cs-CZ" sz="2400" b="0" dirty="0" smtClean="0"/>
            </a:br>
            <a:r>
              <a:rPr lang="cs-CZ" sz="2400" b="0" dirty="0" smtClean="0"/>
              <a:t>3. Zkontroluje si odpovědi.</a:t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u="sng" dirty="0"/>
              <a:t/>
            </a:r>
            <a:br>
              <a:rPr lang="cs-CZ" u="sng" dirty="0"/>
            </a:b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4365104"/>
            <a:ext cx="6172200" cy="2009818"/>
          </a:xfrm>
        </p:spPr>
        <p:txBody>
          <a:bodyPr>
            <a:normAutofit lnSpcReduction="10000"/>
          </a:bodyPr>
          <a:lstStyle/>
          <a:p>
            <a:r>
              <a:rPr lang="cs-CZ" sz="2800" u="sng" dirty="0" smtClean="0"/>
              <a:t>Klíčová slova:</a:t>
            </a:r>
          </a:p>
          <a:p>
            <a:r>
              <a:rPr lang="cs-CZ" sz="2400" b="0" dirty="0" smtClean="0"/>
              <a:t>Hlodavci, adaptace, hraboš, veverka, myš, sudokopytníci, přežvýkavci, prase, hroch, </a:t>
            </a:r>
            <a:r>
              <a:rPr lang="cs-CZ" sz="2400" b="0" dirty="0" err="1" smtClean="0"/>
              <a:t>nepřežvýkavci</a:t>
            </a:r>
            <a:r>
              <a:rPr lang="cs-CZ" sz="2400" b="0" dirty="0" smtClean="0"/>
              <a:t>, jelen, srnec, žirafa, srnec, sob, velbloud, zubr, bizon, mimochodníci.  </a:t>
            </a:r>
            <a:endParaRPr lang="cs-CZ" sz="2400" b="0" dirty="0"/>
          </a:p>
        </p:txBody>
      </p:sp>
    </p:spTree>
    <p:extLst>
      <p:ext uri="{BB962C8B-B14F-4D97-AF65-F5344CB8AC3E}">
        <p14:creationId xmlns:p14="http://schemas.microsoft.com/office/powerpoint/2010/main" xmlns="" val="85179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88640"/>
            <a:ext cx="6172200" cy="101613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Hlodavci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2286000" y="1484784"/>
            <a:ext cx="6172200" cy="4896966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Nejpočetnější řád savců.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Velmi rychle se rozmnožují              a adaptují.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přenašeči různých chorob.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Mají typický chrup s trvale dorůstajícími hlodavými řezáky, které jsou dlátovitě zbroušeny.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Tvrdá sklovina je pouze na přední straně zubů.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Býložravci.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Největší je kapybara.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Krátká doba březosti.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14552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Hraboš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Obyvatel stepí.</a:t>
            </a:r>
          </a:p>
          <a:p>
            <a:pPr algn="just"/>
            <a:r>
              <a:rPr lang="cs-CZ" dirty="0" smtClean="0"/>
              <a:t>Živí se zelenou potravou, bohatou     na bílkoviny                a vitamíny.</a:t>
            </a:r>
          </a:p>
          <a:p>
            <a:pPr algn="just"/>
            <a:r>
              <a:rPr lang="cs-CZ" dirty="0" smtClean="0"/>
              <a:t>Rychle se rozmnožují.</a:t>
            </a:r>
          </a:p>
          <a:p>
            <a:pPr algn="just"/>
            <a:r>
              <a:rPr lang="cs-CZ" dirty="0" smtClean="0"/>
              <a:t>V jednom vrhu bývá     4 – 6 mláďat a jednotlivé vrhy mohou následovat za sebou v třítýdenních odstupech.</a:t>
            </a:r>
          </a:p>
          <a:p>
            <a:pPr algn="just"/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1647057"/>
            <a:ext cx="3657600" cy="4572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3" y="2276873"/>
            <a:ext cx="4412804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52835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Žije pouze tam, kde jsou stromy.</a:t>
            </a:r>
          </a:p>
          <a:p>
            <a:r>
              <a:rPr lang="cs-CZ" dirty="0" smtClean="0"/>
              <a:t>Má různé zbarvení, ale vždy bílé bříško.</a:t>
            </a:r>
          </a:p>
          <a:p>
            <a:r>
              <a:rPr lang="cs-CZ" dirty="0" smtClean="0"/>
              <a:t>Je to býložravec, ale potravu mění podle ročního období.</a:t>
            </a:r>
          </a:p>
          <a:p>
            <a:r>
              <a:rPr lang="cs-CZ" dirty="0" smtClean="0"/>
              <a:t>Rodí 3 – 7 holých slepých mláďat,        až třikrát ročně.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398052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6593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všech světadílech.</a:t>
            </a:r>
          </a:p>
          <a:p>
            <a:r>
              <a:rPr lang="cs-CZ" dirty="0" smtClean="0"/>
              <a:t>Nepříjemný společník člověka.</a:t>
            </a:r>
          </a:p>
          <a:p>
            <a:r>
              <a:rPr lang="cs-CZ" dirty="0" smtClean="0"/>
              <a:t>V potravě není vybíravá, rozkouše všechno (kniha, dřevo i malta).</a:t>
            </a:r>
          </a:p>
          <a:p>
            <a:r>
              <a:rPr lang="cs-CZ" dirty="0" smtClean="0"/>
              <a:t>Moč a výkaly mají typický nepříjemný zápach = „myšina“.</a:t>
            </a:r>
          </a:p>
          <a:p>
            <a:r>
              <a:rPr lang="cs-CZ" dirty="0" smtClean="0"/>
              <a:t>Vrhá 4 – 8 mláďat.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3672408" cy="2548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37123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Svišť horský, plšík lískový, plch velký, bobr evropský, křeček polní </a:t>
            </a:r>
          </a:p>
          <a:p>
            <a:endParaRPr lang="cs-CZ" dirty="0"/>
          </a:p>
          <a:p>
            <a:r>
              <a:rPr lang="cs-CZ" dirty="0" smtClean="0"/>
              <a:t>Potkan, krysa, nutrie, dikobraz, kapybara, morče domácí, </a:t>
            </a:r>
            <a:r>
              <a:rPr lang="cs-CZ" dirty="0" err="1" smtClean="0"/>
              <a:t>pískomil</a:t>
            </a:r>
            <a:r>
              <a:rPr lang="cs-CZ" dirty="0" smtClean="0"/>
              <a:t>, křečík,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779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85" y="1880456"/>
            <a:ext cx="2912385" cy="218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5873" y="-3900"/>
            <a:ext cx="2826534" cy="188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824518"/>
            <a:ext cx="2952328" cy="2231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2922" y="3122438"/>
            <a:ext cx="3286264" cy="2464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9598" y="4121224"/>
            <a:ext cx="3814575" cy="2548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7602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404664"/>
            <a:ext cx="6172200" cy="2053590"/>
          </a:xfrm>
        </p:spPr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86000" y="2564904"/>
            <a:ext cx="6172200" cy="3816846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Asi 190 druhů.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Opírají se o dva prsty (třetí a čtvrtý), ostatní prsty zakrněly. Na konci rohovitá kopyta.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Jestliže je vyvinut druhý a pátý prst, zvíře na ně při chůzi nenašlapuje, neboť jsou posunuty nahoru (kromě hrochů).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První prst (palec) chybí.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Dělí se na </a:t>
            </a:r>
            <a:r>
              <a:rPr lang="cs-CZ" dirty="0" err="1" smtClean="0"/>
              <a:t>nepřežvýkavce</a:t>
            </a:r>
            <a:r>
              <a:rPr lang="cs-CZ" dirty="0" smtClean="0"/>
              <a:t> a přežvýkavce. Býložravci.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rohy nebo parohy.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7727094"/>
      </p:ext>
    </p:extLst>
  </p:cSld>
  <p:clrMapOvr>
    <a:masterClrMapping/>
  </p:clrMapOvr>
  <p:transition spd="slow">
    <p:randomBar dir="vert"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nepřežvýkavci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Typický je jednoduchý žaludek.</a:t>
            </a:r>
          </a:p>
          <a:p>
            <a:r>
              <a:rPr lang="cs-CZ" dirty="0" smtClean="0"/>
              <a:t>Nikdy nepřežvykují.</a:t>
            </a:r>
          </a:p>
          <a:p>
            <a:r>
              <a:rPr lang="cs-CZ" dirty="0" smtClean="0"/>
              <a:t>Mají úplný chrup s mohutnými trojhrannými špičáky.</a:t>
            </a:r>
          </a:p>
          <a:p>
            <a:r>
              <a:rPr lang="cs-CZ" dirty="0" smtClean="0"/>
              <a:t>Přítomny jsou i řezáky, zuby třenové a stoličky.</a:t>
            </a:r>
          </a:p>
          <a:p>
            <a:r>
              <a:rPr lang="cs-CZ" dirty="0" smtClean="0"/>
              <a:t>Špičáky bývají přeměněné v kly.</a:t>
            </a:r>
          </a:p>
          <a:p>
            <a:r>
              <a:rPr lang="cs-CZ" dirty="0" smtClean="0"/>
              <a:t>Všežravci.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44892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Bachyně porodí 3–12 pruhovaných selat.</a:t>
            </a:r>
          </a:p>
          <a:p>
            <a:r>
              <a:rPr lang="cs-CZ" dirty="0" smtClean="0"/>
              <a:t>Rychle se pohybují.</a:t>
            </a:r>
          </a:p>
          <a:p>
            <a:pPr marL="0" indent="0">
              <a:buNone/>
            </a:pPr>
            <a:r>
              <a:rPr lang="cs-CZ" dirty="0" smtClean="0"/>
              <a:t>   Za noc urazí i desítky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kilometrů, umí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plavat. </a:t>
            </a:r>
          </a:p>
          <a:p>
            <a:r>
              <a:rPr lang="cs-CZ" dirty="0" smtClean="0"/>
              <a:t>Všežravci. </a:t>
            </a:r>
          </a:p>
          <a:p>
            <a:r>
              <a:rPr lang="cs-CZ" dirty="0" smtClean="0"/>
              <a:t>Při hledání potravy se řídí hlavně čichem.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1408" y="1052736"/>
            <a:ext cx="4571346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8452" y="3995479"/>
            <a:ext cx="3485761" cy="2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62877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926142" cy="2434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8880"/>
            <a:ext cx="3865612" cy="386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6775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Hroch obojživelný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Většinu času ponořený pod hladinou vody.</a:t>
            </a:r>
          </a:p>
          <a:p>
            <a:r>
              <a:rPr lang="cs-CZ" dirty="0" smtClean="0"/>
              <a:t>Váží až 3 t. </a:t>
            </a:r>
          </a:p>
          <a:p>
            <a:r>
              <a:rPr lang="cs-CZ" dirty="0" smtClean="0"/>
              <a:t>Mezi prsty má krátké plovací blány.</a:t>
            </a:r>
          </a:p>
          <a:p>
            <a:r>
              <a:rPr lang="cs-CZ" dirty="0" smtClean="0"/>
              <a:t>Ušní boltce a nosní dírky jsou uzavíratelné.</a:t>
            </a:r>
          </a:p>
          <a:p>
            <a:r>
              <a:rPr lang="cs-CZ" dirty="0" smtClean="0"/>
              <a:t>Otevírá tlamu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 velkém úhlu a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vidět mohutný chrup.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Je to býložravec.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16833"/>
            <a:ext cx="432048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763809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přežvýkavci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Žaludek se skládá ze 4 částí: bachor, čepec, kniha, sléz.</a:t>
            </a:r>
          </a:p>
          <a:p>
            <a:r>
              <a:rPr lang="cs-CZ" dirty="0" smtClean="0"/>
              <a:t>Přežvýkavec utrhne a spolkne potravu, která prochází bachorem a čepcem -&gt; zpět do dutiny ústní, kde je znovu přežvýkána -&gt; kniha a potom slez.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30628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/>
          <a:lstStyle/>
          <a:p>
            <a:r>
              <a:rPr lang="cs-CZ" dirty="0" smtClean="0"/>
              <a:t>Žirafa </a:t>
            </a:r>
            <a:r>
              <a:rPr lang="cs-CZ" sz="2800" dirty="0" smtClean="0"/>
              <a:t>síťovaná</a:t>
            </a:r>
            <a:r>
              <a:rPr lang="cs-CZ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Mají dlouhý krk, ale pouze 7 krčních obratlů. </a:t>
            </a:r>
            <a:endParaRPr lang="cs-CZ" dirty="0"/>
          </a:p>
          <a:p>
            <a:r>
              <a:rPr lang="cs-CZ" dirty="0" smtClean="0"/>
              <a:t>Hlava je malá a nese pár krátkých růžků. </a:t>
            </a:r>
          </a:p>
          <a:p>
            <a:r>
              <a:rPr lang="cs-CZ" dirty="0" smtClean="0"/>
              <a:t>Přední nohy jsou delší než zadní. </a:t>
            </a:r>
          </a:p>
          <a:p>
            <a:r>
              <a:rPr lang="cs-CZ" dirty="0" smtClean="0"/>
              <a:t>Žijí v savanách. </a:t>
            </a:r>
          </a:p>
          <a:p>
            <a:r>
              <a:rPr lang="cs-CZ" dirty="0" smtClean="0"/>
              <a:t>Dospělá žirafa měří asi </a:t>
            </a:r>
            <a:r>
              <a:rPr lang="cs-CZ" dirty="0" smtClean="0"/>
              <a:t>           6 </a:t>
            </a:r>
            <a:r>
              <a:rPr lang="cs-CZ" dirty="0" smtClean="0"/>
              <a:t>m, od ocasu k prstům měří jen asi 220 cm.</a:t>
            </a:r>
          </a:p>
          <a:p>
            <a:r>
              <a:rPr lang="cs-CZ" dirty="0" smtClean="0"/>
              <a:t>Průměrná hmotnost je asi 500 kg.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6959" y="1555712"/>
            <a:ext cx="3528392" cy="4710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185272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Velbloud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Došlapují na 3. a 4. prst.</a:t>
            </a:r>
          </a:p>
          <a:p>
            <a:r>
              <a:rPr lang="cs-CZ" dirty="0" smtClean="0"/>
              <a:t>Hmotnost těla spočívá   na chodidle. </a:t>
            </a:r>
          </a:p>
          <a:p>
            <a:r>
              <a:rPr lang="cs-CZ" dirty="0" smtClean="0"/>
              <a:t>Jsou to mimochodníci .</a:t>
            </a:r>
          </a:p>
          <a:p>
            <a:r>
              <a:rPr lang="cs-CZ" dirty="0" smtClean="0"/>
              <a:t>Velbloud dvouhrbý (drabař) má na hřbetě 2 hrby a v Asii žije ještě divoce. </a:t>
            </a:r>
          </a:p>
          <a:p>
            <a:r>
              <a:rPr lang="cs-CZ" dirty="0" smtClean="0"/>
              <a:t>Velbloud jednohrbý (dromedár) má jediný hrb a v současnosti se chová pouze jako domácí zvíře.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24744"/>
            <a:ext cx="4098084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8173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2245531"/>
            <a:ext cx="3657600" cy="3886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Evropě, Asii, severní Africe, dovezen do Ameriky a Austrálie.</a:t>
            </a:r>
          </a:p>
          <a:p>
            <a:r>
              <a:rPr lang="cs-CZ" sz="2000" dirty="0" smtClean="0"/>
              <a:t>Na hlavě má parohy, na zimu je shazuje.</a:t>
            </a:r>
          </a:p>
          <a:p>
            <a:r>
              <a:rPr lang="cs-CZ" sz="2000" dirty="0" smtClean="0"/>
              <a:t>Aktivní za soumraku.</a:t>
            </a:r>
          </a:p>
          <a:p>
            <a:r>
              <a:rPr lang="cs-CZ" sz="2000" dirty="0" smtClean="0"/>
              <a:t>Býložravec.</a:t>
            </a:r>
          </a:p>
          <a:p>
            <a:r>
              <a:rPr lang="cs-CZ" sz="2000" dirty="0" smtClean="0"/>
              <a:t>Dožívá se kolem 13 let.</a:t>
            </a:r>
          </a:p>
          <a:p>
            <a:r>
              <a:rPr lang="cs-CZ" sz="2000" dirty="0" smtClean="0"/>
              <a:t>Vydává zvuky (troubení).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6543" y="260648"/>
            <a:ext cx="40100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4565" y="3068960"/>
            <a:ext cx="2292846" cy="3057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79219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Parůžky shazuje                v listopadu a v prosinci.</a:t>
            </a:r>
          </a:p>
          <a:p>
            <a:r>
              <a:rPr lang="cs-CZ" sz="2000" dirty="0" smtClean="0"/>
              <a:t>Žije v Evropě a Asii.</a:t>
            </a:r>
          </a:p>
          <a:p>
            <a:r>
              <a:rPr lang="cs-CZ" sz="2000" dirty="0" smtClean="0"/>
              <a:t>Nejaktivnější                    za soumraku.</a:t>
            </a:r>
          </a:p>
          <a:p>
            <a:r>
              <a:rPr lang="cs-CZ" sz="2000" dirty="0" smtClean="0"/>
              <a:t>Býložravec.</a:t>
            </a:r>
          </a:p>
          <a:p>
            <a:r>
              <a:rPr lang="cs-CZ" sz="2000" dirty="0" smtClean="0"/>
              <a:t>Vydává zvuk podobný psímu štěkání.</a:t>
            </a:r>
          </a:p>
          <a:p>
            <a:r>
              <a:rPr lang="cs-CZ" sz="2000" dirty="0" smtClean="0"/>
              <a:t>Dožívá se kolem 10 let.</a:t>
            </a:r>
          </a:p>
          <a:p>
            <a:r>
              <a:rPr lang="cs-CZ" sz="2000" dirty="0" smtClean="0"/>
              <a:t>V květnu se rodí 1 mládě.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8"/>
            <a:ext cx="3399970" cy="2224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157" y="3933056"/>
            <a:ext cx="3341805" cy="214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089888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Koza domácí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5027" y="3075551"/>
            <a:ext cx="3600401" cy="2700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3779912" cy="2127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142276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Sob polární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Parohy má samec i samice.</a:t>
            </a:r>
          </a:p>
          <a:p>
            <a:r>
              <a:rPr lang="cs-CZ" sz="2000" dirty="0" smtClean="0"/>
              <a:t>Na nohou má paznehty, aby se nebořil do sněhu.</a:t>
            </a:r>
          </a:p>
          <a:p>
            <a:r>
              <a:rPr lang="cs-CZ" sz="2000" dirty="0" smtClean="0"/>
              <a:t>Potrava: byliny, lišejníky.</a:t>
            </a:r>
          </a:p>
          <a:p>
            <a:r>
              <a:rPr lang="cs-CZ" sz="2000" dirty="0" smtClean="0"/>
              <a:t>Chován na maso, mléko, kůži a nošení břemen.</a:t>
            </a:r>
          </a:p>
          <a:p>
            <a:r>
              <a:rPr lang="cs-CZ" sz="2000" dirty="0" smtClean="0"/>
              <a:t>Nepřítelem jsou vlci.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96952"/>
            <a:ext cx="368161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20702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Bělověžský</a:t>
            </a:r>
            <a:r>
              <a:rPr lang="cs-CZ" sz="2000" dirty="0" smtClean="0"/>
              <a:t> prales              v Polsku.</a:t>
            </a:r>
          </a:p>
          <a:p>
            <a:r>
              <a:rPr lang="cs-CZ" sz="2000" dirty="0" err="1" smtClean="0"/>
              <a:t>Reintrodukce</a:t>
            </a:r>
            <a:r>
              <a:rPr lang="cs-CZ" sz="2000" dirty="0" smtClean="0"/>
              <a:t> – Ralsko.</a:t>
            </a:r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Slabý zrak, výborný čich.</a:t>
            </a:r>
          </a:p>
          <a:p>
            <a:r>
              <a:rPr lang="cs-CZ" sz="2000" dirty="0" smtClean="0"/>
              <a:t>Žije v chráněných oblastech.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Zubr evropský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Bizon americký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3600400" cy="2314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5181" y="3724380"/>
            <a:ext cx="3312368" cy="2225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90708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172200" cy="5120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95736" y="836712"/>
            <a:ext cx="6840760" cy="5545038"/>
          </a:xfrm>
        </p:spPr>
        <p:txBody>
          <a:bodyPr/>
          <a:lstStyle/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Ostré řezáky a silné pysky uzpůsobené k ukusování trávy.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Osa končetin prochází třetím prstem, na kterém spočívá hlavní váha těla.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Chybí palec.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Jednoduchý žaludek.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Býložravci.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r>
              <a:rPr lang="cs-CZ" dirty="0" smtClean="0"/>
              <a:t>Po dlouhé březosti se rodí 1 max. 2 plně vyvinutá mláďata.</a:t>
            </a:r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Clr>
                <a:schemeClr val="bg2">
                  <a:lumMod val="20000"/>
                  <a:lumOff val="80000"/>
                </a:schemeClr>
              </a:buCl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93443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Kůň domácí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Předek pochází ze Severní Ameriky odkud se rozšířil do Asie.</a:t>
            </a:r>
          </a:p>
          <a:p>
            <a:r>
              <a:rPr lang="cs-CZ" dirty="0" smtClean="0"/>
              <a:t>Využití: v dopravě, zemědělství, vojenství,   pro zábavu např. při lovech, různých soutěžích a dostizích.</a:t>
            </a:r>
          </a:p>
          <a:p>
            <a:r>
              <a:rPr lang="cs-CZ" dirty="0" smtClean="0"/>
              <a:t>První důkazy o domestikaci pochází       z centrální Asie před zhruba 3000 lety př. n. l.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0599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 </a:t>
            </a:r>
            <a:r>
              <a:rPr lang="cs-CZ" dirty="0" err="1" smtClean="0"/>
              <a:t>Przewalského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Prapředek koně domácího (spolu s tarpanem – dnes již vyhynulým).</a:t>
            </a:r>
          </a:p>
          <a:p>
            <a:r>
              <a:rPr lang="cs-CZ" dirty="0" err="1" smtClean="0"/>
              <a:t>Reintrodukován</a:t>
            </a:r>
            <a:r>
              <a:rPr lang="cs-CZ" dirty="0" smtClean="0"/>
              <a:t>        do Mongolska (např. ze ZOO v Praze).</a:t>
            </a:r>
          </a:p>
          <a:p>
            <a:r>
              <a:rPr lang="cs-CZ" dirty="0" smtClean="0"/>
              <a:t>Je prudký, špatně se krotí.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4242048" cy="3181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1256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Nosorožec tuponosý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Neboli nosorožec bílý. </a:t>
            </a:r>
          </a:p>
          <a:p>
            <a:r>
              <a:rPr lang="cs-CZ" dirty="0" smtClean="0"/>
              <a:t>2. největší suchozemský zástupce na zemi (délka 3,7 – 4 m, váha až 4 t).</a:t>
            </a:r>
          </a:p>
          <a:p>
            <a:r>
              <a:rPr lang="cs-CZ" dirty="0" smtClean="0"/>
              <a:t>Na zádech mu většinou sedí malí ptáčci, kteří ho zbavují kožních parazitů.</a:t>
            </a:r>
          </a:p>
          <a:p>
            <a:r>
              <a:rPr lang="cs-CZ" dirty="0" smtClean="0"/>
              <a:t>V rovinaté travnaté krajině s dostatkem vody, kde se ochlazuje.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5500" y="1745501"/>
            <a:ext cx="4588948" cy="3051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1992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tapír indický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Má jemnou srst.</a:t>
            </a:r>
          </a:p>
          <a:p>
            <a:r>
              <a:rPr lang="cs-CZ" dirty="0" smtClean="0"/>
              <a:t>Zploštělé zuby uzpůsobené k rozmělnění potravy.</a:t>
            </a:r>
          </a:p>
          <a:p>
            <a:r>
              <a:rPr lang="cs-CZ" dirty="0" smtClean="0"/>
              <a:t>Zadní nohy 3 prsty (největší je prostřední) a přední nohy 4 prsty (na 3. nejvyvinutějším prstu je nejpatrnější kopýtko).</a:t>
            </a:r>
          </a:p>
          <a:p>
            <a:r>
              <a:rPr lang="cs-CZ" dirty="0" smtClean="0"/>
              <a:t>Na rozdíl od tapíra jihoamerického má tapír indický delší čumák.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4502075" cy="3323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637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tapír jihoamerický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Krátká štětinatá většinou hnědá srst.</a:t>
            </a:r>
          </a:p>
          <a:p>
            <a:r>
              <a:rPr lang="cs-CZ" dirty="0" smtClean="0"/>
              <a:t>Obě pohlaví mají stejné zbarvení a mláďata vypadají jako mláďata divokých prasat.</a:t>
            </a:r>
          </a:p>
          <a:p>
            <a:r>
              <a:rPr lang="cs-CZ" dirty="0" smtClean="0"/>
              <a:t>Žije v amazonských pralesích.</a:t>
            </a:r>
          </a:p>
          <a:p>
            <a:r>
              <a:rPr lang="cs-CZ" dirty="0" smtClean="0"/>
              <a:t>Od roku 2002 je na Červeném seznamu ohrožených druhů IUCN z důvodu lovu a ztráty přirozeného biotopu.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421851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627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r>
              <a:rPr lang="cs-CZ" dirty="0" smtClean="0"/>
              <a:t>1. Čím jsou zvláštní zuby hlodavců?</a:t>
            </a:r>
          </a:p>
          <a:p>
            <a:r>
              <a:rPr lang="cs-CZ" dirty="0" smtClean="0"/>
              <a:t>2. Vyjmenuj 5 zástupců hlodavců.</a:t>
            </a:r>
          </a:p>
          <a:p>
            <a:r>
              <a:rPr lang="cs-CZ" dirty="0" smtClean="0"/>
              <a:t>3. Na které dva podřády dělíme sudokopytníky?</a:t>
            </a:r>
          </a:p>
          <a:p>
            <a:r>
              <a:rPr lang="cs-CZ" dirty="0" smtClean="0"/>
              <a:t>4. Čím se od sebe tyto podřády odlišují?</a:t>
            </a:r>
          </a:p>
          <a:p>
            <a:r>
              <a:rPr lang="cs-CZ" dirty="0" smtClean="0"/>
              <a:t>5. Uveď 2 zástupce nepřežvýkavých sudokopytníků.</a:t>
            </a:r>
          </a:p>
          <a:p>
            <a:r>
              <a:rPr lang="cs-CZ" dirty="0" smtClean="0"/>
              <a:t>6. Vyjmenuj aspoň 4 sudokopytníky chované    pro mléko.</a:t>
            </a:r>
          </a:p>
          <a:p>
            <a:r>
              <a:rPr lang="cs-CZ" dirty="0" smtClean="0"/>
              <a:t>7. Kteří sudokopytníci jsou v Evropě nejčastěji domestikovaní?</a:t>
            </a:r>
          </a:p>
          <a:p>
            <a:r>
              <a:rPr lang="cs-CZ" dirty="0" smtClean="0"/>
              <a:t>8. Vyjmenujte 3 zástupce lichokopytníků.</a:t>
            </a:r>
          </a:p>
          <a:p>
            <a:r>
              <a:rPr lang="cs-CZ" dirty="0" smtClean="0"/>
              <a:t>9. Na kolik prstů našlapují lichokopytníci?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615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1. Neustále dorůstají, sklovina je na přední straně.</a:t>
            </a:r>
          </a:p>
          <a:p>
            <a:r>
              <a:rPr lang="cs-CZ" dirty="0" smtClean="0"/>
              <a:t>2. Myš domácí, plch velký, plšík lískový, veverka obecná, hraboš polní.</a:t>
            </a:r>
          </a:p>
          <a:p>
            <a:r>
              <a:rPr lang="cs-CZ" dirty="0" smtClean="0"/>
              <a:t>3. Přežvýkavci a </a:t>
            </a:r>
            <a:r>
              <a:rPr lang="cs-CZ" dirty="0" err="1" smtClean="0"/>
              <a:t>nepřežvýkavci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Stavbou žaludku: </a:t>
            </a:r>
            <a:r>
              <a:rPr lang="cs-CZ" dirty="0" err="1" smtClean="0"/>
              <a:t>nepřežvýkavci</a:t>
            </a:r>
            <a:r>
              <a:rPr lang="cs-CZ" dirty="0" smtClean="0"/>
              <a:t> – jednoduchý, přežvýkavci ze 4 částí (bachor, čepec, kniha, sléz).</a:t>
            </a:r>
          </a:p>
          <a:p>
            <a:r>
              <a:rPr lang="cs-CZ" dirty="0" smtClean="0"/>
              <a:t>5. Prase domácí, prase divoké, hroch obojživelný.</a:t>
            </a:r>
          </a:p>
          <a:p>
            <a:r>
              <a:rPr lang="cs-CZ" dirty="0" smtClean="0"/>
              <a:t>6. Tur domácí, sob polární, velbloudi, koza domácí.</a:t>
            </a:r>
          </a:p>
          <a:p>
            <a:r>
              <a:rPr lang="cs-CZ" dirty="0" smtClean="0"/>
              <a:t>7. Tur domácí, koza domácí.</a:t>
            </a:r>
          </a:p>
          <a:p>
            <a:r>
              <a:rPr lang="cs-CZ" dirty="0" smtClean="0"/>
              <a:t>8. Kůň domácí, nosorožec tuponosý, tapír indický, tapír severoamerický.</a:t>
            </a:r>
          </a:p>
          <a:p>
            <a:r>
              <a:rPr lang="cs-CZ" dirty="0" smtClean="0"/>
              <a:t>9. </a:t>
            </a:r>
            <a:r>
              <a:rPr lang="cs-CZ" smtClean="0"/>
              <a:t>Na 1 nebo na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957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commons.wikimedia.org/wiki/File:Microtus_arvalis_lenghts.JPG</a:t>
            </a:r>
          </a:p>
          <a:p>
            <a:r>
              <a:rPr lang="cs-CZ" sz="1400" dirty="0">
                <a:hlinkClick r:id="rId2"/>
              </a:rPr>
              <a:t>http://wiki.rvp.cz/@api/deki/files/3673/=veverka_1.jpg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upload.wikimedia.org/wikipedia/commons/thumb/a/ab/House_mouse.jpg/268px-House_mouse.jpg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upload.wikimedia.org/wikipedia/commons/thumb/3/3b/Marmot-edit1.jpg/225px-Marmot-edit1.jpg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upload.wikimedia.org/wikipedia/commons/thumb/1/13/Haselmaus.JPG/240px-Haselmaus.JPG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upload.wikimedia.org/wikipedia/commons/thumb/4/45/Dryomys_nitedula.jpg/258px-Dryomys_nitedula.jpg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upload.wikimedia.org/wikipedia/commons/thumb/b/be/Hamster.jpg/220px-Hamster.jpg</a:t>
            </a:r>
          </a:p>
          <a:p>
            <a:r>
              <a:rPr lang="cs-CZ" sz="1400" dirty="0">
                <a:hlinkClick r:id="rId2"/>
              </a:rPr>
              <a:t>http://upload.wikimedia.org/wikipedia/commons/thumb/8/88/Beaver_Yearling_Grooming_Alhambra_Creek_2008.jpg/250px-Beaver_Yearling_Grooming_Alhambra_Creek_2008.jpg</a:t>
            </a:r>
          </a:p>
          <a:p>
            <a:r>
              <a:rPr lang="cs-CZ" sz="1400" dirty="0">
                <a:hlinkClick r:id="rId2"/>
              </a:rPr>
              <a:t>http://wiki.rvp.cz/@api/deki/files/28357/=img-2582.jpg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upload.wikimedia.org/wikipedia/commons/thumb/f/f0/Wild_Boar_Habbitat_3.jpg/240px-Wild_Boar_Habbitat_3.jpg</a:t>
            </a:r>
          </a:p>
          <a:p>
            <a:r>
              <a:rPr lang="cs-CZ" sz="1400" dirty="0">
                <a:hlinkClick r:id="rId3"/>
              </a:rPr>
              <a:t>http://commons.wikimedia.org/wiki/File:Sus_scrofa_piglet.jpg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upload.wikimedia.org/wikipedia/commons/thumb/4/4d/Giraffa_camelopardalis_reticulata_01.JPG/200px-Giraffa_camelopardalis_reticulata_01.JPG</a:t>
            </a:r>
          </a:p>
          <a:p>
            <a:r>
              <a:rPr lang="cs-CZ" sz="1400" dirty="0">
                <a:hlinkClick r:id="rId3"/>
              </a:rPr>
              <a:t>http://cs.wikipedia.org/wiki/Soubor:07._Camel_Profile,_near_Silverton,_NSW,_07.07.2007.jpg</a:t>
            </a: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90257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400" dirty="0">
                <a:hlinkClick r:id="rId2"/>
              </a:rPr>
              <a:t>http://wiki.rvp.cz/@api/deki/files/1977/=</a:t>
            </a:r>
            <a:r>
              <a:rPr lang="cs-CZ" sz="1400" dirty="0" smtClean="0">
                <a:hlinkClick r:id="rId2"/>
              </a:rPr>
              <a:t>jelen.jpg.bmp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upload.wikimedia.org/wikipedia/commons/thumb/a/a0/Schaelschaden.jpg/300px-Schaelschaden.jpg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http://upload.wikimedia.org/wikipedia/commons/thumb/5/5d/Capreolus_capreolus_%28Marek_Szczepanek%29.jpg/240px-Capreolus_capreolus_%</a:t>
            </a:r>
            <a:r>
              <a:rPr lang="cs-CZ" sz="1400" dirty="0" smtClean="0">
                <a:hlinkClick r:id="rId4"/>
              </a:rPr>
              <a:t>28Marek_Szczepanek%29.jpg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upload.wikimedia.org/wikipedia/commons/thumb/a/a3/Saut_chevreuil.jpg/220px-Saut_chevreuil.jpg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http://wiki.rvp.cz/@api/deki/files/26829/=</a:t>
            </a:r>
            <a:r>
              <a:rPr lang="cs-CZ" sz="1400" dirty="0" smtClean="0">
                <a:hlinkClick r:id="rId6"/>
              </a:rPr>
              <a:t>tur-02.jpg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cs.wikipedia.org/wiki/Soubor:Sow_with_piglet.jpg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en.wikipedia.org/wiki/File:Yorkshire_pigs_at_animal_sanctuary.jpg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://upload.wikimedia.org/wikipedia/commons/9/98/Koza_dom%C3%A1c%C3%AD_%28zoo_Vy%C5%A1kov-_</a:t>
            </a:r>
            <a:r>
              <a:rPr lang="cs-CZ" sz="1400" dirty="0" smtClean="0">
                <a:hlinkClick r:id="rId9"/>
              </a:rPr>
              <a:t>czech_republic%29.JPG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upload.wikimedia.org/wikipedia/commons/thumb/a/af/20070818-0001-strolling_reindeer.jpg/200px-20070818-0001-strolling_reindeer.jpg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upload.wikimedia.org/wikipedia/commons/thumb/9/98/Wisent.jpg/280px-Wisent.jpg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upload.wikimedia.org/wikipedia/commons/thumb/0/0c/Bison_Cow_and_Calf.jpg/250px-Bison_Cow_and_Calf.jpg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http://wiki.rvp.cz/@api/deki/files/6395/=</a:t>
            </a:r>
            <a:r>
              <a:rPr lang="cs-CZ" sz="1400" dirty="0" smtClean="0">
                <a:hlinkClick r:id="rId14"/>
              </a:rPr>
              <a:t>IMG_3475.JPG</a:t>
            </a:r>
            <a:endParaRPr lang="cs-CZ" sz="1400" dirty="0" smtClean="0"/>
          </a:p>
          <a:p>
            <a:r>
              <a:rPr lang="cs-CZ" sz="1400" dirty="0"/>
              <a:t>http://cs.wikipedia.org/wiki/Soubor:Ostafrikanisches_Spitzmaulnashorn.JPG</a:t>
            </a:r>
            <a:endParaRPr lang="cs-CZ" sz="1400" dirty="0" smtClean="0"/>
          </a:p>
          <a:p>
            <a:r>
              <a:rPr lang="cs-CZ" sz="1400" dirty="0"/>
              <a:t>Kantorek, J.; Jurčák, J.; Froněk, J.; et al. </a:t>
            </a:r>
            <a:r>
              <a:rPr lang="cs-CZ" sz="1400" i="1" dirty="0"/>
              <a:t>Přírodopis 8</a:t>
            </a:r>
            <a:r>
              <a:rPr lang="cs-CZ" sz="1400" dirty="0"/>
              <a:t>; </a:t>
            </a:r>
            <a:r>
              <a:rPr lang="cs-CZ" sz="1400" dirty="0" err="1"/>
              <a:t>Prodos</a:t>
            </a:r>
            <a:r>
              <a:rPr lang="cs-CZ" sz="1400" dirty="0"/>
              <a:t>: Olomouc, 1999.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480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108012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608512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en.wikipedia.org/wiki/File:Tapir_with_outstretched_proboscis.jpg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upload.wikimedia.org/wikipedia/commons/thumb/5/51/Brazilian_tapir_zoo.JPG/275px-Brazilian_tapir_zoo.JPG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cs.wikipedia.org/wiki/Soubor:Przewalskipferd_cologne.jpg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054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540</TotalTime>
  <Words>1374</Words>
  <Application>Microsoft Office PowerPoint</Application>
  <PresentationFormat>Předvádění na obrazovce (4:3)</PresentationFormat>
  <Paragraphs>211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Arkýř</vt:lpstr>
      <vt:lpstr>Savci 3 </vt:lpstr>
      <vt:lpstr>Základní škola Choltice, okres Pardubice - "Učíme se pro život"  Šablona: č. III/2 Inovace a zkvalitnění výuky pomocí ICT  Pořadové číslo: 34  Autor: Ošlejšková Hana  Ověření ve výuce: 7. a 8. třída  Datum ověření:14.12.2012</vt:lpstr>
      <vt:lpstr> Metodika: 1. Prohlédněte si prezentaci a vyslechněte výklad. 2. Odpovězte na otázky. 3. Zkontroluje si odpovědi.     </vt:lpstr>
      <vt:lpstr>Hlodavci </vt:lpstr>
      <vt:lpstr>Hraboš polní</vt:lpstr>
      <vt:lpstr>Veverka obecná</vt:lpstr>
      <vt:lpstr>Myš domácí</vt:lpstr>
      <vt:lpstr>Další zástupci</vt:lpstr>
      <vt:lpstr>Snímek 9</vt:lpstr>
      <vt:lpstr>sudokopytníci</vt:lpstr>
      <vt:lpstr>nepřežvýkavci</vt:lpstr>
      <vt:lpstr>Prase divoké</vt:lpstr>
      <vt:lpstr>Prase domácí</vt:lpstr>
      <vt:lpstr>Hroch obojživelný</vt:lpstr>
      <vt:lpstr>přežvýkavci</vt:lpstr>
      <vt:lpstr>Žirafa síťovaná </vt:lpstr>
      <vt:lpstr>Velbloud</vt:lpstr>
      <vt:lpstr>Jelen evropský</vt:lpstr>
      <vt:lpstr>Srnec obecný</vt:lpstr>
      <vt:lpstr>Snímek 20</vt:lpstr>
      <vt:lpstr>Sob polární</vt:lpstr>
      <vt:lpstr>Snímek 22</vt:lpstr>
      <vt:lpstr>lichokopytníci</vt:lpstr>
      <vt:lpstr>Kůň domácí</vt:lpstr>
      <vt:lpstr>Kůň Przewalského</vt:lpstr>
      <vt:lpstr>Nosorožec tuponosý</vt:lpstr>
      <vt:lpstr>tapír indický</vt:lpstr>
      <vt:lpstr>tapír jihoamerický</vt:lpstr>
      <vt:lpstr>otázky</vt:lpstr>
      <vt:lpstr>odpovědi</vt:lpstr>
      <vt:lpstr>zdroje</vt:lpstr>
      <vt:lpstr>Snímek 32</vt:lpstr>
      <vt:lpstr>Snímek 33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</dc:title>
  <dc:creator>Hana Ošlejšková</dc:creator>
  <cp:lastModifiedBy>Dum</cp:lastModifiedBy>
  <cp:revision>42</cp:revision>
  <dcterms:created xsi:type="dcterms:W3CDTF">2012-04-15T16:56:58Z</dcterms:created>
  <dcterms:modified xsi:type="dcterms:W3CDTF">2014-02-12T16:01:28Z</dcterms:modified>
</cp:coreProperties>
</file>