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6" r:id="rId4"/>
    <p:sldId id="260" r:id="rId5"/>
    <p:sldId id="259" r:id="rId6"/>
    <p:sldId id="261" r:id="rId7"/>
    <p:sldId id="262" r:id="rId8"/>
    <p:sldId id="263" r:id="rId9"/>
    <p:sldId id="264" r:id="rId10"/>
    <p:sldId id="265" r:id="rId11"/>
    <p:sldId id="266" r:id="rId12"/>
    <p:sldId id="268" r:id="rId13"/>
    <p:sldId id="277" r:id="rId14"/>
    <p:sldId id="269" r:id="rId15"/>
    <p:sldId id="270" r:id="rId16"/>
    <p:sldId id="271" r:id="rId17"/>
    <p:sldId id="272" r:id="rId18"/>
    <p:sldId id="273" r:id="rId19"/>
    <p:sldId id="274" r:id="rId20"/>
    <p:sldId id="275" r:id="rId21"/>
    <p:sldId id="258" r:id="rId22"/>
    <p:sldId id="267" r:id="rId2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11" autoAdjust="0"/>
  </p:normalViewPr>
  <p:slideViewPr>
    <p:cSldViewPr>
      <p:cViewPr varScale="1">
        <p:scale>
          <a:sx n="74" d="100"/>
          <a:sy n="74" d="100"/>
        </p:scale>
        <p:origin x="-104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cs-CZ" smtClean="0"/>
              <a:t>Kliknutím lze upravit styl.</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50A2AB5A-F91B-4D08-8089-A5FE47E43FF4}" type="datetimeFigureOut">
              <a:rPr lang="cs-CZ" smtClean="0"/>
              <a:t>4.9.2013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50A2AB5A-F91B-4D08-8089-A5FE47E43FF4}" type="datetimeFigureOut">
              <a:rPr lang="cs-CZ" smtClean="0"/>
              <a:t>4.9.2013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mtClean="0"/>
              <a:t>Kliknutím lze upravit styl.</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cs-CZ" smtClean="0"/>
              <a:t>Kliknutím lze upravit styly předlohy textu.</a:t>
            </a:r>
          </a:p>
        </p:txBody>
      </p:sp>
      <p:sp>
        <p:nvSpPr>
          <p:cNvPr id="4" name="Date Placeholder 3"/>
          <p:cNvSpPr>
            <a:spLocks noGrp="1"/>
          </p:cNvSpPr>
          <p:nvPr>
            <p:ph type="dt" sz="half" idx="10"/>
          </p:nvPr>
        </p:nvSpPr>
        <p:spPr/>
        <p:txBody>
          <a:bodyPr/>
          <a:lstStyle/>
          <a:p>
            <a:fld id="{50A2AB5A-F91B-4D08-8089-A5FE47E43FF4}" type="datetimeFigureOut">
              <a:rPr lang="cs-CZ" smtClean="0"/>
              <a:t>4.9.2013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50A2AB5A-F91B-4D08-8089-A5FE47E43FF4}" type="datetimeFigureOut">
              <a:rPr lang="cs-CZ" smtClean="0"/>
              <a:t>4.9.2013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5C39BBE8-C957-4AA3-872D-A9D5BD5823FB}" type="slidenum">
              <a:rPr lang="cs-CZ" smtClean="0"/>
              <a:t>‹#›</a:t>
            </a:fld>
            <a:endParaRPr lang="cs-CZ"/>
          </a:p>
        </p:txBody>
      </p:sp>
      <p:sp>
        <p:nvSpPr>
          <p:cNvPr id="8" name="Title 7"/>
          <p:cNvSpPr>
            <a:spLocks noGrp="1"/>
          </p:cNvSpPr>
          <p:nvPr>
            <p:ph type="title"/>
          </p:nvPr>
        </p:nvSpPr>
        <p:spPr/>
        <p:txBody>
          <a:bodyPr/>
          <a:lstStyle/>
          <a:p>
            <a:r>
              <a:rPr lang="cs-CZ" smtClean="0"/>
              <a:t>Kliknutím lze upravit styl.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cs-CZ" smtClean="0"/>
              <a:t>Kliknutím lze upravit styly předlohy textu.</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cs-CZ" smtClean="0"/>
              <a:t>Kliknutím lze upravit styly předlohy textu.</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50A2AB5A-F91B-4D08-8089-A5FE47E43FF4}" type="datetimeFigureOut">
              <a:rPr lang="cs-CZ" smtClean="0"/>
              <a:t>4.9.2013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50A2AB5A-F91B-4D08-8089-A5FE47E43FF4}" type="datetimeFigureOut">
              <a:rPr lang="cs-CZ" smtClean="0"/>
              <a:t>4.9.2013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2AB5A-F91B-4D08-8089-A5FE47E43FF4}" type="datetimeFigureOut">
              <a:rPr lang="cs-CZ" smtClean="0"/>
              <a:t>4.9.2013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mtClean="0"/>
              <a:t>Kliknutím lze upravit styl.</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cs-CZ" smtClean="0"/>
              <a:t>Kliknutím lze upravit styly předlohy textu.</a:t>
            </a:r>
          </a:p>
        </p:txBody>
      </p:sp>
      <p:sp>
        <p:nvSpPr>
          <p:cNvPr id="5" name="Date Placeholder 4"/>
          <p:cNvSpPr>
            <a:spLocks noGrp="1"/>
          </p:cNvSpPr>
          <p:nvPr>
            <p:ph type="dt" sz="half" idx="10"/>
          </p:nvPr>
        </p:nvSpPr>
        <p:spPr/>
        <p:txBody>
          <a:bodyPr/>
          <a:lstStyle/>
          <a:p>
            <a:fld id="{50A2AB5A-F91B-4D08-8089-A5FE47E43FF4}" type="datetimeFigureOut">
              <a:rPr lang="cs-CZ" smtClean="0"/>
              <a:t>4.9.2013</a:t>
            </a:fld>
            <a:endParaRPr lang="cs-CZ"/>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cs-CZ"/>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5C39BBE8-C957-4AA3-872D-A9D5BD5823FB}"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cs-CZ" smtClean="0"/>
              <a:t>Kliknutím na ikonu přidáte obrázek.</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cs-CZ" smtClean="0"/>
              <a:t>Kliknutím lze upravit styl.</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50A2AB5A-F91B-4D08-8089-A5FE47E43FF4}" type="datetimeFigureOut">
              <a:rPr lang="cs-CZ" smtClean="0"/>
              <a:t>4.9.2013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50A2AB5A-F91B-4D08-8089-A5FE47E43FF4}" type="datetimeFigureOut">
              <a:rPr lang="cs-CZ" smtClean="0"/>
              <a:t>4.9.2013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50A2AB5A-F91B-4D08-8089-A5FE47E43FF4}" type="datetimeFigureOut">
              <a:rPr lang="cs-CZ" smtClean="0"/>
              <a:t>4.9.2013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5C39BBE8-C957-4AA3-872D-A9D5BD5823F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cs-CZ" smtClean="0"/>
              <a:t>Kliknutím lze upravit styl.</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50A2AB5A-F91B-4D08-8089-A5FE47E43FF4}" type="datetimeFigureOut">
              <a:rPr lang="cs-CZ" smtClean="0"/>
              <a:t>4.9.2013</a:t>
            </a:fld>
            <a:endParaRPr lang="cs-CZ"/>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cs-CZ"/>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5C39BBE8-C957-4AA3-872D-A9D5BD5823F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hyperlink" Target="http://upload.wikimedia.org/wikipedia/commons/7/71/Wheat_field.jpg" TargetMode="External"/><Relationship Id="rId13" Type="http://schemas.openxmlformats.org/officeDocument/2006/relationships/hyperlink" Target="http://en.wikipedia.org/wiki/File:ZeaMays.jpg" TargetMode="External"/><Relationship Id="rId3" Type="http://schemas.openxmlformats.org/officeDocument/2006/relationships/hyperlink" Target="http://upload.wikimedia.org/wikipedia/commons/thumb/b/bf/457_Dactylis_glomerata.jpg/358px-457_Dactylis_glomerata.jpg" TargetMode="External"/><Relationship Id="rId7" Type="http://schemas.openxmlformats.org/officeDocument/2006/relationships/hyperlink" Target="http://en.wikipedia.org/wiki/Timothy-grass" TargetMode="External"/><Relationship Id="rId12" Type="http://schemas.openxmlformats.org/officeDocument/2006/relationships/hyperlink" Target="http://en.wikipedia.org/wiki/File:Grain_millet,_early_grain_fill,_Tifton,_7-3-02.jpg" TargetMode="External"/><Relationship Id="rId2" Type="http://schemas.openxmlformats.org/officeDocument/2006/relationships/hyperlink" Target="http://upload.wikimedia.org/wikipedia/commons/thumb/6/62/Poa_pratensis.jpg/258px-Poa_pratensis.jpg" TargetMode="External"/><Relationship Id="rId1" Type="http://schemas.openxmlformats.org/officeDocument/2006/relationships/slideLayout" Target="../slideLayouts/slideLayout6.xml"/><Relationship Id="rId6" Type="http://schemas.openxmlformats.org/officeDocument/2006/relationships/hyperlink" Target="http://en.wikipedia.org/wiki/File:Timothy_grass.jpg" TargetMode="External"/><Relationship Id="rId11" Type="http://schemas.openxmlformats.org/officeDocument/2006/relationships/hyperlink" Target="http://en.wikipedia.org/wiki/File:Avena_fatua1.jpg" TargetMode="External"/><Relationship Id="rId5" Type="http://schemas.openxmlformats.org/officeDocument/2006/relationships/hyperlink" Target="http://cs.wikipedia.org/wiki/Soubor:Alopecurus_pratensis1.JPG" TargetMode="External"/><Relationship Id="rId10" Type="http://schemas.openxmlformats.org/officeDocument/2006/relationships/hyperlink" Target="http://upload.wikimedia.org/wikipedia/commons/thumb/5/52/Escourgeon-Hordeum_vulgare_subsp._vulgare.jpg/250px-Escourgeon-Hordeum_vulgare_subsp._vulgare.jpg" TargetMode="External"/><Relationship Id="rId4" Type="http://schemas.openxmlformats.org/officeDocument/2006/relationships/hyperlink" Target="http://cs.wikipedia.org/wiki/Soubor:Alopecurus.pratensis.2.jpg" TargetMode="External"/><Relationship Id="rId9" Type="http://schemas.openxmlformats.org/officeDocument/2006/relationships/hyperlink" Target="http://en.wikipedia.org/wiki/File:Ear_of_rye.jpg" TargetMode="External"/><Relationship Id="rId14" Type="http://schemas.openxmlformats.org/officeDocument/2006/relationships/hyperlink" Target="http://upload.wikimedia.org/wikipedia/commons/thumb/2/27/Oryza_sativa_-_K%C3%B6hler%E2%80%93s_Medizinal-Pflanzen-232.jpg/258px-Oryza_sativa_-_K%C3%B6hler%E2%80%93s_Medizinal-Pflanzen-232.jpg"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upload.wikimedia.org/wikipedia/commons/thumb/0/0f/Cephalanthera_damasonium_280504.jpg/258px-Cephalanthera_damasonium_280504.jpg" TargetMode="External"/><Relationship Id="rId3" Type="http://schemas.openxmlformats.org/officeDocument/2006/relationships/hyperlink" Target="http://cs.wikipedia.org/wiki/Soubor:Elymus_repens_Habito_2010-8-29_SierraMadrona.jpg" TargetMode="External"/><Relationship Id="rId7" Type="http://schemas.openxmlformats.org/officeDocument/2006/relationships/hyperlink" Target="http://upload.wikimedia.org/wikipedia/commons/thumb/b/b5/Cypripedium_calceolus_Bayern_01.jpg/220px-Cypripedium_calceolus_Bayern_01.jpg" TargetMode="External"/><Relationship Id="rId2" Type="http://schemas.openxmlformats.org/officeDocument/2006/relationships/hyperlink" Target="http://upload.wikimedia.org/wikipedia/commons/thumb/2/2b/BambooKyoto.jpg/258px-BambooKyoto.jpg" TargetMode="External"/><Relationship Id="rId1" Type="http://schemas.openxmlformats.org/officeDocument/2006/relationships/slideLayout" Target="../slideLayouts/slideLayout6.xml"/><Relationship Id="rId6" Type="http://schemas.openxmlformats.org/officeDocument/2006/relationships/hyperlink" Target="http://upload.wikimedia.org/wikipedia/commons/thumb/3/30/Knabenkraut_2286.jpg/258px-Knabenkraut_2286.jpg" TargetMode="External"/><Relationship Id="rId11" Type="http://schemas.openxmlformats.org/officeDocument/2006/relationships/hyperlink" Target="http://upload.wikimedia.org/wikipedia/commons/a/a4/Corymborkis_flava_fruits.jpg" TargetMode="External"/><Relationship Id="rId5" Type="http://schemas.openxmlformats.org/officeDocument/2006/relationships/hyperlink" Target="http://cs.wikipedia.org/wiki/Soubor:Orchis_mascula.jpg" TargetMode="External"/><Relationship Id="rId10" Type="http://schemas.openxmlformats.org/officeDocument/2006/relationships/hyperlink" Target="http://upload.wikimedia.org/wikipedia/commons/thumb/4/40/Vanilla_planifolia_1.jpg/258px-Vanilla_planifolia_1.jpg" TargetMode="External"/><Relationship Id="rId4" Type="http://schemas.openxmlformats.org/officeDocument/2006/relationships/hyperlink" Target="http://upload.wikimedia.org/wikipedia/commons/5/56/Early_Purple_Orchid_(Orchis_mascula)_-_geograph.org.uk_-_1347894.jpg" TargetMode="External"/><Relationship Id="rId9" Type="http://schemas.openxmlformats.org/officeDocument/2006/relationships/hyperlink" Target="http://upload.wikimedia.org/wikipedia/commons/thumb/f/f3/Platanthera_bifolia20090612_006.jpg/200px-Platanthera_bifolia20090612_006.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rot="19140000">
            <a:off x="530118" y="1738780"/>
            <a:ext cx="5863345" cy="1504907"/>
          </a:xfrm>
        </p:spPr>
        <p:txBody>
          <a:bodyPr/>
          <a:lstStyle/>
          <a:p>
            <a:pPr algn="ctr"/>
            <a:r>
              <a:rPr lang="cs-CZ" b="1" u="sng" dirty="0" smtClean="0"/>
              <a:t>Čeledi: </a:t>
            </a:r>
            <a:r>
              <a:rPr lang="cs-CZ" b="1" u="sng" dirty="0" err="1" smtClean="0"/>
              <a:t>lipnicovité</a:t>
            </a:r>
            <a:r>
              <a:rPr lang="cs-CZ" b="1" u="sng" dirty="0" smtClean="0"/>
              <a:t> a vstavačovité</a:t>
            </a:r>
            <a:endParaRPr lang="cs-CZ" b="1" u="sng" dirty="0"/>
          </a:p>
        </p:txBody>
      </p:sp>
      <p:sp>
        <p:nvSpPr>
          <p:cNvPr id="3" name="Podnadpis 2"/>
          <p:cNvSpPr>
            <a:spLocks noGrp="1"/>
          </p:cNvSpPr>
          <p:nvPr>
            <p:ph type="subTitle" idx="1"/>
          </p:nvPr>
        </p:nvSpPr>
        <p:spPr>
          <a:xfrm rot="19140000">
            <a:off x="1310161" y="2676882"/>
            <a:ext cx="6511131" cy="45719"/>
          </a:xfrm>
        </p:spPr>
        <p:txBody>
          <a:bodyPr>
            <a:normAutofit fontScale="25000" lnSpcReduction="20000"/>
          </a:bodyPr>
          <a:lstStyle/>
          <a:p>
            <a:endParaRPr lang="cs-CZ"/>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029" y="3836805"/>
            <a:ext cx="5429250"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86314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5799544"/>
          </a:xfrm>
        </p:spPr>
        <p:txBody>
          <a:bodyPr/>
          <a:lstStyle/>
          <a:p>
            <a:r>
              <a:rPr lang="cs-CZ" dirty="0"/>
              <a:t>Základní škola Choltice, okres Pardubice - "Učíme se pro život"</a:t>
            </a:r>
            <a:br>
              <a:rPr lang="cs-CZ" dirty="0"/>
            </a:br>
            <a:r>
              <a:rPr lang="cs-CZ" dirty="0"/>
              <a:t/>
            </a:r>
            <a:br>
              <a:rPr lang="cs-CZ" dirty="0"/>
            </a:br>
            <a:r>
              <a:rPr lang="cs-CZ" dirty="0"/>
              <a:t>Šablona: č. III/2 Inovace a zkvalitnění výuky pomocí ICT</a:t>
            </a:r>
            <a:br>
              <a:rPr lang="cs-CZ" dirty="0"/>
            </a:br>
            <a:r>
              <a:rPr lang="cs-CZ" dirty="0"/>
              <a:t/>
            </a:r>
            <a:br>
              <a:rPr lang="cs-CZ" dirty="0"/>
            </a:br>
            <a:r>
              <a:rPr lang="cs-CZ" dirty="0"/>
              <a:t>Pořadové číslo: </a:t>
            </a:r>
            <a:r>
              <a:rPr lang="cs-CZ" dirty="0" smtClean="0"/>
              <a:t>31</a:t>
            </a:r>
            <a:r>
              <a:rPr lang="cs-CZ" dirty="0"/>
              <a:t/>
            </a:r>
            <a:br>
              <a:rPr lang="cs-CZ" dirty="0"/>
            </a:br>
            <a:r>
              <a:rPr lang="cs-CZ" dirty="0"/>
              <a:t/>
            </a:r>
            <a:br>
              <a:rPr lang="cs-CZ" dirty="0"/>
            </a:br>
            <a:r>
              <a:rPr lang="cs-CZ" dirty="0"/>
              <a:t>Autor: Ošlejšková Hana</a:t>
            </a:r>
            <a:br>
              <a:rPr lang="cs-CZ" dirty="0"/>
            </a:br>
            <a:r>
              <a:rPr lang="cs-CZ" dirty="0"/>
              <a:t/>
            </a:r>
            <a:br>
              <a:rPr lang="cs-CZ" dirty="0"/>
            </a:br>
            <a:r>
              <a:rPr lang="cs-CZ" dirty="0"/>
              <a:t>Ověření ve výuce: </a:t>
            </a:r>
            <a:r>
              <a:rPr lang="cs-CZ" dirty="0" smtClean="0"/>
              <a:t>7. </a:t>
            </a:r>
            <a:r>
              <a:rPr lang="cs-CZ" dirty="0"/>
              <a:t>třída</a:t>
            </a:r>
            <a:br>
              <a:rPr lang="cs-CZ" dirty="0"/>
            </a:br>
            <a:r>
              <a:rPr lang="cs-CZ" dirty="0"/>
              <a:t/>
            </a:r>
            <a:br>
              <a:rPr lang="cs-CZ" dirty="0"/>
            </a:br>
            <a:r>
              <a:rPr lang="cs-CZ" dirty="0"/>
              <a:t>Datum </a:t>
            </a:r>
            <a:r>
              <a:rPr lang="cs-CZ"/>
              <a:t>ověření</a:t>
            </a:r>
            <a:r>
              <a:rPr lang="cs-CZ" smtClean="0"/>
              <a:t>: 10.6.2013</a:t>
            </a:r>
            <a:endParaRPr lang="cs-CZ" dirty="0"/>
          </a:p>
        </p:txBody>
      </p:sp>
    </p:spTree>
    <p:extLst>
      <p:ext uri="{BB962C8B-B14F-4D97-AF65-F5344CB8AC3E}">
        <p14:creationId xmlns:p14="http://schemas.microsoft.com/office/powerpoint/2010/main" val="1199242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5943560"/>
          </a:xfrm>
        </p:spPr>
        <p:txBody>
          <a:bodyPr/>
          <a:lstStyle/>
          <a:p>
            <a:r>
              <a:rPr lang="cs-CZ" sz="3200" b="1" u="sng" dirty="0" smtClean="0"/>
              <a:t>Metodika:</a:t>
            </a:r>
            <a:br>
              <a:rPr lang="cs-CZ" sz="3200" b="1" u="sng" dirty="0" smtClean="0"/>
            </a:br>
            <a:r>
              <a:rPr lang="cs-CZ" sz="3200" b="1" u="sng" dirty="0" smtClean="0"/>
              <a:t/>
            </a:r>
            <a:br>
              <a:rPr lang="cs-CZ" sz="3200" b="1" u="sng" dirty="0" smtClean="0"/>
            </a:br>
            <a:r>
              <a:rPr lang="cs-CZ" sz="2400" dirty="0" smtClean="0"/>
              <a:t>1. Prohlédněte si prezentaci.</a:t>
            </a:r>
            <a:br>
              <a:rPr lang="cs-CZ" sz="2400" dirty="0" smtClean="0"/>
            </a:br>
            <a:r>
              <a:rPr lang="cs-CZ" sz="2400" dirty="0" smtClean="0"/>
              <a:t>2. Odpovězte na otázky.</a:t>
            </a:r>
            <a:br>
              <a:rPr lang="cs-CZ" sz="2400" dirty="0" smtClean="0"/>
            </a:br>
            <a:r>
              <a:rPr lang="cs-CZ" sz="2400" dirty="0" smtClean="0"/>
              <a:t>3. Odpovědi si zkontrolujte.</a:t>
            </a:r>
            <a:br>
              <a:rPr lang="cs-CZ" sz="2400" dirty="0" smtClean="0"/>
            </a:br>
            <a:r>
              <a:rPr lang="cs-CZ" sz="3200" b="1" u="sng" dirty="0" smtClean="0"/>
              <a:t/>
            </a:r>
            <a:br>
              <a:rPr lang="cs-CZ" sz="3200" b="1" u="sng" dirty="0" smtClean="0"/>
            </a:br>
            <a:r>
              <a:rPr lang="cs-CZ" sz="3200" b="1" u="sng" dirty="0" smtClean="0"/>
              <a:t>klíčová slova:</a:t>
            </a:r>
            <a:br>
              <a:rPr lang="cs-CZ" sz="3200" b="1" u="sng" dirty="0" smtClean="0"/>
            </a:br>
            <a:r>
              <a:rPr lang="cs-CZ" sz="2400" dirty="0" err="1" smtClean="0"/>
              <a:t>lipnicovité</a:t>
            </a:r>
            <a:r>
              <a:rPr lang="cs-CZ" sz="2400" dirty="0" smtClean="0"/>
              <a:t>, stéblo, lata, klas, obilka, alergie, lipnice, srha, bojínek, psárka, pšenice, ječmen, žito, oves, kukuřice, rýže, bambus, cukrovník, proso, pýr, oddenky, symbióza, vstavač, </a:t>
            </a:r>
            <a:r>
              <a:rPr lang="cs-CZ" sz="2400" dirty="0" err="1" smtClean="0"/>
              <a:t>prstnatec</a:t>
            </a:r>
            <a:r>
              <a:rPr lang="cs-CZ" sz="2400" dirty="0" smtClean="0"/>
              <a:t>, </a:t>
            </a:r>
            <a:r>
              <a:rPr lang="cs-CZ" sz="2400" dirty="0" err="1" smtClean="0"/>
              <a:t>okrotice</a:t>
            </a:r>
            <a:r>
              <a:rPr lang="cs-CZ" sz="2400" dirty="0" smtClean="0"/>
              <a:t>, střevíčník, vemeník, </a:t>
            </a:r>
            <a:r>
              <a:rPr lang="cs-CZ" sz="2400" dirty="0" err="1" smtClean="0"/>
              <a:t>vanilovník</a:t>
            </a:r>
            <a:endParaRPr lang="cs-CZ" sz="3200" b="1" u="sng" dirty="0"/>
          </a:p>
        </p:txBody>
      </p:sp>
    </p:spTree>
    <p:extLst>
      <p:ext uri="{BB962C8B-B14F-4D97-AF65-F5344CB8AC3E}">
        <p14:creationId xmlns:p14="http://schemas.microsoft.com/office/powerpoint/2010/main" val="1727631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2847216"/>
          </a:xfrm>
        </p:spPr>
        <p:txBody>
          <a:bodyPr/>
          <a:lstStyle/>
          <a:p>
            <a:r>
              <a:rPr lang="cs-CZ" b="1" u="sng" dirty="0" smtClean="0"/>
              <a:t>Čeleď: </a:t>
            </a:r>
            <a:r>
              <a:rPr lang="cs-CZ" b="1" u="sng" dirty="0" err="1" smtClean="0"/>
              <a:t>lipnicovité</a:t>
            </a:r>
            <a:endParaRPr lang="cs-CZ" b="1" u="sng" dirty="0"/>
          </a:p>
        </p:txBody>
      </p:sp>
    </p:spTree>
    <p:extLst>
      <p:ext uri="{BB962C8B-B14F-4D97-AF65-F5344CB8AC3E}">
        <p14:creationId xmlns:p14="http://schemas.microsoft.com/office/powerpoint/2010/main" val="2887159987"/>
      </p:ext>
    </p:extLst>
  </p:cSld>
  <p:clrMapOvr>
    <a:masterClrMapping/>
  </p:clrMapOvr>
  <mc:AlternateContent xmlns:mc="http://schemas.openxmlformats.org/markup-compatibility/2006" xmlns:p14="http://schemas.microsoft.com/office/powerpoint/2010/main">
    <mc:Choice Requires="p14">
      <p:transition spd="slow" p14:dur="2500">
        <p:checker/>
        <p:sndAc>
          <p:stSnd>
            <p:snd r:embed="rId2" name="coin.wav"/>
          </p:stSnd>
        </p:sndAc>
      </p:transition>
    </mc:Choice>
    <mc:Fallback xmlns="">
      <p:transition spd="slow">
        <p:checker/>
        <p:sndAc>
          <p:stSnd>
            <p:snd r:embed="rId3" name="coin.wav"/>
          </p:stSnd>
        </p:sndAc>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758984"/>
          </a:xfrm>
        </p:spPr>
        <p:txBody>
          <a:bodyPr/>
          <a:lstStyle/>
          <a:p>
            <a:r>
              <a:rPr lang="cs-CZ" b="1" u="sng" dirty="0" smtClean="0"/>
              <a:t>Charakteristické  znaky:</a:t>
            </a:r>
            <a:endParaRPr lang="cs-CZ" b="1" u="sng" dirty="0"/>
          </a:p>
        </p:txBody>
      </p:sp>
      <p:sp>
        <p:nvSpPr>
          <p:cNvPr id="3" name="Zástupný symbol pro obsah 2"/>
          <p:cNvSpPr>
            <a:spLocks noGrp="1"/>
          </p:cNvSpPr>
          <p:nvPr>
            <p:ph idx="1"/>
          </p:nvPr>
        </p:nvSpPr>
        <p:spPr/>
        <p:txBody>
          <a:bodyPr/>
          <a:lstStyle/>
          <a:p>
            <a:pPr>
              <a:buFont typeface="Wingdings" pitchFamily="2" charset="2"/>
              <a:buChar char="ü"/>
            </a:pPr>
            <a:endParaRPr lang="cs-CZ" dirty="0" smtClean="0"/>
          </a:p>
          <a:p>
            <a:pPr>
              <a:buFont typeface="Wingdings" pitchFamily="2" charset="2"/>
              <a:buChar char="ü"/>
            </a:pPr>
            <a:endParaRPr lang="cs-CZ" dirty="0"/>
          </a:p>
          <a:p>
            <a:pPr>
              <a:buFont typeface="Wingdings" pitchFamily="2" charset="2"/>
              <a:buChar char="ü"/>
            </a:pPr>
            <a:r>
              <a:rPr lang="cs-CZ" dirty="0" smtClean="0"/>
              <a:t>Většinou jednodomé byliny.</a:t>
            </a:r>
          </a:p>
          <a:p>
            <a:pPr>
              <a:buFont typeface="Wingdings" pitchFamily="2" charset="2"/>
              <a:buChar char="ü"/>
            </a:pPr>
            <a:r>
              <a:rPr lang="cs-CZ" dirty="0" smtClean="0"/>
              <a:t>Stonek = stéblo.</a:t>
            </a:r>
          </a:p>
          <a:p>
            <a:pPr>
              <a:buFont typeface="Wingdings" pitchFamily="2" charset="2"/>
              <a:buChar char="ü"/>
            </a:pPr>
            <a:r>
              <a:rPr lang="cs-CZ" dirty="0" smtClean="0"/>
              <a:t>Stonek se souběžnou žilnatinou.</a:t>
            </a:r>
          </a:p>
          <a:p>
            <a:pPr>
              <a:buFont typeface="Wingdings" pitchFamily="2" charset="2"/>
              <a:buChar char="ü"/>
            </a:pPr>
            <a:r>
              <a:rPr lang="cs-CZ" dirty="0" smtClean="0"/>
              <a:t>Květenství = klas, lata. Opylovány větrem. Květy oboupohlavné.</a:t>
            </a:r>
          </a:p>
          <a:p>
            <a:pPr>
              <a:buFont typeface="Wingdings" pitchFamily="2" charset="2"/>
              <a:buChar char="ü"/>
            </a:pPr>
            <a:r>
              <a:rPr lang="cs-CZ" dirty="0" smtClean="0"/>
              <a:t>Plod: obilka.</a:t>
            </a:r>
          </a:p>
          <a:p>
            <a:pPr>
              <a:buFont typeface="Wingdings" pitchFamily="2" charset="2"/>
              <a:buChar char="ü"/>
            </a:pPr>
            <a:r>
              <a:rPr lang="cs-CZ" dirty="0" smtClean="0"/>
              <a:t>Pyl způsobuje alergii.</a:t>
            </a:r>
            <a:endParaRPr lang="cs-CZ" dirty="0"/>
          </a:p>
          <a:p>
            <a:pPr>
              <a:buFont typeface="Wingdings" pitchFamily="2" charset="2"/>
              <a:buChar char="ü"/>
            </a:pPr>
            <a:r>
              <a:rPr lang="cs-CZ" dirty="0" smtClean="0"/>
              <a:t>Hospodářský význam: potravina, dřevo, nábytek, krmivo.</a:t>
            </a:r>
            <a:endParaRPr lang="cs-CZ" dirty="0"/>
          </a:p>
        </p:txBody>
      </p:sp>
    </p:spTree>
    <p:extLst>
      <p:ext uri="{BB962C8B-B14F-4D97-AF65-F5344CB8AC3E}">
        <p14:creationId xmlns:p14="http://schemas.microsoft.com/office/powerpoint/2010/main" val="292461300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Zástupci:</a:t>
            </a:r>
            <a:endParaRPr lang="cs-CZ" b="1" u="sng" dirty="0"/>
          </a:p>
        </p:txBody>
      </p:sp>
      <p:sp>
        <p:nvSpPr>
          <p:cNvPr id="3" name="Zástupný symbol pro text 2"/>
          <p:cNvSpPr>
            <a:spLocks noGrp="1"/>
          </p:cNvSpPr>
          <p:nvPr>
            <p:ph type="body" idx="1"/>
          </p:nvPr>
        </p:nvSpPr>
        <p:spPr/>
        <p:txBody>
          <a:bodyPr>
            <a:normAutofit/>
          </a:bodyPr>
          <a:lstStyle/>
          <a:p>
            <a:r>
              <a:rPr lang="cs-CZ" sz="2000" b="1" u="sng" dirty="0" smtClean="0"/>
              <a:t>Lipnice  luční</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Srha říznačka</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0808"/>
            <a:ext cx="179262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0712" y="1700807"/>
            <a:ext cx="1893607" cy="3168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80371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719"/>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Psárka luční</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Bojínek luční</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582450"/>
            <a:ext cx="2476500" cy="373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041" y="2420888"/>
            <a:ext cx="1261163" cy="16862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3478" y="1602554"/>
            <a:ext cx="1584176" cy="3641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217" y="2276873"/>
            <a:ext cx="1370980" cy="1830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00358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110912"/>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Pšenice setá</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Žito seté</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628800"/>
            <a:ext cx="2381250"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1687022"/>
            <a:ext cx="4251639" cy="31887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33287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110912"/>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Ječmen setý</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Oves setý</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1988840"/>
            <a:ext cx="3196319" cy="2403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700808"/>
            <a:ext cx="2430270"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818343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719"/>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Proso seté</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Kukuřice setá</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76897"/>
            <a:ext cx="4143576" cy="3107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676897"/>
            <a:ext cx="2232248" cy="32933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18558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719"/>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Rýže setá</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fontScale="85000" lnSpcReduction="20000"/>
          </a:bodyPr>
          <a:lstStyle/>
          <a:p>
            <a:r>
              <a:rPr lang="cs-CZ" sz="2000" b="1" u="sng" dirty="0" smtClean="0"/>
              <a:t>Cukrovník lékařský</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700808"/>
            <a:ext cx="2457450" cy="321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605497"/>
            <a:ext cx="2664296" cy="3410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49264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719"/>
          </a:xfrm>
        </p:spPr>
        <p:txBody>
          <a:bodyPr/>
          <a:lstStyle/>
          <a:p>
            <a:endParaRPr lang="cs-CZ" dirty="0"/>
          </a:p>
        </p:txBody>
      </p:sp>
      <p:sp>
        <p:nvSpPr>
          <p:cNvPr id="3" name="Zástupný symbol pro text 2"/>
          <p:cNvSpPr>
            <a:spLocks noGrp="1"/>
          </p:cNvSpPr>
          <p:nvPr>
            <p:ph type="body" idx="1"/>
          </p:nvPr>
        </p:nvSpPr>
        <p:spPr/>
        <p:txBody>
          <a:bodyPr>
            <a:normAutofit/>
          </a:bodyPr>
          <a:lstStyle/>
          <a:p>
            <a:r>
              <a:rPr lang="cs-CZ" sz="2000" b="1" u="sng" dirty="0" smtClean="0"/>
              <a:t>bambus</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Pýr plazivý</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0808"/>
            <a:ext cx="2138476" cy="3216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9" y="1700808"/>
            <a:ext cx="2412002" cy="3216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597299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3783320"/>
          </a:xfrm>
        </p:spPr>
        <p:txBody>
          <a:bodyPr/>
          <a:lstStyle/>
          <a:p>
            <a:r>
              <a:rPr lang="cs-CZ" b="1" u="sng" dirty="0" smtClean="0"/>
              <a:t>Podívejte se na výrobu cereálií:</a:t>
            </a:r>
            <a:r>
              <a:rPr lang="cs-CZ" b="1" u="sng" dirty="0"/>
              <a:t/>
            </a:r>
            <a:br>
              <a:rPr lang="cs-CZ" b="1" u="sng" dirty="0"/>
            </a:br>
            <a:r>
              <a:rPr lang="cs-CZ" dirty="0"/>
              <a:t>http://www.jaksetodela.cz/video/1128/cerealie-jak-se-delaji-cerealie</a:t>
            </a:r>
          </a:p>
        </p:txBody>
      </p:sp>
    </p:spTree>
    <p:extLst>
      <p:ext uri="{BB962C8B-B14F-4D97-AF65-F5344CB8AC3E}">
        <p14:creationId xmlns:p14="http://schemas.microsoft.com/office/powerpoint/2010/main" val="3896427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1839104"/>
          </a:xfrm>
        </p:spPr>
        <p:txBody>
          <a:bodyPr/>
          <a:lstStyle/>
          <a:p>
            <a:r>
              <a:rPr lang="cs-CZ" b="1" u="sng" dirty="0" smtClean="0"/>
              <a:t>čeleď: vstavačovité</a:t>
            </a:r>
            <a:endParaRPr lang="cs-CZ" b="1" u="sng" dirty="0"/>
          </a:p>
        </p:txBody>
      </p:sp>
    </p:spTree>
    <p:extLst>
      <p:ext uri="{BB962C8B-B14F-4D97-AF65-F5344CB8AC3E}">
        <p14:creationId xmlns:p14="http://schemas.microsoft.com/office/powerpoint/2010/main" val="3480448345"/>
      </p:ext>
    </p:extLst>
  </p:cSld>
  <p:clrMapOvr>
    <a:masterClrMapping/>
  </p:clrMapOvr>
  <mc:AlternateContent xmlns:mc="http://schemas.openxmlformats.org/markup-compatibility/2006" xmlns:p14="http://schemas.microsoft.com/office/powerpoint/2010/main">
    <mc:Choice Requires="p14">
      <p:transition spd="slow" p14:dur="1400">
        <p14:doors dir="vert"/>
        <p:sndAc>
          <p:stSnd>
            <p:snd r:embed="rId2" name="coin.wav"/>
          </p:stSnd>
        </p:sndAc>
      </p:transition>
    </mc:Choice>
    <mc:Fallback xmlns="">
      <p:transition spd="slow">
        <p:fade/>
        <p:sndAc>
          <p:stSnd>
            <p:snd r:embed="rId3" name="co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830992"/>
          </a:xfrm>
        </p:spPr>
        <p:txBody>
          <a:bodyPr/>
          <a:lstStyle/>
          <a:p>
            <a:r>
              <a:rPr lang="cs-CZ" b="1" u="sng" dirty="0" smtClean="0"/>
              <a:t>Charakteristické znaky:</a:t>
            </a:r>
            <a:endParaRPr lang="cs-CZ" b="1" u="sng" dirty="0"/>
          </a:p>
        </p:txBody>
      </p:sp>
      <p:sp>
        <p:nvSpPr>
          <p:cNvPr id="3" name="Zástupný symbol pro obsah 2"/>
          <p:cNvSpPr>
            <a:spLocks noGrp="1"/>
          </p:cNvSpPr>
          <p:nvPr>
            <p:ph idx="1"/>
          </p:nvPr>
        </p:nvSpPr>
        <p:spPr/>
        <p:txBody>
          <a:bodyPr>
            <a:normAutofit/>
          </a:bodyPr>
          <a:lstStyle/>
          <a:p>
            <a:pPr marL="0" indent="0"/>
            <a:endParaRPr lang="cs-CZ" sz="2000" dirty="0" smtClean="0"/>
          </a:p>
          <a:p>
            <a:pPr marL="0" indent="0"/>
            <a:endParaRPr lang="cs-CZ" sz="2000" dirty="0"/>
          </a:p>
          <a:p>
            <a:pPr marL="0" indent="0"/>
            <a:r>
              <a:rPr lang="cs-CZ" sz="2000" dirty="0" smtClean="0"/>
              <a:t>- Vytrvalé byliny.</a:t>
            </a:r>
          </a:p>
          <a:p>
            <a:pPr marL="0" indent="0"/>
            <a:r>
              <a:rPr lang="cs-CZ" sz="2000" dirty="0" smtClean="0"/>
              <a:t>- Oddenky nebo kořenové hlízy. Symbióza s houbami.</a:t>
            </a:r>
          </a:p>
          <a:p>
            <a:pPr marL="0" indent="0"/>
            <a:r>
              <a:rPr lang="cs-CZ" sz="2000" dirty="0" smtClean="0"/>
              <a:t>- Oboupohlavné květy. Květenství: hrozen, klas.</a:t>
            </a:r>
          </a:p>
          <a:p>
            <a:pPr marL="0" indent="0"/>
            <a:r>
              <a:rPr lang="cs-CZ" sz="2000" dirty="0" smtClean="0"/>
              <a:t>- Plod: tobolka s drobnými semeny.</a:t>
            </a:r>
          </a:p>
          <a:p>
            <a:pPr marL="0" indent="0"/>
            <a:r>
              <a:rPr lang="cs-CZ" sz="2000" dirty="0" smtClean="0"/>
              <a:t>- Vzácné, ohrožené, chráněné.</a:t>
            </a:r>
          </a:p>
          <a:p>
            <a:pPr marL="0" indent="0"/>
            <a:r>
              <a:rPr lang="cs-CZ" sz="2000" dirty="0" smtClean="0"/>
              <a:t>- Okrasné rostliny, vanilka.</a:t>
            </a:r>
          </a:p>
          <a:p>
            <a:pPr marL="0" indent="0"/>
            <a:endParaRPr lang="cs-CZ" sz="2000" dirty="0"/>
          </a:p>
        </p:txBody>
      </p:sp>
    </p:spTree>
    <p:extLst>
      <p:ext uri="{BB962C8B-B14F-4D97-AF65-F5344CB8AC3E}">
        <p14:creationId xmlns:p14="http://schemas.microsoft.com/office/powerpoint/2010/main" val="210791242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Zástupci:</a:t>
            </a:r>
            <a:endParaRPr lang="cs-CZ" b="1" u="sng" dirty="0"/>
          </a:p>
        </p:txBody>
      </p:sp>
      <p:sp>
        <p:nvSpPr>
          <p:cNvPr id="3" name="Zástupný symbol pro text 2"/>
          <p:cNvSpPr>
            <a:spLocks noGrp="1"/>
          </p:cNvSpPr>
          <p:nvPr>
            <p:ph type="body" idx="1"/>
          </p:nvPr>
        </p:nvSpPr>
        <p:spPr/>
        <p:txBody>
          <a:bodyPr>
            <a:normAutofit/>
          </a:bodyPr>
          <a:lstStyle/>
          <a:p>
            <a:r>
              <a:rPr lang="cs-CZ" sz="2000" b="1" u="sng" dirty="0" smtClean="0"/>
              <a:t>Vstavač mužský</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err="1" smtClean="0"/>
              <a:t>Prstnatec</a:t>
            </a:r>
            <a:r>
              <a:rPr lang="cs-CZ" sz="2000" b="1" u="sng" dirty="0" smtClean="0"/>
              <a:t> májový</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7202" y="1671988"/>
            <a:ext cx="2376264"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31" y="1671988"/>
            <a:ext cx="1508486" cy="3074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48117" y="3056960"/>
            <a:ext cx="1872208" cy="1689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23550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719"/>
          </a:xfrm>
        </p:spPr>
        <p:txBody>
          <a:bodyPr/>
          <a:lstStyle/>
          <a:p>
            <a:endParaRPr lang="cs-CZ" dirty="0"/>
          </a:p>
        </p:txBody>
      </p:sp>
      <p:sp>
        <p:nvSpPr>
          <p:cNvPr id="3" name="Zástupný symbol pro text 2"/>
          <p:cNvSpPr>
            <a:spLocks noGrp="1"/>
          </p:cNvSpPr>
          <p:nvPr>
            <p:ph type="body" idx="1"/>
          </p:nvPr>
        </p:nvSpPr>
        <p:spPr/>
        <p:txBody>
          <a:bodyPr>
            <a:normAutofit fontScale="85000" lnSpcReduction="20000"/>
          </a:bodyPr>
          <a:lstStyle/>
          <a:p>
            <a:r>
              <a:rPr lang="cs-CZ" sz="2000" b="1" u="sng" dirty="0" smtClean="0"/>
              <a:t>Střevíčník pantoflíček</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a:bodyPr>
          <a:lstStyle/>
          <a:p>
            <a:r>
              <a:rPr lang="cs-CZ" sz="2000" b="1" u="sng" dirty="0" smtClean="0"/>
              <a:t>Okrotice bílá</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581" y="1916832"/>
            <a:ext cx="319235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711176"/>
            <a:ext cx="1938150" cy="3147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13047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59"/>
            <a:ext cx="7520940" cy="110912"/>
          </a:xfrm>
        </p:spPr>
        <p:txBody>
          <a:bodyPr/>
          <a:lstStyle/>
          <a:p>
            <a:endParaRPr lang="cs-CZ" dirty="0"/>
          </a:p>
        </p:txBody>
      </p:sp>
      <p:sp>
        <p:nvSpPr>
          <p:cNvPr id="3" name="Zástupný symbol pro text 2"/>
          <p:cNvSpPr>
            <a:spLocks noGrp="1"/>
          </p:cNvSpPr>
          <p:nvPr>
            <p:ph type="body" idx="1"/>
          </p:nvPr>
        </p:nvSpPr>
        <p:spPr/>
        <p:txBody>
          <a:bodyPr>
            <a:normAutofit fontScale="92500"/>
          </a:bodyPr>
          <a:lstStyle/>
          <a:p>
            <a:r>
              <a:rPr lang="cs-CZ" sz="2000" b="1" u="sng" dirty="0" smtClean="0"/>
              <a:t>Vemeník dvoulistý</a:t>
            </a:r>
            <a:endParaRPr lang="cs-CZ" sz="2000" b="1" u="sng" dirty="0"/>
          </a:p>
        </p:txBody>
      </p:sp>
      <p:sp>
        <p:nvSpPr>
          <p:cNvPr id="4" name="Zástupný symbol pro obsah 3"/>
          <p:cNvSpPr>
            <a:spLocks noGrp="1"/>
          </p:cNvSpPr>
          <p:nvPr>
            <p:ph sz="half" idx="2"/>
          </p:nvPr>
        </p:nvSpPr>
        <p:spPr/>
        <p:txBody>
          <a:bodyPr/>
          <a:lstStyle/>
          <a:p>
            <a:endParaRPr lang="cs-CZ" dirty="0"/>
          </a:p>
        </p:txBody>
      </p:sp>
      <p:sp>
        <p:nvSpPr>
          <p:cNvPr id="5" name="Zástupný symbol pro text 4"/>
          <p:cNvSpPr>
            <a:spLocks noGrp="1"/>
          </p:cNvSpPr>
          <p:nvPr>
            <p:ph type="body" sz="quarter" idx="3"/>
          </p:nvPr>
        </p:nvSpPr>
        <p:spPr/>
        <p:txBody>
          <a:bodyPr>
            <a:normAutofit fontScale="85000" lnSpcReduction="20000"/>
          </a:bodyPr>
          <a:lstStyle/>
          <a:p>
            <a:r>
              <a:rPr lang="cs-CZ" sz="2000" b="1" u="sng" dirty="0" err="1" smtClean="0"/>
              <a:t>Vanilovník</a:t>
            </a:r>
            <a:r>
              <a:rPr lang="cs-CZ" sz="2000" b="1" u="sng" dirty="0" smtClean="0"/>
              <a:t> plocholistý</a:t>
            </a:r>
            <a:endParaRPr lang="cs-CZ" sz="2000" b="1" u="sng" dirty="0"/>
          </a:p>
        </p:txBody>
      </p:sp>
      <p:sp>
        <p:nvSpPr>
          <p:cNvPr id="6" name="Zástupný symbol pro obsah 5"/>
          <p:cNvSpPr>
            <a:spLocks noGrp="1"/>
          </p:cNvSpPr>
          <p:nvPr>
            <p:ph sz="quarter" idx="4"/>
          </p:nvPr>
        </p:nvSpPr>
        <p:spPr/>
        <p:txBody>
          <a:bodyPr/>
          <a:lstStyle/>
          <a:p>
            <a:endParaRPr lang="cs-CZ"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144" y="1589632"/>
            <a:ext cx="121442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3434" y="1667171"/>
            <a:ext cx="2856443" cy="2302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128" y="4005064"/>
            <a:ext cx="3180522" cy="2385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4011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503400"/>
          </a:xfrm>
        </p:spPr>
        <p:txBody>
          <a:bodyPr/>
          <a:lstStyle/>
          <a:p>
            <a:r>
              <a:rPr lang="cs-CZ" b="1" u="sng" dirty="0" smtClean="0"/>
              <a:t>Otázky:</a:t>
            </a:r>
            <a:br>
              <a:rPr lang="cs-CZ" b="1" u="sng" dirty="0" smtClean="0"/>
            </a:br>
            <a:r>
              <a:rPr lang="cs-CZ" sz="2000" dirty="0" smtClean="0"/>
              <a:t>1. Které rostliny pěstujeme jako obiloviny?</a:t>
            </a:r>
            <a:br>
              <a:rPr lang="cs-CZ" sz="2000" dirty="0" smtClean="0"/>
            </a:br>
            <a:r>
              <a:rPr lang="cs-CZ" sz="2000" dirty="0" smtClean="0"/>
              <a:t>2. Vyjmenujte Aspoň 4 rostliny pěstované jako   </a:t>
            </a:r>
            <a:br>
              <a:rPr lang="cs-CZ" sz="2000" dirty="0" smtClean="0"/>
            </a:br>
            <a:r>
              <a:rPr lang="cs-CZ" sz="2000" dirty="0"/>
              <a:t> </a:t>
            </a:r>
            <a:r>
              <a:rPr lang="cs-CZ" sz="2000" dirty="0" smtClean="0"/>
              <a:t>    píci.</a:t>
            </a:r>
            <a:br>
              <a:rPr lang="cs-CZ" sz="2000" dirty="0" smtClean="0"/>
            </a:br>
            <a:r>
              <a:rPr lang="cs-CZ" sz="2000" dirty="0" smtClean="0"/>
              <a:t>3. Ze které rostliny se dělá popcorn?</a:t>
            </a:r>
            <a:br>
              <a:rPr lang="cs-CZ" sz="2000" dirty="0" smtClean="0"/>
            </a:br>
            <a:r>
              <a:rPr lang="cs-CZ" sz="2000" dirty="0" smtClean="0"/>
              <a:t>4. Která rostlina se sází do vody?</a:t>
            </a:r>
            <a:br>
              <a:rPr lang="cs-CZ" sz="2000" dirty="0" smtClean="0"/>
            </a:br>
            <a:r>
              <a:rPr lang="cs-CZ" sz="2000" dirty="0" smtClean="0"/>
              <a:t>5. Ze které </a:t>
            </a:r>
            <a:r>
              <a:rPr lang="cs-CZ" sz="2000" dirty="0" err="1" smtClean="0"/>
              <a:t>lipnicovité</a:t>
            </a:r>
            <a:r>
              <a:rPr lang="cs-CZ" sz="2000" dirty="0" smtClean="0"/>
              <a:t>  rostliny se získává cukr?</a:t>
            </a:r>
            <a:br>
              <a:rPr lang="cs-CZ" sz="2000" dirty="0" smtClean="0"/>
            </a:br>
            <a:r>
              <a:rPr lang="cs-CZ" sz="2000" dirty="0" smtClean="0"/>
              <a:t>6. Ze které rostliny se získává vanilka?</a:t>
            </a:r>
            <a:br>
              <a:rPr lang="cs-CZ" sz="2000" dirty="0" smtClean="0"/>
            </a:br>
            <a:r>
              <a:rPr lang="cs-CZ" sz="2000" dirty="0" smtClean="0"/>
              <a:t>7. Vyjmenujte alespoň 4 zástupce orchidejí.</a:t>
            </a:r>
            <a:br>
              <a:rPr lang="cs-CZ" sz="2000" dirty="0" smtClean="0"/>
            </a:br>
            <a:r>
              <a:rPr lang="cs-CZ" sz="2000" dirty="0" smtClean="0"/>
              <a:t>8. Zástupci které čeledi potřebují mít v půdě houbová </a:t>
            </a:r>
            <a:br>
              <a:rPr lang="cs-CZ" sz="2000" dirty="0" smtClean="0"/>
            </a:br>
            <a:r>
              <a:rPr lang="cs-CZ" sz="2000" dirty="0"/>
              <a:t> </a:t>
            </a:r>
            <a:r>
              <a:rPr lang="cs-CZ" sz="2000" dirty="0" smtClean="0"/>
              <a:t>   vlákna, aby mohly růst?</a:t>
            </a:r>
            <a:br>
              <a:rPr lang="cs-CZ" sz="2000" dirty="0" smtClean="0"/>
            </a:br>
            <a:r>
              <a:rPr lang="cs-CZ" sz="2000" dirty="0" smtClean="0"/>
              <a:t>9. Co je to sláma?</a:t>
            </a:r>
            <a:br>
              <a:rPr lang="cs-CZ" sz="2000" dirty="0" smtClean="0"/>
            </a:br>
            <a:r>
              <a:rPr lang="cs-CZ" sz="2000" dirty="0" smtClean="0"/>
              <a:t>10. Tmavá chlebová mouka a náhražka kávy se získává z …</a:t>
            </a:r>
            <a:endParaRPr lang="cs-CZ" sz="2000" b="1" u="sng" dirty="0"/>
          </a:p>
        </p:txBody>
      </p:sp>
    </p:spTree>
    <p:extLst>
      <p:ext uri="{BB962C8B-B14F-4D97-AF65-F5344CB8AC3E}">
        <p14:creationId xmlns:p14="http://schemas.microsoft.com/office/powerpoint/2010/main" val="29406451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4863440"/>
          </a:xfrm>
        </p:spPr>
        <p:txBody>
          <a:bodyPr/>
          <a:lstStyle/>
          <a:p>
            <a:r>
              <a:rPr lang="cs-CZ" b="1" u="sng" dirty="0" smtClean="0"/>
              <a:t>Odpovědi:</a:t>
            </a:r>
            <a:br>
              <a:rPr lang="cs-CZ" b="1" u="sng" dirty="0" smtClean="0"/>
            </a:br>
            <a:r>
              <a:rPr lang="cs-CZ" sz="2000" dirty="0" smtClean="0"/>
              <a:t>1. pšenice setá, žito seté, oves setý, ječmen setý, kukuřice</a:t>
            </a:r>
            <a:br>
              <a:rPr lang="cs-CZ" sz="2000" dirty="0" smtClean="0"/>
            </a:br>
            <a:r>
              <a:rPr lang="cs-CZ" sz="2000" dirty="0"/>
              <a:t> </a:t>
            </a:r>
            <a:r>
              <a:rPr lang="cs-CZ" sz="2000" dirty="0" smtClean="0"/>
              <a:t>   setá, rýže setá.</a:t>
            </a:r>
            <a:br>
              <a:rPr lang="cs-CZ" sz="2000" dirty="0" smtClean="0"/>
            </a:br>
            <a:r>
              <a:rPr lang="cs-CZ" sz="2000" dirty="0" smtClean="0"/>
              <a:t>2. Lipnice luční, srha říznačka, bojínek luční, psárka luč-</a:t>
            </a:r>
            <a:br>
              <a:rPr lang="cs-CZ" sz="2000" dirty="0" smtClean="0"/>
            </a:br>
            <a:r>
              <a:rPr lang="cs-CZ" sz="2000" dirty="0"/>
              <a:t> </a:t>
            </a:r>
            <a:r>
              <a:rPr lang="cs-CZ" sz="2000" dirty="0" smtClean="0"/>
              <a:t>   ní, pýr plazivý.</a:t>
            </a:r>
            <a:br>
              <a:rPr lang="cs-CZ" sz="2000" dirty="0" smtClean="0"/>
            </a:br>
            <a:r>
              <a:rPr lang="cs-CZ" sz="2000" dirty="0" smtClean="0"/>
              <a:t>3. Kukuřice setá.</a:t>
            </a:r>
            <a:br>
              <a:rPr lang="cs-CZ" sz="2000" dirty="0" smtClean="0"/>
            </a:br>
            <a:r>
              <a:rPr lang="cs-CZ" sz="2000" dirty="0" smtClean="0"/>
              <a:t>4. Rýže setá.</a:t>
            </a:r>
            <a:br>
              <a:rPr lang="cs-CZ" sz="2000" dirty="0" smtClean="0"/>
            </a:br>
            <a:r>
              <a:rPr lang="cs-CZ" sz="2000" dirty="0" smtClean="0"/>
              <a:t>5. cukrovník lékařský.</a:t>
            </a:r>
            <a:br>
              <a:rPr lang="cs-CZ" sz="2000" dirty="0" smtClean="0"/>
            </a:br>
            <a:r>
              <a:rPr lang="cs-CZ" sz="2000" dirty="0" smtClean="0"/>
              <a:t>6. </a:t>
            </a:r>
            <a:r>
              <a:rPr lang="cs-CZ" sz="2000" dirty="0" err="1" smtClean="0"/>
              <a:t>vanilovník</a:t>
            </a:r>
            <a:r>
              <a:rPr lang="cs-CZ" sz="2000" dirty="0" smtClean="0"/>
              <a:t> plocholistý.</a:t>
            </a:r>
            <a:br>
              <a:rPr lang="cs-CZ" sz="2000" dirty="0" smtClean="0"/>
            </a:br>
            <a:r>
              <a:rPr lang="cs-CZ" sz="2000" dirty="0" smtClean="0"/>
              <a:t>7. vstavač mužský, </a:t>
            </a:r>
            <a:r>
              <a:rPr lang="cs-CZ" sz="2000" dirty="0" err="1" smtClean="0"/>
              <a:t>okrotice</a:t>
            </a:r>
            <a:r>
              <a:rPr lang="cs-CZ" sz="2000" dirty="0" smtClean="0"/>
              <a:t> bílá, vemeník dvoulistý,  </a:t>
            </a:r>
            <a:br>
              <a:rPr lang="cs-CZ" sz="2000" dirty="0" smtClean="0"/>
            </a:br>
            <a:r>
              <a:rPr lang="cs-CZ" sz="2000" dirty="0"/>
              <a:t> </a:t>
            </a:r>
            <a:r>
              <a:rPr lang="cs-CZ" sz="2000" dirty="0" smtClean="0"/>
              <a:t>   </a:t>
            </a:r>
            <a:r>
              <a:rPr lang="cs-CZ" sz="2000" dirty="0" err="1" smtClean="0"/>
              <a:t>prstnatec</a:t>
            </a:r>
            <a:r>
              <a:rPr lang="cs-CZ" sz="2000" dirty="0" smtClean="0"/>
              <a:t> májový, střevíčník pantoflíček.</a:t>
            </a:r>
            <a:br>
              <a:rPr lang="cs-CZ" sz="2000" dirty="0" smtClean="0"/>
            </a:br>
            <a:r>
              <a:rPr lang="cs-CZ" sz="2000" dirty="0" smtClean="0"/>
              <a:t>8. Vstavačovité rostliny.</a:t>
            </a:r>
            <a:br>
              <a:rPr lang="cs-CZ" sz="2000" dirty="0" smtClean="0"/>
            </a:br>
            <a:r>
              <a:rPr lang="cs-CZ" sz="2000" dirty="0" smtClean="0"/>
              <a:t>9. stébla obilovin.</a:t>
            </a:r>
            <a:br>
              <a:rPr lang="cs-CZ" sz="2000" dirty="0" smtClean="0"/>
            </a:br>
            <a:r>
              <a:rPr lang="cs-CZ" sz="2000" dirty="0" smtClean="0"/>
              <a:t>10. Z </a:t>
            </a:r>
            <a:r>
              <a:rPr lang="cs-CZ" sz="2000" smtClean="0"/>
              <a:t>žita setého.</a:t>
            </a:r>
            <a:r>
              <a:rPr lang="cs-CZ" b="1" u="sng" dirty="0" smtClean="0"/>
              <a:t/>
            </a:r>
            <a:br>
              <a:rPr lang="cs-CZ" b="1" u="sng" dirty="0" smtClean="0"/>
            </a:br>
            <a:endParaRPr lang="cs-CZ" b="1" u="sng" dirty="0"/>
          </a:p>
        </p:txBody>
      </p:sp>
    </p:spTree>
    <p:extLst>
      <p:ext uri="{BB962C8B-B14F-4D97-AF65-F5344CB8AC3E}">
        <p14:creationId xmlns:p14="http://schemas.microsoft.com/office/powerpoint/2010/main" val="30205259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960" y="365760"/>
            <a:ext cx="7520940" cy="5439504"/>
          </a:xfrm>
        </p:spPr>
        <p:txBody>
          <a:bodyPr/>
          <a:lstStyle/>
          <a:p>
            <a:r>
              <a:rPr lang="cs-CZ" u="sng" dirty="0"/>
              <a:t>Zdroje:</a:t>
            </a:r>
            <a:br>
              <a:rPr lang="cs-CZ" u="sng" dirty="0"/>
            </a:br>
            <a:r>
              <a:rPr lang="cs-CZ" sz="1400" u="sng" dirty="0">
                <a:hlinkClick r:id="rId2"/>
              </a:rPr>
              <a:t>http://</a:t>
            </a:r>
            <a:r>
              <a:rPr lang="cs-CZ" sz="1400" u="sng" dirty="0" smtClean="0">
                <a:hlinkClick r:id="rId2"/>
              </a:rPr>
              <a:t>upload.wikimedia.org/wikipedia/commons/thumb/6/62/Poa_pratensis.jpg/258px-Poa_pratensis.jpg</a:t>
            </a:r>
            <a:r>
              <a:rPr lang="cs-CZ" sz="1400" u="sng" dirty="0"/>
              <a:t/>
            </a:r>
            <a:br>
              <a:rPr lang="cs-CZ" sz="1400" u="sng" dirty="0"/>
            </a:br>
            <a:r>
              <a:rPr lang="cs-CZ" sz="1400" u="sng" dirty="0">
                <a:hlinkClick r:id="rId3"/>
              </a:rPr>
              <a:t>http://</a:t>
            </a:r>
            <a:r>
              <a:rPr lang="cs-CZ" sz="1400" u="sng" dirty="0" smtClean="0">
                <a:hlinkClick r:id="rId3"/>
              </a:rPr>
              <a:t>upload.wikimedia.org/wikipedia/commons/thumb/b/bf/457_Dactylis_glomerata.jpg/358px-457_Dactylis_glomerata.jpg</a:t>
            </a:r>
            <a:r>
              <a:rPr lang="cs-CZ" sz="1400" u="sng" dirty="0"/>
              <a:t/>
            </a:r>
            <a:br>
              <a:rPr lang="cs-CZ" sz="1400" u="sng" dirty="0"/>
            </a:br>
            <a:r>
              <a:rPr lang="cs-CZ" sz="1400" u="sng" dirty="0">
                <a:hlinkClick r:id="rId4"/>
              </a:rPr>
              <a:t>http://</a:t>
            </a:r>
            <a:r>
              <a:rPr lang="cs-CZ" sz="1400" u="sng" dirty="0" smtClean="0">
                <a:hlinkClick r:id="rId4"/>
              </a:rPr>
              <a:t>cs.wikipedia.org/wiki/Soubor:Alopecurus.pratensis.2.jpg</a:t>
            </a:r>
            <a:r>
              <a:rPr lang="cs-CZ" sz="1400" u="sng" dirty="0"/>
              <a:t/>
            </a:r>
            <a:br>
              <a:rPr lang="cs-CZ" sz="1400" u="sng" dirty="0"/>
            </a:br>
            <a:r>
              <a:rPr lang="cs-CZ" sz="1400" u="sng" dirty="0">
                <a:hlinkClick r:id="rId5"/>
              </a:rPr>
              <a:t>http://</a:t>
            </a:r>
            <a:r>
              <a:rPr lang="cs-CZ" sz="1400" u="sng" dirty="0" smtClean="0">
                <a:hlinkClick r:id="rId5"/>
              </a:rPr>
              <a:t>cs.wikipedia.org/wiki/Soubor:Alopecurus_pratensis1.JPG</a:t>
            </a:r>
            <a:r>
              <a:rPr lang="cs-CZ" sz="1400" u="sng" dirty="0"/>
              <a:t/>
            </a:r>
            <a:br>
              <a:rPr lang="cs-CZ" sz="1400" u="sng" dirty="0"/>
            </a:br>
            <a:r>
              <a:rPr lang="cs-CZ" sz="1400" u="sng" dirty="0">
                <a:hlinkClick r:id="rId6"/>
              </a:rPr>
              <a:t>http://</a:t>
            </a:r>
            <a:r>
              <a:rPr lang="cs-CZ" sz="1400" u="sng" dirty="0" smtClean="0">
                <a:hlinkClick r:id="rId6"/>
              </a:rPr>
              <a:t>en.wikipedia.org/wiki/File:Timothy_grass.jpg</a:t>
            </a:r>
            <a:r>
              <a:rPr lang="cs-CZ" sz="1400" u="sng" dirty="0"/>
              <a:t/>
            </a:r>
            <a:br>
              <a:rPr lang="cs-CZ" sz="1400" u="sng" dirty="0"/>
            </a:br>
            <a:r>
              <a:rPr lang="cs-CZ" sz="1400" u="sng" dirty="0">
                <a:hlinkClick r:id="rId7"/>
              </a:rPr>
              <a:t>http://</a:t>
            </a:r>
            <a:r>
              <a:rPr lang="cs-CZ" sz="1400" u="sng" dirty="0" smtClean="0">
                <a:hlinkClick r:id="rId7"/>
              </a:rPr>
              <a:t>en.wikipedia.org/wiki/Timothy-grass</a:t>
            </a:r>
            <a:r>
              <a:rPr lang="cs-CZ" sz="1400" u="sng" dirty="0" smtClean="0"/>
              <a:t/>
            </a:r>
            <a:br>
              <a:rPr lang="cs-CZ" sz="1400" u="sng" dirty="0" smtClean="0"/>
            </a:br>
            <a:r>
              <a:rPr lang="cs-CZ" sz="1400" u="sng" dirty="0" smtClean="0">
                <a:hlinkClick r:id="rId8"/>
              </a:rPr>
              <a:t>http</a:t>
            </a:r>
            <a:r>
              <a:rPr lang="cs-CZ" sz="1400" u="sng" dirty="0">
                <a:hlinkClick r:id="rId8"/>
              </a:rPr>
              <a:t>://</a:t>
            </a:r>
            <a:r>
              <a:rPr lang="cs-CZ" sz="1400" u="sng" dirty="0" smtClean="0">
                <a:hlinkClick r:id="rId8"/>
              </a:rPr>
              <a:t>upload.wikimedia.org/wikipedia/commons/7/71/Wheat_field.jpg</a:t>
            </a:r>
            <a:r>
              <a:rPr lang="cs-CZ" sz="1400" u="sng" dirty="0"/>
              <a:t/>
            </a:r>
            <a:br>
              <a:rPr lang="cs-CZ" sz="1400" u="sng" dirty="0"/>
            </a:br>
            <a:r>
              <a:rPr lang="cs-CZ" sz="1400" u="sng" dirty="0">
                <a:hlinkClick r:id="rId9"/>
              </a:rPr>
              <a:t>http://</a:t>
            </a:r>
            <a:r>
              <a:rPr lang="cs-CZ" sz="1400" u="sng" dirty="0" smtClean="0">
                <a:hlinkClick r:id="rId9"/>
              </a:rPr>
              <a:t>en.wikipedia.org/wiki/File:Ear_of_rye.jpg</a:t>
            </a:r>
            <a:r>
              <a:rPr lang="cs-CZ" sz="1400" u="sng" dirty="0" smtClean="0"/>
              <a:t/>
            </a:r>
            <a:br>
              <a:rPr lang="cs-CZ" sz="1400" u="sng" dirty="0" smtClean="0"/>
            </a:br>
            <a:r>
              <a:rPr lang="cs-CZ" sz="1400" u="sng" dirty="0" smtClean="0">
                <a:hlinkClick r:id="rId10"/>
              </a:rPr>
              <a:t>http</a:t>
            </a:r>
            <a:r>
              <a:rPr lang="cs-CZ" sz="1400" u="sng" dirty="0">
                <a:hlinkClick r:id="rId10"/>
              </a:rPr>
              <a:t>://upload.wikimedia.org/wikipedia/commons/thumb/5/52/Escourgeon-Hordeum_vulgare_subsp._vulgare.jpg/250px-Escourgeon-Hordeum_vulgare_subsp._</a:t>
            </a:r>
            <a:r>
              <a:rPr lang="cs-CZ" sz="1400" u="sng" dirty="0" smtClean="0">
                <a:hlinkClick r:id="rId10"/>
              </a:rPr>
              <a:t>vulgare.jpg</a:t>
            </a:r>
            <a:r>
              <a:rPr lang="cs-CZ" sz="1400" u="sng" dirty="0"/>
              <a:t/>
            </a:r>
            <a:br>
              <a:rPr lang="cs-CZ" sz="1400" u="sng" dirty="0"/>
            </a:br>
            <a:r>
              <a:rPr lang="cs-CZ" sz="1400" u="sng" dirty="0">
                <a:hlinkClick r:id="rId11"/>
              </a:rPr>
              <a:t>http://</a:t>
            </a:r>
            <a:r>
              <a:rPr lang="cs-CZ" sz="1400" u="sng" dirty="0" smtClean="0">
                <a:hlinkClick r:id="rId11"/>
              </a:rPr>
              <a:t>en.wikipedia.org/wiki/File:Avena_fatua1.jpg</a:t>
            </a:r>
            <a:r>
              <a:rPr lang="cs-CZ" sz="1400" u="sng" dirty="0"/>
              <a:t/>
            </a:r>
            <a:br>
              <a:rPr lang="cs-CZ" sz="1400" u="sng" dirty="0"/>
            </a:br>
            <a:r>
              <a:rPr lang="cs-CZ" sz="1400" u="sng" dirty="0">
                <a:hlinkClick r:id="rId12"/>
              </a:rPr>
              <a:t>http://en.wikipedia.org/wiki/File:Grain_millet,_early_grain_fill,_Tifton,_</a:t>
            </a:r>
            <a:r>
              <a:rPr lang="cs-CZ" sz="1400" u="sng" dirty="0" smtClean="0">
                <a:hlinkClick r:id="rId12"/>
              </a:rPr>
              <a:t>7-3-02.jpg</a:t>
            </a:r>
            <a:r>
              <a:rPr lang="cs-CZ" sz="1400" u="sng" dirty="0"/>
              <a:t/>
            </a:r>
            <a:br>
              <a:rPr lang="cs-CZ" sz="1400" u="sng" dirty="0"/>
            </a:br>
            <a:r>
              <a:rPr lang="cs-CZ" sz="1400" u="sng" dirty="0">
                <a:hlinkClick r:id="rId13"/>
              </a:rPr>
              <a:t>http://</a:t>
            </a:r>
            <a:r>
              <a:rPr lang="cs-CZ" sz="1400" u="sng" dirty="0" smtClean="0">
                <a:hlinkClick r:id="rId13"/>
              </a:rPr>
              <a:t>en.wikipedia.org/wiki/File:ZeaMays.jpg</a:t>
            </a:r>
            <a:r>
              <a:rPr lang="cs-CZ" sz="1400" u="sng" dirty="0" smtClean="0"/>
              <a:t/>
            </a:r>
            <a:br>
              <a:rPr lang="cs-CZ" sz="1400" u="sng" dirty="0" smtClean="0"/>
            </a:br>
            <a:r>
              <a:rPr lang="cs-CZ" sz="1400" u="sng" dirty="0" smtClean="0">
                <a:hlinkClick r:id="rId14"/>
              </a:rPr>
              <a:t>http</a:t>
            </a:r>
            <a:r>
              <a:rPr lang="cs-CZ" sz="1400" u="sng" dirty="0">
                <a:hlinkClick r:id="rId14"/>
              </a:rPr>
              <a:t>://upload.wikimedia.org/wikipedia/commons/thumb/2/27/Oryza_sativa_-_K%C3%B6hler%E2%80%93s_Medizinal-Pflanzen-232.jpg/258px-Oryza_sativa_-_</a:t>
            </a:r>
            <a:r>
              <a:rPr lang="cs-CZ" sz="1400" u="sng" dirty="0" smtClean="0">
                <a:hlinkClick r:id="rId14"/>
              </a:rPr>
              <a:t>K%C3%B6hler%E2%80%93s_Medizinal-Pflanzen-232.jpg</a:t>
            </a:r>
            <a:r>
              <a:rPr lang="cs-CZ" sz="1400" u="sng" dirty="0" smtClean="0"/>
              <a:t/>
            </a:r>
            <a:br>
              <a:rPr lang="cs-CZ" sz="1400" u="sng" dirty="0" smtClean="0"/>
            </a:br>
            <a:r>
              <a:rPr lang="cs-CZ" sz="1400" dirty="0"/>
              <a:t>Jurčák, J.; Froněk, J. </a:t>
            </a:r>
            <a:r>
              <a:rPr lang="cs-CZ" sz="1400" i="1" dirty="0"/>
              <a:t>Přírodopis 7</a:t>
            </a:r>
            <a:r>
              <a:rPr lang="cs-CZ" sz="1400" dirty="0"/>
              <a:t>, 1st </a:t>
            </a:r>
            <a:r>
              <a:rPr lang="cs-CZ" sz="1400" dirty="0" err="1"/>
              <a:t>ed</a:t>
            </a:r>
            <a:r>
              <a:rPr lang="cs-CZ" sz="1400" dirty="0"/>
              <a:t>.; </a:t>
            </a:r>
            <a:r>
              <a:rPr lang="cs-CZ" sz="1400" dirty="0" err="1"/>
              <a:t>Prodos</a:t>
            </a:r>
            <a:r>
              <a:rPr lang="cs-CZ" sz="1400" dirty="0"/>
              <a:t>: Liberec, 1998</a:t>
            </a:r>
            <a:r>
              <a:rPr lang="cs-CZ" sz="1400" u="sng" dirty="0" smtClean="0"/>
              <a:t/>
            </a:r>
            <a:br>
              <a:rPr lang="cs-CZ" sz="1400" u="sng" dirty="0" smtClean="0"/>
            </a:br>
            <a:endParaRPr lang="cs-CZ" sz="1400" u="sng" dirty="0"/>
          </a:p>
        </p:txBody>
      </p:sp>
    </p:spTree>
    <p:extLst>
      <p:ext uri="{BB962C8B-B14F-4D97-AF65-F5344CB8AC3E}">
        <p14:creationId xmlns:p14="http://schemas.microsoft.com/office/powerpoint/2010/main" val="36502123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7584" y="404664"/>
            <a:ext cx="7520940" cy="5151472"/>
          </a:xfrm>
        </p:spPr>
        <p:txBody>
          <a:bodyPr/>
          <a:lstStyle/>
          <a:p>
            <a:r>
              <a:rPr lang="cs-CZ" u="sng" dirty="0" smtClean="0"/>
              <a:t>Další zdroje:</a:t>
            </a:r>
            <a:r>
              <a:rPr lang="cs-CZ" u="sng" dirty="0"/>
              <a:t/>
            </a:r>
            <a:br>
              <a:rPr lang="cs-CZ" u="sng" dirty="0"/>
            </a:br>
            <a:r>
              <a:rPr lang="cs-CZ" sz="1400" u="sng" dirty="0"/>
              <a:t>http://en.wikipedia.org/wiki/File:Saccharum_officinarum,_Mozambique.jpg</a:t>
            </a:r>
            <a:r>
              <a:rPr lang="cs-CZ" u="sng" dirty="0" smtClean="0"/>
              <a:t/>
            </a:r>
            <a:br>
              <a:rPr lang="cs-CZ" u="sng" dirty="0" smtClean="0"/>
            </a:br>
            <a:r>
              <a:rPr lang="cs-CZ" sz="1400" dirty="0" smtClean="0">
                <a:hlinkClick r:id="rId2"/>
              </a:rPr>
              <a:t>http</a:t>
            </a:r>
            <a:r>
              <a:rPr lang="cs-CZ" sz="1400" dirty="0">
                <a:hlinkClick r:id="rId2"/>
              </a:rPr>
              <a:t>://</a:t>
            </a:r>
            <a:r>
              <a:rPr lang="cs-CZ" sz="1400" dirty="0" smtClean="0">
                <a:hlinkClick r:id="rId2"/>
              </a:rPr>
              <a:t>upload.wikimedia.org/wikipedia/commons/thumb/2/2b/BambooKyoto.jpg/258px-BambooKyoto.jpg</a:t>
            </a:r>
            <a:r>
              <a:rPr lang="cs-CZ" sz="1400" dirty="0"/>
              <a:t/>
            </a:r>
            <a:br>
              <a:rPr lang="cs-CZ" sz="1400" dirty="0"/>
            </a:br>
            <a:r>
              <a:rPr lang="cs-CZ" sz="1400" dirty="0">
                <a:hlinkClick r:id="rId3"/>
              </a:rPr>
              <a:t>http://</a:t>
            </a:r>
            <a:r>
              <a:rPr lang="cs-CZ" sz="1400" dirty="0" smtClean="0">
                <a:hlinkClick r:id="rId3"/>
              </a:rPr>
              <a:t>cs.wikipedia.org/wiki/Soubor:Elymus_repens_Habito_2010-8-29_SierraMadrona.jpg</a:t>
            </a:r>
            <a:r>
              <a:rPr lang="cs-CZ" sz="1400" dirty="0"/>
              <a:t/>
            </a:r>
            <a:br>
              <a:rPr lang="cs-CZ" sz="1400" dirty="0"/>
            </a:br>
            <a:r>
              <a:rPr lang="cs-CZ" sz="1400" dirty="0">
                <a:hlinkClick r:id="rId4"/>
              </a:rPr>
              <a:t>http://upload.wikimedia.org/wikipedia/commons/5/56/Early_Purple_Orchid_%28Orchis_mascula%29_-_geograph.org.uk_-_</a:t>
            </a:r>
            <a:r>
              <a:rPr lang="cs-CZ" sz="1400" dirty="0" smtClean="0">
                <a:hlinkClick r:id="rId4"/>
              </a:rPr>
              <a:t>1347894.jpg</a:t>
            </a:r>
            <a:r>
              <a:rPr lang="cs-CZ" sz="1400" dirty="0"/>
              <a:t/>
            </a:r>
            <a:br>
              <a:rPr lang="cs-CZ" sz="1400" dirty="0"/>
            </a:br>
            <a:r>
              <a:rPr lang="cs-CZ" sz="1400" dirty="0">
                <a:hlinkClick r:id="rId5"/>
              </a:rPr>
              <a:t>http://</a:t>
            </a:r>
            <a:r>
              <a:rPr lang="cs-CZ" sz="1400" dirty="0" smtClean="0">
                <a:hlinkClick r:id="rId5"/>
              </a:rPr>
              <a:t>cs.wikipedia.org/wiki/Soubor:Orchis_mascula.jpg</a:t>
            </a:r>
            <a:r>
              <a:rPr lang="cs-CZ" sz="1400" dirty="0" smtClean="0"/>
              <a:t/>
            </a:r>
            <a:br>
              <a:rPr lang="cs-CZ" sz="1400" dirty="0" smtClean="0"/>
            </a:br>
            <a:r>
              <a:rPr lang="cs-CZ" sz="1400" dirty="0" smtClean="0">
                <a:hlinkClick r:id="rId6"/>
              </a:rPr>
              <a:t>http</a:t>
            </a:r>
            <a:r>
              <a:rPr lang="cs-CZ" sz="1400" dirty="0">
                <a:hlinkClick r:id="rId6"/>
              </a:rPr>
              <a:t>://</a:t>
            </a:r>
            <a:r>
              <a:rPr lang="cs-CZ" sz="1400" dirty="0" smtClean="0">
                <a:hlinkClick r:id="rId6"/>
              </a:rPr>
              <a:t>upload.wikimedia.org/wikipedia/commons/thumb/3/30/Knabenkraut_2286.jpg/258px-Knabenkraut_2286.jpg</a:t>
            </a:r>
            <a:r>
              <a:rPr lang="cs-CZ" sz="1400" dirty="0"/>
              <a:t/>
            </a:r>
            <a:br>
              <a:rPr lang="cs-CZ" sz="1400" dirty="0"/>
            </a:br>
            <a:r>
              <a:rPr lang="cs-CZ" sz="1400" dirty="0">
                <a:hlinkClick r:id="rId7"/>
              </a:rPr>
              <a:t>http://</a:t>
            </a:r>
            <a:r>
              <a:rPr lang="cs-CZ" sz="1400" dirty="0" smtClean="0">
                <a:hlinkClick r:id="rId7"/>
              </a:rPr>
              <a:t>upload.wikimedia.org/wikipedia/commons/thumb/b/b5/Cypripedium_calceolus_Bayern_01.jpg/220px-Cypripedium_calceolus_Bayern_01.jpg</a:t>
            </a:r>
            <a:r>
              <a:rPr lang="cs-CZ" sz="1400" dirty="0"/>
              <a:t/>
            </a:r>
            <a:br>
              <a:rPr lang="cs-CZ" sz="1400" dirty="0"/>
            </a:br>
            <a:r>
              <a:rPr lang="cs-CZ" sz="1400" dirty="0">
                <a:hlinkClick r:id="rId8"/>
              </a:rPr>
              <a:t>http://</a:t>
            </a:r>
            <a:r>
              <a:rPr lang="cs-CZ" sz="1400" dirty="0" smtClean="0">
                <a:hlinkClick r:id="rId8"/>
              </a:rPr>
              <a:t>upload.wikimedia.org/wikipedia/commons/thumb/0/0f/Cephalanthera_damasonium_280504.jpg/258px-Cephalanthera_damasonium_280504.jpg</a:t>
            </a:r>
            <a:r>
              <a:rPr lang="cs-CZ" sz="1400" dirty="0"/>
              <a:t/>
            </a:r>
            <a:br>
              <a:rPr lang="cs-CZ" sz="1400" dirty="0"/>
            </a:br>
            <a:r>
              <a:rPr lang="cs-CZ" sz="1400" dirty="0">
                <a:hlinkClick r:id="rId9"/>
              </a:rPr>
              <a:t>http://</a:t>
            </a:r>
            <a:r>
              <a:rPr lang="cs-CZ" sz="1400" dirty="0" smtClean="0">
                <a:hlinkClick r:id="rId9"/>
              </a:rPr>
              <a:t>upload.wikimedia.org/wikipedia/commons/thumb/f/f3/Platanthera_bifolia20090612_006.jpg/200px-Platanthera_bifolia20090612_006.jpg</a:t>
            </a:r>
            <a:r>
              <a:rPr lang="cs-CZ" sz="1400" dirty="0"/>
              <a:t/>
            </a:r>
            <a:br>
              <a:rPr lang="cs-CZ" sz="1400" dirty="0"/>
            </a:br>
            <a:r>
              <a:rPr lang="cs-CZ" sz="1400" dirty="0">
                <a:hlinkClick r:id="rId10"/>
              </a:rPr>
              <a:t>http://</a:t>
            </a:r>
            <a:r>
              <a:rPr lang="cs-CZ" sz="1400" dirty="0" smtClean="0">
                <a:hlinkClick r:id="rId10"/>
              </a:rPr>
              <a:t>upload.wikimedia.org/wikipedia/commons/thumb/4/40/Vanilla_planifolia_1.jpg/258px-Vanilla_planifolia_1.jpg</a:t>
            </a:r>
            <a:r>
              <a:rPr lang="cs-CZ" sz="1400" dirty="0"/>
              <a:t/>
            </a:r>
            <a:br>
              <a:rPr lang="cs-CZ" sz="1400" dirty="0"/>
            </a:br>
            <a:r>
              <a:rPr lang="cs-CZ" sz="1400" dirty="0">
                <a:hlinkClick r:id="rId11"/>
              </a:rPr>
              <a:t>http://</a:t>
            </a:r>
            <a:r>
              <a:rPr lang="cs-CZ" sz="1400" dirty="0" smtClean="0">
                <a:hlinkClick r:id="rId11"/>
              </a:rPr>
              <a:t>upload.wikimedia.org/wikipedia/commons/a/a4/Corymborkis_flava_fruits.jpg</a:t>
            </a:r>
            <a:r>
              <a:rPr lang="cs-CZ" sz="1400" dirty="0"/>
              <a:t/>
            </a:r>
            <a:br>
              <a:rPr lang="cs-CZ" sz="1400" dirty="0"/>
            </a:br>
            <a:r>
              <a:rPr lang="cs-CZ" sz="1400" dirty="0"/>
              <a:t>http://www.jaksetodela.cz/video/1128/cerealie-jak-se-delaji-cerealie</a:t>
            </a:r>
          </a:p>
        </p:txBody>
      </p:sp>
    </p:spTree>
    <p:extLst>
      <p:ext uri="{BB962C8B-B14F-4D97-AF65-F5344CB8AC3E}">
        <p14:creationId xmlns:p14="http://schemas.microsoft.com/office/powerpoint/2010/main" val="9639196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Úhly">
  <a:themeElements>
    <a:clrScheme name="Úhly">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Úhly">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Úhly">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255</TotalTime>
  <Words>179</Words>
  <Application>Microsoft Office PowerPoint</Application>
  <PresentationFormat>Předvádění na obrazovce (4:3)</PresentationFormat>
  <Paragraphs>51</Paragraphs>
  <Slides>22</Slides>
  <Notes>0</Notes>
  <HiddenSlides>0</HiddenSlides>
  <MMClips>0</MMClips>
  <ScaleCrop>false</ScaleCrop>
  <HeadingPairs>
    <vt:vector size="4" baseType="variant">
      <vt:variant>
        <vt:lpstr>Motiv</vt:lpstr>
      </vt:variant>
      <vt:variant>
        <vt:i4>1</vt:i4>
      </vt:variant>
      <vt:variant>
        <vt:lpstr>Nadpisy snímků</vt:lpstr>
      </vt:variant>
      <vt:variant>
        <vt:i4>22</vt:i4>
      </vt:variant>
    </vt:vector>
  </HeadingPairs>
  <TitlesOfParts>
    <vt:vector size="23" baseType="lpstr">
      <vt:lpstr>Úhly</vt:lpstr>
      <vt:lpstr>Čeledi: lipnicovité a vstavačovité</vt:lpstr>
      <vt:lpstr>Základní škola Choltice, okres Pardubice - "Učíme se pro život"  Šablona: č. III/2 Inovace a zkvalitnění výuky pomocí ICT  Pořadové číslo: 31  Autor: Ošlejšková Hana  Ověření ve výuce: 7. třída  Datum ověření: 10.6.2013</vt:lpstr>
      <vt:lpstr>Metodika:  1. Prohlédněte si prezentaci. 2. Odpovězte na otázky. 3. Odpovědi si zkontrolujte.  klíčová slova: lipnicovité, stéblo, lata, klas, obilka, alergie, lipnice, srha, bojínek, psárka, pšenice, ječmen, žito, oves, kukuřice, rýže, bambus, cukrovník, proso, pýr, oddenky, symbióza, vstavač, prstnatec, okrotice, střevíčník, vemeník, vanilovník</vt:lpstr>
      <vt:lpstr>Čeleď: lipnicovité</vt:lpstr>
      <vt:lpstr>Charakteristické  znaky:</vt:lpstr>
      <vt:lpstr>Zástupci:</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Podívejte se na výrobu cereálií: http://www.jaksetodela.cz/video/1128/cerealie-jak-se-delaji-cerealie</vt:lpstr>
      <vt:lpstr>čeleď: vstavačovité</vt:lpstr>
      <vt:lpstr>Charakteristické znaky:</vt:lpstr>
      <vt:lpstr>Zástupci:</vt:lpstr>
      <vt:lpstr>Prezentace aplikace PowerPoint</vt:lpstr>
      <vt:lpstr>Prezentace aplikace PowerPoint</vt:lpstr>
      <vt:lpstr>Otázky: 1. Které rostliny pěstujeme jako obiloviny? 2. Vyjmenujte Aspoň 4 rostliny pěstované jako         píci. 3. Ze které rostliny se dělá popcorn? 4. Která rostlina se sází do vody? 5. Ze které lipnicovité  rostliny se získává cukr? 6. Ze které rostliny se získává vanilka? 7. Vyjmenujte alespoň 4 zástupce orchidejí. 8. Zástupci které čeledi potřebují mít v půdě houbová      vlákna, aby mohly růst? 9. Co je to sláma? 10. Tmavá chlebová mouka a náhražka kávy se získává z …</vt:lpstr>
      <vt:lpstr>Odpovědi: 1. pšenice setá, žito seté, oves setý, ječmen setý, kukuřice     setá, rýže setá. 2. Lipnice luční, srha říznačka, bojínek luční, psárka luč-     ní, pýr plazivý. 3. Kukuřice setá. 4. Rýže setá. 5. cukrovník lékařský. 6. vanilovník plocholistý. 7. vstavač mužský, okrotice bílá, vemeník dvoulistý,       prstnatec májový, střevíčník pantoflíček. 8. Vstavačovité rostliny. 9. stébla obilovin. 10. Z žita setého. </vt:lpstr>
      <vt:lpstr>Zdroje: http://upload.wikimedia.org/wikipedia/commons/thumb/6/62/Poa_pratensis.jpg/258px-Poa_pratensis.jpg http://upload.wikimedia.org/wikipedia/commons/thumb/b/bf/457_Dactylis_glomerata.jpg/358px-457_Dactylis_glomerata.jpg http://cs.wikipedia.org/wiki/Soubor:Alopecurus.pratensis.2.jpg http://cs.wikipedia.org/wiki/Soubor:Alopecurus_pratensis1.JPG http://en.wikipedia.org/wiki/File:Timothy_grass.jpg http://en.wikipedia.org/wiki/Timothy-grass http://upload.wikimedia.org/wikipedia/commons/7/71/Wheat_field.jpg http://en.wikipedia.org/wiki/File:Ear_of_rye.jpg http://upload.wikimedia.org/wikipedia/commons/thumb/5/52/Escourgeon-Hordeum_vulgare_subsp._vulgare.jpg/250px-Escourgeon-Hordeum_vulgare_subsp._vulgare.jpg http://en.wikipedia.org/wiki/File:Avena_fatua1.jpg http://en.wikipedia.org/wiki/File:Grain_millet,_early_grain_fill,_Tifton,_7-3-02.jpg http://en.wikipedia.org/wiki/File:ZeaMays.jpg http://upload.wikimedia.org/wikipedia/commons/thumb/2/27/Oryza_sativa_-_K%C3%B6hler%E2%80%93s_Medizinal-Pflanzen-232.jpg/258px-Oryza_sativa_-_K%C3%B6hler%E2%80%93s_Medizinal-Pflanzen-232.jpg Jurčák, J.; Froněk, J. Přírodopis 7, 1st ed.; Prodos: Liberec, 1998 </vt:lpstr>
      <vt:lpstr>Další zdroje: http://en.wikipedia.org/wiki/File:Saccharum_officinarum,_Mozambique.jpg http://upload.wikimedia.org/wikipedia/commons/thumb/2/2b/BambooKyoto.jpg/258px-BambooKyoto.jpg http://cs.wikipedia.org/wiki/Soubor:Elymus_repens_Habito_2010-8-29_SierraMadrona.jpg http://upload.wikimedia.org/wikipedia/commons/5/56/Early_Purple_Orchid_%28Orchis_mascula%29_-_geograph.org.uk_-_1347894.jpg http://cs.wikipedia.org/wiki/Soubor:Orchis_mascula.jpg http://upload.wikimedia.org/wikipedia/commons/thumb/3/30/Knabenkraut_2286.jpg/258px-Knabenkraut_2286.jpg http://upload.wikimedia.org/wikipedia/commons/thumb/b/b5/Cypripedium_calceolus_Bayern_01.jpg/220px-Cypripedium_calceolus_Bayern_01.jpg http://upload.wikimedia.org/wikipedia/commons/thumb/0/0f/Cephalanthera_damasonium_280504.jpg/258px-Cephalanthera_damasonium_280504.jpg http://upload.wikimedia.org/wikipedia/commons/thumb/f/f3/Platanthera_bifolia20090612_006.jpg/200px-Platanthera_bifolia20090612_006.jpg http://upload.wikimedia.org/wikipedia/commons/thumb/4/40/Vanilla_planifolia_1.jpg/258px-Vanilla_planifolia_1.jpg http://upload.wikimedia.org/wikipedia/commons/a/a4/Corymborkis_flava_fruits.jpg http://www.jaksetodela.cz/video/1128/cerealie-jak-se-delaji-cerealie</vt:lpstr>
    </vt:vector>
  </TitlesOfParts>
  <Company>Choltice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Čeledi: lipnicovité a vstavačovité</dc:title>
  <dc:creator>Hana Ošlejšková</dc:creator>
  <cp:lastModifiedBy>Hana Ošlejšková</cp:lastModifiedBy>
  <cp:revision>22</cp:revision>
  <dcterms:created xsi:type="dcterms:W3CDTF">2012-07-22T22:24:27Z</dcterms:created>
  <dcterms:modified xsi:type="dcterms:W3CDTF">2013-09-04T12:02:46Z</dcterms:modified>
</cp:coreProperties>
</file>