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2" r:id="rId2"/>
    <p:sldId id="273" r:id="rId3"/>
    <p:sldId id="259" r:id="rId4"/>
    <p:sldId id="261" r:id="rId5"/>
    <p:sldId id="262" r:id="rId6"/>
    <p:sldId id="263" r:id="rId7"/>
    <p:sldId id="264" r:id="rId8"/>
    <p:sldId id="265" r:id="rId9"/>
    <p:sldId id="258" r:id="rId10"/>
    <p:sldId id="266" r:id="rId11"/>
    <p:sldId id="267" r:id="rId12"/>
    <p:sldId id="269" r:id="rId13"/>
    <p:sldId id="270" r:id="rId14"/>
    <p:sldId id="260" r:id="rId15"/>
    <p:sldId id="271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5862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113AB3-8446-4620-9674-82C4897DC0F5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7B5E36-74D5-4524-A81E-7D0BB9C90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7B5565-535E-47F5-ACAB-4DCC0348AD4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B52876-469B-4703-9F4F-B6E286C5BA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gif"/><Relationship Id="rId7" Type="http://schemas.openxmlformats.org/officeDocument/2006/relationships/image" Target="../media/image18.wm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wmf"/><Relationship Id="rId9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pc\Desktop\32%20Stopa%2032.wma" TargetMode="External"/><Relationship Id="rId6" Type="http://schemas.openxmlformats.org/officeDocument/2006/relationships/image" Target="../media/image35.wmf"/><Relationship Id="rId5" Type="http://schemas.openxmlformats.org/officeDocument/2006/relationships/image" Target="../media/image34.jpeg"/><Relationship Id="rId4" Type="http://schemas.openxmlformats.org/officeDocument/2006/relationships/image" Target="../media/image33.gi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573016"/>
            <a:ext cx="8352928" cy="2520280"/>
          </a:xfrm>
        </p:spPr>
        <p:txBody>
          <a:bodyPr>
            <a:normAutofit fontScale="625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VY_22_INOVACE_01_07</a:t>
            </a:r>
            <a:r>
              <a:rPr lang="cs-CZ" dirty="0" smtClean="0"/>
              <a:t>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Halloween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dirty="0" smtClean="0"/>
              <a:t>AUTOR:  </a:t>
            </a:r>
            <a:r>
              <a:rPr lang="cs-CZ" b="1" dirty="0" smtClean="0"/>
              <a:t>Mgr. </a:t>
            </a:r>
            <a:r>
              <a:rPr lang="cs-CZ" sz="4000" b="1" dirty="0" smtClean="0"/>
              <a:t>Lenka Balážová   </a:t>
            </a:r>
            <a:r>
              <a:rPr lang="cs-CZ" dirty="0" smtClean="0"/>
              <a:t>              </a:t>
            </a:r>
          </a:p>
          <a:p>
            <a:pPr algn="l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="" xmlns:p14="http://schemas.microsoft.com/office/powerpoint/2010/main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813618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VY_22_INOVACE_01_07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Halloween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2.stupeň ZŠ praktická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(popis materiálu)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Seznámení  s tradicí  tohoto svátku,se  souvisejícími základními pojmy pomocí obrázkového slovníku. Prezentace opakuje téma „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How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many...?“,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Emotions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Opposites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Pumpkin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witch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spider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black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cat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skeleton,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hat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bat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sweets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ghost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Písnička se spouští kliknutím na ampliónek.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>
                <a:latin typeface="Algerian" pitchFamily="82" charset="0"/>
              </a:rPr>
              <a:t>Halloween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60" name="Picture 12" descr="C:\Users\pc\AppData\Local\Microsoft\Windows\Temporary Internet Files\Content.IE5\40KPN2K9\MC9003976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8568952" cy="5112567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763688" y="2492896"/>
            <a:ext cx="636148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lidový svátek je slaven 31.října - většinou v anglicky</a:t>
            </a:r>
          </a:p>
          <a:p>
            <a:r>
              <a:rPr lang="cs-CZ" dirty="0" smtClean="0"/>
              <a:t>mluvících zemích. Název </a:t>
            </a:r>
            <a:r>
              <a:rPr lang="cs-CZ" dirty="0" err="1" smtClean="0"/>
              <a:t>Halloween</a:t>
            </a:r>
            <a:r>
              <a:rPr lang="cs-CZ" dirty="0" smtClean="0"/>
              <a:t> vznikl zkrácením anglického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All</a:t>
            </a:r>
            <a:r>
              <a:rPr lang="cs-CZ" dirty="0" smtClean="0"/>
              <a:t>-</a:t>
            </a:r>
            <a:r>
              <a:rPr lang="cs-CZ" dirty="0" err="1" smtClean="0"/>
              <a:t>Hallows</a:t>
            </a:r>
            <a:r>
              <a:rPr lang="cs-CZ" dirty="0" smtClean="0"/>
              <a:t>-</a:t>
            </a:r>
            <a:r>
              <a:rPr lang="cs-CZ" dirty="0" err="1" smtClean="0"/>
              <a:t>eve</a:t>
            </a:r>
            <a:r>
              <a:rPr lang="cs-CZ" dirty="0" smtClean="0"/>
              <a:t>“, tedy „Předvečer Všech svatých“. </a:t>
            </a:r>
          </a:p>
          <a:p>
            <a:r>
              <a:rPr lang="cs-CZ" dirty="0" smtClean="0"/>
              <a:t>V tento den se děti oblékají do strašidelných kostýmů a chodí</a:t>
            </a:r>
          </a:p>
          <a:p>
            <a:r>
              <a:rPr lang="cs-CZ" dirty="0" smtClean="0"/>
              <a:t> od domu k domu s tradičním pořekadlem </a:t>
            </a:r>
            <a:r>
              <a:rPr lang="cs-CZ" i="1" dirty="0" err="1" smtClean="0"/>
              <a:t>Trick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cs-CZ" i="1" dirty="0" err="1" smtClean="0"/>
              <a:t>treat</a:t>
            </a:r>
            <a:r>
              <a:rPr lang="cs-CZ" dirty="0" smtClean="0"/>
              <a:t>  =</a:t>
            </a:r>
          </a:p>
          <a:p>
            <a:r>
              <a:rPr lang="cs-CZ" i="1" dirty="0" smtClean="0"/>
              <a:t>Koledu, nebo vám něco provedu</a:t>
            </a:r>
            <a:r>
              <a:rPr lang="cs-CZ" dirty="0" smtClean="0"/>
              <a:t> a koledují si o sladkosti.</a:t>
            </a:r>
          </a:p>
          <a:p>
            <a:r>
              <a:rPr lang="cs-CZ" dirty="0" smtClean="0"/>
              <a:t>Pro tento svátek jsou typické vyřezané dýně se svíčkou uvnitř, tzv. Jack o-</a:t>
            </a:r>
            <a:r>
              <a:rPr lang="cs-CZ" dirty="0" err="1" smtClean="0"/>
              <a:t>lantern</a:t>
            </a:r>
            <a:r>
              <a:rPr lang="cs-CZ" dirty="0" smtClean="0"/>
              <a:t>, čarodějnice,</a:t>
            </a:r>
            <a:r>
              <a:rPr lang="cs-CZ" dirty="0"/>
              <a:t> </a:t>
            </a:r>
            <a:r>
              <a:rPr lang="cs-CZ" dirty="0" smtClean="0"/>
              <a:t>černé kočky, pavouci, duchové, příšery, kostlivci aj.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b="1" dirty="0" smtClean="0"/>
              <a:t>Picture </a:t>
            </a:r>
            <a:r>
              <a:rPr lang="cs-CZ" b="1" dirty="0" err="1" smtClean="0"/>
              <a:t>dictionary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6600"/>
                </a:solidFill>
                <a:latin typeface="Algerian" pitchFamily="82" charset="0"/>
              </a:rPr>
              <a:t>PUMPKIN</a:t>
            </a:r>
            <a:endParaRPr lang="cs-CZ" dirty="0">
              <a:solidFill>
                <a:srgbClr val="FF6600"/>
              </a:solidFill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6600"/>
                </a:solidFill>
                <a:latin typeface="Algerian" pitchFamily="82" charset="0"/>
              </a:rPr>
              <a:t>JACK  O - LANTERN</a:t>
            </a:r>
            <a:endParaRPr lang="cs-CZ" dirty="0">
              <a:solidFill>
                <a:srgbClr val="FF6600"/>
              </a:solidFill>
              <a:latin typeface="Algerian" pitchFamily="82" charset="0"/>
            </a:endParaRPr>
          </a:p>
        </p:txBody>
      </p:sp>
      <p:pic>
        <p:nvPicPr>
          <p:cNvPr id="1843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64904"/>
            <a:ext cx="4040188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7" name="Picture 5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174875"/>
            <a:ext cx="3600400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b="1" dirty="0" smtClean="0"/>
              <a:t>Picture </a:t>
            </a:r>
            <a:r>
              <a:rPr lang="cs-CZ" b="1" dirty="0" err="1" smtClean="0"/>
              <a:t>dictionary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5862B"/>
          </a:solidFill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WITCH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5862B"/>
          </a:solidFill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BLACK  CAT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1650" y="2174875"/>
            <a:ext cx="3951288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459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708920"/>
            <a:ext cx="2952328" cy="2583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b="1" dirty="0" smtClean="0"/>
              <a:t>Picture </a:t>
            </a:r>
            <a:r>
              <a:rPr lang="cs-CZ" b="1" dirty="0" err="1" smtClean="0"/>
              <a:t>dictionary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5862B"/>
          </a:solidFill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HAT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5862B"/>
          </a:solidFill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SPIDER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636912"/>
            <a:ext cx="4040188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3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636912"/>
            <a:ext cx="3744416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5862B"/>
          </a:solidFill>
        </p:spPr>
        <p:txBody>
          <a:bodyPr/>
          <a:lstStyle/>
          <a:p>
            <a:r>
              <a:rPr lang="cs-CZ" b="1" dirty="0" smtClean="0"/>
              <a:t>Picture </a:t>
            </a:r>
            <a:r>
              <a:rPr lang="cs-CZ" b="1" dirty="0" err="1" smtClean="0"/>
              <a:t>dictionary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6600"/>
          </a:solidFill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SKELETON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6600"/>
          </a:solidFill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BAT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420888"/>
            <a:ext cx="3898776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0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708920"/>
            <a:ext cx="4041775" cy="3600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5862B"/>
          </a:solidFill>
        </p:spPr>
        <p:txBody>
          <a:bodyPr/>
          <a:lstStyle/>
          <a:p>
            <a:r>
              <a:rPr lang="cs-CZ" b="1" dirty="0" smtClean="0"/>
              <a:t>Picture </a:t>
            </a:r>
            <a:r>
              <a:rPr lang="cs-CZ" b="1" dirty="0" err="1" smtClean="0"/>
              <a:t>dictionary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4040188" cy="639762"/>
          </a:xfrm>
          <a:solidFill>
            <a:srgbClr val="FF6600"/>
          </a:solidFill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TRICK OR TREAT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6600"/>
          </a:solidFill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SWEETS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12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64904"/>
            <a:ext cx="4040188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492896"/>
            <a:ext cx="3815407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>
            <a:normAutofit/>
          </a:bodyPr>
          <a:lstStyle/>
          <a:p>
            <a:r>
              <a:rPr lang="cs-CZ" sz="6000" dirty="0" err="1" smtClean="0">
                <a:latin typeface="Algerian" pitchFamily="82" charset="0"/>
              </a:rPr>
              <a:t>Halloween</a:t>
            </a:r>
            <a:r>
              <a:rPr lang="cs-CZ" sz="6000" dirty="0" smtClean="0">
                <a:latin typeface="Algerian" pitchFamily="82" charset="0"/>
              </a:rPr>
              <a:t> -</a:t>
            </a:r>
            <a:r>
              <a:rPr lang="cs-CZ" sz="5400" dirty="0" smtClean="0">
                <a:latin typeface="Algerian" pitchFamily="82" charset="0"/>
              </a:rPr>
              <a:t>31</a:t>
            </a:r>
            <a:r>
              <a:rPr lang="cs-CZ" sz="1800" dirty="0" smtClean="0">
                <a:latin typeface="Algerian" pitchFamily="82" charset="0"/>
              </a:rPr>
              <a:t>st</a:t>
            </a:r>
            <a:r>
              <a:rPr lang="cs-CZ" sz="5400" dirty="0" smtClean="0">
                <a:latin typeface="Algerian" pitchFamily="82" charset="0"/>
              </a:rPr>
              <a:t> </a:t>
            </a:r>
            <a:r>
              <a:rPr lang="cs-CZ" sz="4000" b="1" dirty="0" err="1" smtClean="0">
                <a:latin typeface="Arabic Typesetting" pitchFamily="66" charset="-78"/>
                <a:cs typeface="Arabic Typesetting" pitchFamily="66" charset="-78"/>
              </a:rPr>
              <a:t>October</a:t>
            </a:r>
            <a:endParaRPr lang="cs-CZ" b="1" dirty="0">
              <a:latin typeface="Algerian" pitchFamily="82" charset="0"/>
            </a:endParaRPr>
          </a:p>
        </p:txBody>
      </p:sp>
      <p:pic>
        <p:nvPicPr>
          <p:cNvPr id="1031" name="Picture 7" descr="C:\Users\pc\AppData\Local\Microsoft\Windows\Temporary Internet Files\Content.IE5\5X188AG3\MM90004112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3284984"/>
            <a:ext cx="1590675" cy="1323975"/>
          </a:xfrm>
          <a:prstGeom prst="rect">
            <a:avLst/>
          </a:prstGeom>
          <a:noFill/>
        </p:spPr>
      </p:pic>
      <p:pic>
        <p:nvPicPr>
          <p:cNvPr id="1033" name="Picture 9" descr="C:\Users\pc\AppData\Local\Microsoft\Windows\Temporary Internet Files\Content.IE5\40KPN2K9\MM90004112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40768"/>
            <a:ext cx="2552700" cy="962025"/>
          </a:xfrm>
          <a:prstGeom prst="rect">
            <a:avLst/>
          </a:prstGeom>
          <a:noFill/>
        </p:spPr>
      </p:pic>
      <p:pic>
        <p:nvPicPr>
          <p:cNvPr id="1037" name="Picture 13" descr="C:\Users\pc\AppData\Local\Microsoft\Windows\Temporary Internet Files\Content.IE5\5X188AG3\MC9002382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4725144"/>
            <a:ext cx="1589227" cy="1838858"/>
          </a:xfrm>
          <a:prstGeom prst="rect">
            <a:avLst/>
          </a:prstGeom>
          <a:noFill/>
        </p:spPr>
      </p:pic>
      <p:pic>
        <p:nvPicPr>
          <p:cNvPr id="1038" name="Picture 14" descr="C:\Users\pc\AppData\Local\Microsoft\Windows\Temporary Internet Files\Content.IE5\SNAHS29P\MC90043639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1556792"/>
            <a:ext cx="1828572" cy="1828572"/>
          </a:xfrm>
          <a:prstGeom prst="rect">
            <a:avLst/>
          </a:prstGeom>
          <a:noFill/>
        </p:spPr>
      </p:pic>
      <p:pic>
        <p:nvPicPr>
          <p:cNvPr id="1043" name="Picture 19" descr="C:\Users\pc\AppData\Local\Microsoft\Windows\Temporary Internet Files\Content.IE5\5X188AG3\MC900436177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1196752"/>
            <a:ext cx="4558730" cy="1828572"/>
          </a:xfrm>
          <a:prstGeom prst="rect">
            <a:avLst/>
          </a:prstGeom>
          <a:noFill/>
        </p:spPr>
      </p:pic>
      <p:pic>
        <p:nvPicPr>
          <p:cNvPr id="1044" name="Picture 20" descr="C:\Users\pc\AppData\Local\Microsoft\Windows\Temporary Internet Files\Content.IE5\5X188AG3\MC90041270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3" y="2348881"/>
            <a:ext cx="1944215" cy="2376263"/>
          </a:xfrm>
          <a:prstGeom prst="rect">
            <a:avLst/>
          </a:prstGeom>
          <a:noFill/>
        </p:spPr>
      </p:pic>
      <p:pic>
        <p:nvPicPr>
          <p:cNvPr id="1054" name="Picture 30" descr="C:\Users\pc\AppData\Local\Microsoft\Windows\Temporary Internet Files\Content.IE5\P113W3SM\MC90043621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4869160"/>
            <a:ext cx="1828572" cy="1752381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3203848" y="3717032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pumpkin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508104" y="5229200"/>
            <a:ext cx="701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ghost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499992" y="44371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bat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788024" y="3284984"/>
            <a:ext cx="97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skeleton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059833" y="4797152"/>
            <a:ext cx="720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witch</a:t>
            </a:r>
            <a:endParaRPr lang="en-US"/>
          </a:p>
        </p:txBody>
      </p:sp>
      <p:sp>
        <p:nvSpPr>
          <p:cNvPr id="39" name="TextovéPole 38"/>
          <p:cNvSpPr txBox="1"/>
          <p:nvPr/>
        </p:nvSpPr>
        <p:spPr>
          <a:xfrm>
            <a:off x="5868144" y="4365104"/>
            <a:ext cx="766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spider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23928" y="3212976"/>
            <a:ext cx="491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hat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868144" y="35730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b</a:t>
            </a:r>
            <a:r>
              <a:rPr lang="cs-CZ" dirty="0" err="1" smtClean="0"/>
              <a:t>lack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483768" y="3356992"/>
            <a:ext cx="584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web</a:t>
            </a:r>
            <a:endParaRPr lang="cs-CZ" dirty="0"/>
          </a:p>
        </p:txBody>
      </p:sp>
      <p:pic>
        <p:nvPicPr>
          <p:cNvPr id="1064" name="Picture 40" descr="bonbóny,Halloween,jídlo,obdarování po zvolání trick or treat na svátek Halloween,oslavy,pohoštění,pytle,zvláštní udál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1" y="4869160"/>
            <a:ext cx="2448272" cy="1734641"/>
          </a:xfrm>
          <a:prstGeom prst="rect">
            <a:avLst/>
          </a:prstGeom>
          <a:noFill/>
        </p:spPr>
      </p:pic>
      <p:sp>
        <p:nvSpPr>
          <p:cNvPr id="53" name="TextovéPole 52"/>
          <p:cNvSpPr txBox="1"/>
          <p:nvPr/>
        </p:nvSpPr>
        <p:spPr>
          <a:xfrm>
            <a:off x="4716016" y="3933056"/>
            <a:ext cx="832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sweets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EMOTIONS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HAPPY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SAD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355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276872"/>
            <a:ext cx="4040188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556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420888"/>
            <a:ext cx="404177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EMOTIONS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bg1"/>
          </a:solidFill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SCARED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bg1"/>
          </a:solidFill>
        </p:spPr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ANGRY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4578" name="Picture 2" descr="C:\Users\pc\AppData\Local\Microsoft\Windows\Temporary Internet Files\Content.IE5\5X188AG3\MC9004362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708920"/>
            <a:ext cx="3384376" cy="3312368"/>
          </a:xfrm>
          <a:prstGeom prst="rect">
            <a:avLst/>
          </a:prstGeom>
          <a:noFill/>
        </p:spPr>
      </p:pic>
      <p:pic>
        <p:nvPicPr>
          <p:cNvPr id="24580" name="Picture 4" descr="C:\Users\pc\AppData\Local\Microsoft\Windows\Temporary Internet Files\Low\Content.IE5\JY6FKIOK\MC900436319[1].PN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204864"/>
            <a:ext cx="3672408" cy="38884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err="1" smtClean="0"/>
              <a:t>opposites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a </a:t>
            </a:r>
            <a:r>
              <a:rPr lang="cs-CZ" dirty="0" err="1" smtClean="0">
                <a:latin typeface="Algerian" pitchFamily="82" charset="0"/>
              </a:rPr>
              <a:t>big</a:t>
            </a:r>
            <a:r>
              <a:rPr lang="cs-CZ" dirty="0" smtClean="0">
                <a:latin typeface="Algerian" pitchFamily="82" charset="0"/>
              </a:rPr>
              <a:t> </a:t>
            </a:r>
            <a:r>
              <a:rPr lang="cs-CZ" dirty="0" err="1" smtClean="0">
                <a:latin typeface="Algerian" pitchFamily="82" charset="0"/>
              </a:rPr>
              <a:t>pumpkin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a </a:t>
            </a:r>
            <a:r>
              <a:rPr lang="cs-CZ" dirty="0" err="1" smtClean="0">
                <a:latin typeface="Algerian" pitchFamily="82" charset="0"/>
              </a:rPr>
              <a:t>small</a:t>
            </a:r>
            <a:r>
              <a:rPr lang="cs-CZ" dirty="0" smtClean="0">
                <a:latin typeface="Algerian" pitchFamily="82" charset="0"/>
              </a:rPr>
              <a:t> </a:t>
            </a:r>
            <a:r>
              <a:rPr lang="cs-CZ" dirty="0" err="1" smtClean="0">
                <a:latin typeface="Algerian" pitchFamily="82" charset="0"/>
              </a:rPr>
              <a:t>pumpkin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48880"/>
            <a:ext cx="4040188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604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2548" y="2174875"/>
            <a:ext cx="2546729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err="1" smtClean="0"/>
              <a:t>Count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!</a:t>
            </a:r>
            <a:br>
              <a:rPr lang="cs-CZ" dirty="0" smtClean="0"/>
            </a:b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pumpkins</a:t>
            </a:r>
            <a:r>
              <a:rPr lang="cs-CZ" dirty="0" smtClean="0"/>
              <a:t> are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9162" y="1624806"/>
            <a:ext cx="7305675" cy="447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Poem: </a:t>
            </a:r>
            <a:r>
              <a:rPr lang="cs-CZ" dirty="0" err="1" smtClean="0"/>
              <a:t>Halloween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en-US" dirty="0" smtClean="0"/>
              <a:t>Black cat. Orange pumpkin.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White ghost. Green-eyed monster.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US" dirty="0" smtClean="0"/>
              <a:t>Black. Orange. White. Green. 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These are the </a:t>
            </a:r>
            <a:r>
              <a:rPr lang="en-US" dirty="0" err="1" smtClean="0"/>
              <a:t>colours</a:t>
            </a:r>
            <a:r>
              <a:rPr lang="en-US" dirty="0" smtClean="0"/>
              <a:t> of Halloween.</a:t>
            </a:r>
          </a:p>
          <a:p>
            <a:endParaRPr lang="cs-CZ" dirty="0"/>
          </a:p>
        </p:txBody>
      </p:sp>
      <p:pic>
        <p:nvPicPr>
          <p:cNvPr id="3078" name="Picture 6" descr="C:\Users\pc\AppData\Local\Microsoft\Windows\Temporary Internet Files\Content.IE5\40KPN2K9\MC9004110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645024"/>
            <a:ext cx="3528392" cy="3212976"/>
          </a:xfrm>
          <a:prstGeom prst="rect">
            <a:avLst/>
          </a:prstGeom>
          <a:noFill/>
        </p:spPr>
      </p:pic>
      <p:pic>
        <p:nvPicPr>
          <p:cNvPr id="3080" name="Picture 8" descr="C:\Users\pc\AppData\Local\Microsoft\Windows\Temporary Internet Files\Content.IE5\SNAHS29P\MC900347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124744"/>
            <a:ext cx="1827886" cy="1217981"/>
          </a:xfrm>
          <a:prstGeom prst="rect">
            <a:avLst/>
          </a:prstGeom>
          <a:noFill/>
        </p:spPr>
      </p:pic>
      <p:pic>
        <p:nvPicPr>
          <p:cNvPr id="3081" name="Picture 9" descr="C:\Users\pc\AppData\Local\Microsoft\Windows\Temporary Internet Files\Content.IE5\5X188AG3\MC9003799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3501008"/>
            <a:ext cx="1383950" cy="792088"/>
          </a:xfrm>
          <a:prstGeom prst="rect">
            <a:avLst/>
          </a:prstGeom>
          <a:noFill/>
        </p:spPr>
      </p:pic>
      <p:pic>
        <p:nvPicPr>
          <p:cNvPr id="3082" name="Picture 10" descr="C:\Users\pc\AppData\Local\Microsoft\Windows\Temporary Internet Files\Content.IE5\P113W3SM\MC9004359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204864"/>
            <a:ext cx="2248917" cy="1440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Song: </a:t>
            </a:r>
            <a:r>
              <a:rPr lang="cs-CZ" dirty="0" err="1" smtClean="0"/>
              <a:t>Halloween</a:t>
            </a:r>
            <a:endParaRPr lang="cs-CZ" dirty="0"/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204864"/>
            <a:ext cx="822960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412776"/>
            <a:ext cx="809625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665" name="Picture 17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48725" y="-19605625"/>
            <a:ext cx="914400" cy="914400"/>
          </a:xfrm>
          <a:prstGeom prst="rect">
            <a:avLst/>
          </a:prstGeom>
          <a:noFill/>
        </p:spPr>
      </p:pic>
      <p:pic>
        <p:nvPicPr>
          <p:cNvPr id="27667" name="Picture 19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48725" y="-19605625"/>
            <a:ext cx="914400" cy="914400"/>
          </a:xfrm>
          <a:prstGeom prst="rect">
            <a:avLst/>
          </a:prstGeom>
          <a:noFill/>
        </p:spPr>
      </p:pic>
      <p:pic>
        <p:nvPicPr>
          <p:cNvPr id="27670" name="Picture 22" descr="C:\Users\pc\AppData\Local\Microsoft\Windows\Temporary Internet Files\Content.IE5\SNAHS29P\MC9004382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4221088"/>
            <a:ext cx="1562100" cy="1946275"/>
          </a:xfrm>
          <a:prstGeom prst="rect">
            <a:avLst/>
          </a:prstGeom>
          <a:noFill/>
        </p:spPr>
      </p:pic>
      <p:pic>
        <p:nvPicPr>
          <p:cNvPr id="9" name="32 Stopa 32.wma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tretch>
            <a:fillRect/>
          </a:stretch>
        </p:blipFill>
        <p:spPr>
          <a:xfrm>
            <a:off x="8100392" y="602128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76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20688"/>
            <a:ext cx="57423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lgerian" pitchFamily="82" charset="0"/>
              </a:rPr>
              <a:t>Použité zdroje:  </a:t>
            </a:r>
          </a:p>
          <a:p>
            <a:r>
              <a:rPr lang="cs-CZ" i="1" dirty="0" smtClean="0"/>
              <a:t>Fotografie: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i="1" dirty="0" smtClean="0"/>
          </a:p>
          <a:p>
            <a:r>
              <a:rPr lang="cs-CZ" i="1" dirty="0" smtClean="0"/>
              <a:t>Vlastní fotografie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338</Words>
  <Application>Microsoft Office PowerPoint</Application>
  <PresentationFormat>Předvádění na obrazovce (4:3)</PresentationFormat>
  <Paragraphs>86</Paragraphs>
  <Slides>16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</vt:lpstr>
      <vt:lpstr>Halloween</vt:lpstr>
      <vt:lpstr>Picture dictionary</vt:lpstr>
      <vt:lpstr>Picture dictionary</vt:lpstr>
      <vt:lpstr>Picture dictionary</vt:lpstr>
      <vt:lpstr>Picture dictionary</vt:lpstr>
      <vt:lpstr>Picture dictionary</vt:lpstr>
      <vt:lpstr>Halloween -31st October</vt:lpstr>
      <vt:lpstr>EMOTIONS</vt:lpstr>
      <vt:lpstr>EMOTIONS</vt:lpstr>
      <vt:lpstr>opposites</vt:lpstr>
      <vt:lpstr>Count with me! How many pumpkins are there?</vt:lpstr>
      <vt:lpstr>Poem: Halloween colours</vt:lpstr>
      <vt:lpstr>Song: Halloween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40</cp:revision>
  <dcterms:created xsi:type="dcterms:W3CDTF">2012-10-28T13:56:23Z</dcterms:created>
  <dcterms:modified xsi:type="dcterms:W3CDTF">2013-06-25T18:26:50Z</dcterms:modified>
</cp:coreProperties>
</file>