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70" r:id="rId3"/>
    <p:sldId id="258" r:id="rId4"/>
    <p:sldId id="257" r:id="rId5"/>
    <p:sldId id="259" r:id="rId6"/>
    <p:sldId id="271" r:id="rId7"/>
    <p:sldId id="267" r:id="rId8"/>
    <p:sldId id="261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DB6A25"/>
    <a:srgbClr val="F07889"/>
    <a:srgbClr val="E9595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82" autoAdjust="0"/>
  </p:normalViewPr>
  <p:slideViewPr>
    <p:cSldViewPr>
      <p:cViewPr varScale="1">
        <p:scale>
          <a:sx n="86" d="100"/>
          <a:sy n="86" d="100"/>
        </p:scale>
        <p:origin x="-148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9B8551-801D-4601-B9B0-B754F682F50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058CC-4ABF-48B7-B87A-A204473F81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F2268-1D53-422C-A788-023831A83E9D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89AEA-3146-475D-9B4B-CE233FD6E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2376264"/>
          </a:xfrm>
        </p:spPr>
        <p:txBody>
          <a:bodyPr>
            <a:normAutofit fontScale="625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VY_22_INOVACE_01_09_TO BE</a:t>
            </a:r>
          </a:p>
          <a:p>
            <a:pPr algn="l"/>
            <a:r>
              <a:rPr lang="cs-CZ" dirty="0" smtClean="0"/>
              <a:t>AUTOR:  Mgr. </a:t>
            </a:r>
            <a:r>
              <a:rPr lang="cs-CZ" sz="4000" b="1" dirty="0" smtClean="0"/>
              <a:t>Lenka Balážová   </a:t>
            </a:r>
            <a:r>
              <a:rPr lang="cs-CZ" dirty="0" smtClean="0"/>
              <a:t>              </a:t>
            </a:r>
          </a:p>
          <a:p>
            <a:pPr algn="l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996498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To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procvičuje sloveso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 všech osobách jednotného i množného čísla. Každý snímek je zaměřen na 1 osobu, která je i na obrázku, ke kterému se vztahuje i několik vět, které můžou žáci číst, překládat je, vytvořit si k nim i otázky.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 he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sz="3600" dirty="0" smtClean="0"/>
              <a:t>[</a:t>
            </a:r>
            <a:r>
              <a:rPr lang="cs-CZ" sz="36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ai</a:t>
            </a:r>
            <a:r>
              <a:rPr lang="cs-CZ" sz="3600" dirty="0" smtClean="0"/>
              <a:t>]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/>
              <a:t>dog.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/>
              <a:t>Max.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/>
              <a:t>big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/>
              <a:t>white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b="1" dirty="0" smtClean="0"/>
              <a:t>sad.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0"/>
            <a:ext cx="3034679" cy="4691063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2880320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rgbClr val="FF0000"/>
                </a:solidFill>
              </a:rPr>
              <a:t>She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girl.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/>
              <a:t>short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ten.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pupil.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happy.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288032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accent3">
                    <a:lumMod val="75000"/>
                  </a:schemeClr>
                </a:solidFill>
              </a:rPr>
              <a:t>He</a:t>
            </a:r>
            <a:endParaRPr lang="cs-CZ" sz="8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/>
              <a:t>boy.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/>
              <a:t>Robert.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/>
              <a:t>7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/>
              <a:t>pupil </a:t>
            </a:r>
            <a:r>
              <a:rPr lang="cs-CZ" dirty="0" err="1" smtClean="0"/>
              <a:t>of</a:t>
            </a:r>
            <a:r>
              <a:rPr lang="cs-CZ" dirty="0" smtClean="0"/>
              <a:t> 2. </a:t>
            </a:r>
            <a:r>
              <a:rPr lang="cs-CZ" dirty="0" err="1" smtClean="0"/>
              <a:t>class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3096344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our</a:t>
            </a:r>
            <a:r>
              <a:rPr lang="cs-CZ" dirty="0" smtClean="0"/>
              <a:t> dog.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chemeClr val="accent6">
                    <a:lumMod val="50000"/>
                  </a:schemeClr>
                </a:solidFill>
              </a:rPr>
              <a:t>It</a:t>
            </a:r>
            <a:endParaRPr lang="cs-CZ" sz="8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331236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válný popisek 8"/>
          <p:cNvSpPr/>
          <p:nvPr/>
        </p:nvSpPr>
        <p:spPr>
          <a:xfrm>
            <a:off x="2699792" y="3573016"/>
            <a:ext cx="1584176" cy="936104"/>
          </a:xfrm>
          <a:prstGeom prst="wedgeEllipseCallout">
            <a:avLst>
              <a:gd name="adj1" fmla="val -57462"/>
              <a:gd name="adj2" fmla="val 749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It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me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FF33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endParaRPr lang="cs-CZ" sz="8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FF33"/>
          </a:solidFill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are </a:t>
            </a:r>
            <a:r>
              <a:rPr lang="cs-CZ" dirty="0" smtClean="0"/>
              <a:t>student.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Ty jsi studentka.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are  </a:t>
            </a:r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/>
              <a:t>J</a:t>
            </a:r>
            <a:r>
              <a:rPr lang="cs-CZ" dirty="0" smtClean="0"/>
              <a:t>si moje kamarádka.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Jsi z Prahy.</a:t>
            </a:r>
            <a:endParaRPr lang="cs-CZ" dirty="0"/>
          </a:p>
          <a:p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</a:t>
            </a:r>
            <a:r>
              <a:rPr lang="cs-CZ" smtClean="0"/>
              <a:t>epublic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Jsi z České Republiky.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420888"/>
            <a:ext cx="213454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316835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endParaRPr lang="cs-CZ" sz="8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are </a:t>
            </a:r>
            <a:r>
              <a:rPr lang="cs-CZ" dirty="0" err="1" smtClean="0"/>
              <a:t>girls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are </a:t>
            </a:r>
            <a:r>
              <a:rPr lang="cs-CZ" dirty="0" smtClean="0"/>
              <a:t>happy.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are </a:t>
            </a:r>
            <a:r>
              <a:rPr lang="cs-CZ" dirty="0" err="1" smtClean="0"/>
              <a:t>classmates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My jsme spolužačky.</a:t>
            </a:r>
            <a:endParaRPr lang="cs-CZ" dirty="0"/>
          </a:p>
          <a:p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are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are </a:t>
            </a:r>
            <a:r>
              <a:rPr lang="cs-CZ" dirty="0" err="1" smtClean="0"/>
              <a:t>from</a:t>
            </a:r>
            <a:r>
              <a:rPr lang="cs-CZ" dirty="0" smtClean="0"/>
              <a:t> London.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3168352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8000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endParaRPr lang="cs-CZ" sz="8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are </a:t>
            </a:r>
            <a:r>
              <a:rPr lang="cs-CZ" dirty="0"/>
              <a:t>7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are </a:t>
            </a:r>
            <a:r>
              <a:rPr lang="cs-CZ" dirty="0" err="1" smtClean="0"/>
              <a:t>pupils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2. </a:t>
            </a:r>
            <a:r>
              <a:rPr lang="cs-CZ" dirty="0" err="1" smtClean="0"/>
              <a:t>class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are </a:t>
            </a:r>
            <a:r>
              <a:rPr lang="cs-CZ" dirty="0" err="1" smtClean="0"/>
              <a:t>counting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sz="2700" b="1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r>
              <a:rPr lang="cs-CZ" sz="2700" b="1" dirty="0" smtClean="0">
                <a:solidFill>
                  <a:schemeClr val="accent5">
                    <a:lumMod val="75000"/>
                  </a:schemeClr>
                </a:solidFill>
              </a:rPr>
              <a:t> are </a:t>
            </a:r>
            <a:r>
              <a:rPr lang="cs-CZ" sz="2700" dirty="0" err="1" smtClean="0"/>
              <a:t>from</a:t>
            </a:r>
            <a:r>
              <a:rPr lang="cs-CZ" sz="2700" dirty="0" smtClean="0"/>
              <a:t> </a:t>
            </a:r>
            <a:r>
              <a:rPr lang="cs-CZ" sz="2700" dirty="0" err="1" smtClean="0"/>
              <a:t>the</a:t>
            </a:r>
            <a:r>
              <a:rPr lang="cs-CZ" sz="2700" dirty="0" smtClean="0"/>
              <a:t> Great </a:t>
            </a:r>
            <a:r>
              <a:rPr lang="cs-CZ" sz="2700" dirty="0" err="1" smtClean="0"/>
              <a:t>Britain</a:t>
            </a:r>
            <a:r>
              <a:rPr lang="cs-CZ" sz="2700" dirty="0" smtClean="0"/>
              <a:t>.</a:t>
            </a:r>
            <a:endParaRPr lang="cs-CZ" sz="27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3096344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DB6A25"/>
                </a:solidFill>
              </a:rPr>
              <a:t>SLOVESO BÝT – TO BE</a:t>
            </a:r>
            <a:endParaRPr lang="cs-CZ" dirty="0">
              <a:solidFill>
                <a:srgbClr val="DB6A25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628800"/>
            <a:ext cx="2232248" cy="1077218"/>
          </a:xfrm>
          <a:prstGeom prst="rect">
            <a:avLst/>
          </a:prstGeom>
          <a:solidFill>
            <a:srgbClr val="F0788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 I</a:t>
            </a:r>
          </a:p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r>
              <a:rPr lang="cs-CZ" sz="2000" dirty="0" smtClean="0">
                <a:solidFill>
                  <a:srgbClr val="C00000"/>
                </a:solidFill>
              </a:rPr>
              <a:t>                     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1628800"/>
            <a:ext cx="2376264" cy="1077218"/>
          </a:xfrm>
          <a:prstGeom prst="rect">
            <a:avLst/>
          </a:prstGeom>
          <a:solidFill>
            <a:srgbClr val="F0788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C00000"/>
                </a:solidFill>
              </a:rPr>
              <a:t>He, </a:t>
            </a:r>
            <a:r>
              <a:rPr lang="cs-CZ" sz="3200" b="1" dirty="0" err="1" smtClean="0">
                <a:solidFill>
                  <a:srgbClr val="00B0F0"/>
                </a:solidFill>
              </a:rPr>
              <a:t>she</a:t>
            </a:r>
            <a:r>
              <a:rPr lang="cs-CZ" sz="3200" b="1" dirty="0" smtClean="0">
                <a:solidFill>
                  <a:srgbClr val="00B0F0"/>
                </a:solidFill>
              </a:rPr>
              <a:t>,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endParaRPr lang="cs-CZ" sz="32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1628800"/>
            <a:ext cx="2520280" cy="1077218"/>
          </a:xfrm>
          <a:prstGeom prst="rect">
            <a:avLst/>
          </a:prstGeom>
          <a:solidFill>
            <a:srgbClr val="F0788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You</a:t>
            </a:r>
            <a:r>
              <a:rPr lang="cs-CZ" sz="3200" b="1" dirty="0" smtClean="0">
                <a:solidFill>
                  <a:srgbClr val="7030A0"/>
                </a:solidFill>
              </a:rPr>
              <a:t>, </a:t>
            </a:r>
            <a:r>
              <a:rPr lang="cs-CZ" sz="3200" b="1" dirty="0" err="1" smtClean="0">
                <a:solidFill>
                  <a:srgbClr val="FF0000"/>
                </a:solidFill>
              </a:rPr>
              <a:t>we</a:t>
            </a:r>
            <a:r>
              <a:rPr lang="cs-CZ" sz="3200" b="1" dirty="0" smtClean="0">
                <a:solidFill>
                  <a:srgbClr val="C00000"/>
                </a:solidFill>
              </a:rPr>
              <a:t>, </a:t>
            </a:r>
            <a:r>
              <a:rPr lang="cs-CZ" sz="3200" b="1" dirty="0" err="1" smtClean="0">
                <a:solidFill>
                  <a:srgbClr val="00B050"/>
                </a:solidFill>
              </a:rPr>
              <a:t>they</a:t>
            </a:r>
            <a:r>
              <a:rPr lang="cs-CZ" sz="3200" b="1" dirty="0" smtClean="0">
                <a:solidFill>
                  <a:srgbClr val="00B050"/>
                </a:solidFill>
              </a:rPr>
              <a:t>      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3356992"/>
            <a:ext cx="2160240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am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3356992"/>
            <a:ext cx="2088232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is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3356992"/>
            <a:ext cx="223224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are</a:t>
            </a:r>
            <a:endParaRPr lang="cs-CZ" sz="3200" b="1" dirty="0"/>
          </a:p>
        </p:txBody>
      </p:sp>
      <p:sp>
        <p:nvSpPr>
          <p:cNvPr id="10" name="Šipka dolů 9"/>
          <p:cNvSpPr/>
          <p:nvPr/>
        </p:nvSpPr>
        <p:spPr>
          <a:xfrm>
            <a:off x="1691680" y="2564904"/>
            <a:ext cx="64807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4355976" y="2564904"/>
            <a:ext cx="700656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7092280" y="2564904"/>
            <a:ext cx="720080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4437112"/>
            <a:ext cx="2160240" cy="40011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  </a:t>
            </a:r>
            <a:r>
              <a:rPr lang="cs-CZ" sz="2000" b="1" dirty="0" smtClean="0">
                <a:solidFill>
                  <a:srgbClr val="C00000"/>
                </a:solidFill>
              </a:rPr>
              <a:t> Já   </a:t>
            </a:r>
            <a:r>
              <a:rPr lang="cs-CZ" sz="2000" b="1" dirty="0" smtClean="0"/>
              <a:t>jsem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4437112"/>
            <a:ext cx="2088232" cy="40011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On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00B0F0"/>
                </a:solidFill>
              </a:rPr>
              <a:t>ona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ono</a:t>
            </a:r>
            <a:r>
              <a:rPr lang="cs-CZ" sz="2000" b="1" dirty="0" smtClean="0"/>
              <a:t>  je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4437112"/>
            <a:ext cx="2232248" cy="40011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Ty/ Vy  </a:t>
            </a:r>
            <a:r>
              <a:rPr lang="cs-CZ" sz="2000" b="1" dirty="0" smtClean="0"/>
              <a:t>jste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5229200"/>
            <a:ext cx="2160240" cy="40011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My</a:t>
            </a:r>
            <a:r>
              <a:rPr lang="cs-CZ" sz="2000" b="1" dirty="0" smtClean="0"/>
              <a:t>  jsme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6021288"/>
            <a:ext cx="2160240" cy="40011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Oni </a:t>
            </a:r>
            <a:r>
              <a:rPr lang="cs-CZ" sz="2000" b="1" dirty="0" smtClean="0"/>
              <a:t>  jsou</a:t>
            </a:r>
            <a:endParaRPr lang="cs-CZ" sz="20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273824"/>
            <a:ext cx="252028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Obláček 19"/>
          <p:cNvSpPr/>
          <p:nvPr/>
        </p:nvSpPr>
        <p:spPr>
          <a:xfrm>
            <a:off x="3635896" y="5157192"/>
            <a:ext cx="2448272" cy="1260720"/>
          </a:xfrm>
          <a:prstGeom prst="cloudCallout">
            <a:avLst>
              <a:gd name="adj1" fmla="val -84323"/>
              <a:gd name="adj2" fmla="val 215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 boy.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Použité zdroje:  </a:t>
            </a:r>
            <a:br>
              <a:rPr lang="cs-CZ" sz="3600" b="1" dirty="0" smtClean="0"/>
            </a:br>
            <a:r>
              <a:rPr lang="cs-CZ" sz="3600" b="1" i="1" dirty="0" smtClean="0">
                <a:hlinkClick r:id="rId2"/>
              </a:rPr>
              <a:t>www.office.</a:t>
            </a:r>
            <a:r>
              <a:rPr lang="cs-CZ" sz="3600" b="1" i="1" dirty="0" err="1" smtClean="0">
                <a:hlinkClick r:id="rId2"/>
              </a:rPr>
              <a:t>microsoft.com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411</Words>
  <Application>Microsoft Office PowerPoint</Application>
  <PresentationFormat>Předvádění na obrazovce (4:3)</PresentationFormat>
  <Paragraphs>125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I [ai]</vt:lpstr>
      <vt:lpstr>She</vt:lpstr>
      <vt:lpstr>He</vt:lpstr>
      <vt:lpstr>It</vt:lpstr>
      <vt:lpstr>You</vt:lpstr>
      <vt:lpstr>We</vt:lpstr>
      <vt:lpstr>They</vt:lpstr>
      <vt:lpstr>SLOVESO BÝT – TO BE</vt:lpstr>
      <vt:lpstr>Použité zdroje:   www.office.microsoft.com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47</cp:revision>
  <dcterms:created xsi:type="dcterms:W3CDTF">2012-11-04T13:08:41Z</dcterms:created>
  <dcterms:modified xsi:type="dcterms:W3CDTF">2013-06-27T16:48:12Z</dcterms:modified>
</cp:coreProperties>
</file>