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60" r:id="rId6"/>
    <p:sldId id="261" r:id="rId7"/>
    <p:sldId id="262" r:id="rId8"/>
    <p:sldId id="263" r:id="rId9"/>
    <p:sldId id="265" r:id="rId10"/>
    <p:sldId id="264" r:id="rId11"/>
    <p:sldId id="259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80D02-1BB1-40B8-8A7E-CEA8F801374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6EEE8-7CDD-4E07-A5DA-6FFC0E2431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milujemefotografii.cz/lepsi-fotky-mobilem-ci-kompakte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brazov%C3%A1_kompozice" TargetMode="External"/><Relationship Id="rId3" Type="http://schemas.openxmlformats.org/officeDocument/2006/relationships/hyperlink" Target="http://hucak.osu.cz/digifoto/technika/princip.php" TargetMode="External"/><Relationship Id="rId7" Type="http://schemas.openxmlformats.org/officeDocument/2006/relationships/hyperlink" Target="http://hucak.osu.cz/digifoto/kompozice/index.php" TargetMode="External"/><Relationship Id="rId2" Type="http://schemas.openxmlformats.org/officeDocument/2006/relationships/hyperlink" Target="http://cs.wikipedia.org/wiki/Digit%C3%A1ln%C3%AD_fotoapar%C3%A1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%C3%A1v%C4%9Brka_(fotoapar%C3%A1t)" TargetMode="External"/><Relationship Id="rId5" Type="http://schemas.openxmlformats.org/officeDocument/2006/relationships/hyperlink" Target="http://cs.wikipedia.org/wiki/Clona" TargetMode="External"/><Relationship Id="rId4" Type="http://schemas.openxmlformats.org/officeDocument/2006/relationships/hyperlink" Target="http://hucak.osu.cz/digifoto/technika/objektivy.php" TargetMode="External"/><Relationship Id="rId9" Type="http://schemas.openxmlformats.org/officeDocument/2006/relationships/hyperlink" Target="http://www.milujemefotografii.cz/lepsi-fotky-mobilem-ci-kompak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Digitální fotoaparát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/>
              <a:t>X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20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764704"/>
            <a:ext cx="5069785" cy="107342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425155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seznámení s digitálním fotoaparátem, jeho principem a základy tvoření kompozice.</a:t>
            </a:r>
          </a:p>
          <a:p>
            <a:endParaRPr lang="cs-CZ" dirty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 </a:t>
            </a:r>
            <a:r>
              <a:rPr lang="cs-CZ" dirty="0" smtClean="0"/>
              <a:t>Žák dokáže popsat vznik digitální fotografie, základní obsah fotoaparátu a tvoření základní kompozice.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9.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Digitální fotoaparát, princip fotoaparátu, obsah fotoaparátu a kompozice.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Dataprojektor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20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se seznámí s principem digitálního fotoaparátu. Ukážou si časté chyby v kompozici. Na závěr si sami vytvoří několik fotografii, pro práci v dalších hodinách.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77631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470025"/>
          </a:xfrm>
        </p:spPr>
        <p:txBody>
          <a:bodyPr/>
          <a:lstStyle/>
          <a:p>
            <a:r>
              <a:rPr lang="cs-CZ" dirty="0" smtClean="0"/>
              <a:t>Digitální fotoaparát</a:t>
            </a:r>
            <a:endParaRPr lang="cs-CZ" dirty="0"/>
          </a:p>
        </p:txBody>
      </p:sp>
      <p:pic>
        <p:nvPicPr>
          <p:cNvPr id="16386" name="Picture 2" descr="http://upload.wikimedia.org/wikipedia/commons/3/31/Chipincame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780928"/>
            <a:ext cx="4010025" cy="26955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06288"/>
            <a:ext cx="8229600" cy="1143000"/>
          </a:xfrm>
        </p:spPr>
        <p:txBody>
          <a:bodyPr/>
          <a:lstStyle/>
          <a:p>
            <a:r>
              <a:rPr lang="cs-CZ" dirty="0" smtClean="0"/>
              <a:t>Princip digitáního fotoaparátu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836712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Princip digitálního fotoaparátu vychází z konstrukce klasického fotoaparátu. Jádrem přístroje je světlocitlivá plocha snímače.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7281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obrazu v digitální fotoaparátu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2309971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Fotografovaný objekt =&gt; Objektiv =&gt; Clona =&gt; Závěrka =&gt; Snímací čip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-993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obrazu v digitální fotoaparátu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332656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Fotografovaný objekt =&gt; Objektiv =&gt; Clona =&gt; Závěrka =&gt; Snímací čip</a:t>
            </a:r>
          </a:p>
          <a:p>
            <a:endParaRPr lang="cs-CZ" sz="2400" dirty="0"/>
          </a:p>
        </p:txBody>
      </p:sp>
      <p:pic>
        <p:nvPicPr>
          <p:cNvPr id="8" name="Obrázek 7" descr="Princip_digitalniho_fotoaparat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098691"/>
            <a:ext cx="9144000" cy="46606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-993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obrazu v digitální fotoaparátu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332656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Fotografovaný objekt =&gt; </a:t>
            </a:r>
            <a:r>
              <a:rPr lang="cs-CZ" sz="2800" b="1" u="sng" dirty="0" smtClean="0">
                <a:solidFill>
                  <a:srgbClr val="7030A0"/>
                </a:solidFill>
              </a:rPr>
              <a:t>Objektiv</a:t>
            </a:r>
            <a:r>
              <a:rPr lang="cs-CZ" sz="2800" b="1" dirty="0" smtClean="0"/>
              <a:t> </a:t>
            </a:r>
            <a:r>
              <a:rPr lang="cs-CZ" sz="2400" dirty="0" smtClean="0"/>
              <a:t>=&gt; Clona =&gt; Závěrka =&gt; Snímací čip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24744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Objektiv je soustava čoček, které dokážou seskupit obraz a na snímací čip přenést zaostřený obraz.</a:t>
            </a:r>
            <a:endParaRPr lang="cs-CZ" sz="2800" dirty="0"/>
          </a:p>
        </p:txBody>
      </p:sp>
      <p:pic>
        <p:nvPicPr>
          <p:cNvPr id="1026" name="Picture 2" descr="File:Lens Nikkor 18-70m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32856"/>
            <a:ext cx="4574129" cy="3600400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5/5b/Peleng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88840"/>
            <a:ext cx="4207082" cy="3024336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c/c9/Muss_ich_haben_-%29_Canon_EOS_1D.jpg/800px-Muss_ich_haben_-%29_Canon_EOS_1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5075802"/>
            <a:ext cx="3168352" cy="1782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-993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obrazu v digitální fotoaparátu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33265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Fotografovaný objekt =&gt; Objektiv =&gt; </a:t>
            </a:r>
            <a:r>
              <a:rPr lang="cs-CZ" sz="3200" b="1" u="sng" dirty="0" smtClean="0">
                <a:solidFill>
                  <a:srgbClr val="7030A0"/>
                </a:solidFill>
              </a:rPr>
              <a:t>Clona</a:t>
            </a:r>
            <a:r>
              <a:rPr lang="cs-CZ" sz="2800" dirty="0" smtClean="0"/>
              <a:t> </a:t>
            </a:r>
            <a:r>
              <a:rPr lang="cs-CZ" sz="2400" dirty="0" smtClean="0"/>
              <a:t>=&gt; Závěrka =&gt; Snímací čip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1124744"/>
            <a:ext cx="52920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Clonaje zařízení, které reguluje množství světla procházejícího objektivem fotoaparátu. Funguje na podobném principu jako oční zornička a kontroluje množství světla, které dopadá na fotocitlivý materiál nebo obrazový snímač.</a:t>
            </a:r>
            <a:endParaRPr lang="cs-CZ" dirty="0"/>
          </a:p>
        </p:txBody>
      </p:sp>
      <p:pic>
        <p:nvPicPr>
          <p:cNvPr id="19458" name="Picture 2" descr="File:Apertu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80728"/>
            <a:ext cx="3457575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-993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obrazu v digitální fotoaparátu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33265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Fotografovaný objekt =&gt; Objektiv =&gt; Clona =&gt; </a:t>
            </a:r>
            <a:r>
              <a:rPr lang="cs-CZ" sz="3200" b="1" u="sng" dirty="0" smtClean="0">
                <a:solidFill>
                  <a:srgbClr val="7030A0"/>
                </a:solidFill>
              </a:rPr>
              <a:t>Závěrka</a:t>
            </a:r>
            <a:r>
              <a:rPr lang="cs-CZ" sz="2400" dirty="0" smtClean="0"/>
              <a:t> =&gt; Snímací čip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34076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Závěrka</a:t>
            </a:r>
            <a:r>
              <a:rPr lang="cs-CZ" sz="2400" dirty="0" smtClean="0"/>
              <a:t> fotoaparátu je zařízení umožňující vstup světla na film (nebo snímací prvek) po přesně určenou dobu.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512" y="2237963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digitálních fotoaparátů se používá závěrka elektronická, data se načítají z trvale osvětleného snímače pouze po určitou </a:t>
            </a:r>
            <a:r>
              <a:rPr lang="cs-CZ" sz="2400" dirty="0" smtClean="0"/>
              <a:t>dobu </a:t>
            </a:r>
            <a:r>
              <a:rPr lang="cs-CZ" sz="2400" dirty="0" smtClean="0"/>
              <a:t>(neplatí pro většinu zrcadlovek</a:t>
            </a:r>
            <a:r>
              <a:rPr lang="cs-CZ" sz="2400" dirty="0" smtClean="0"/>
              <a:t>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-993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Vznik obrazu v digitální fotoaparátu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332656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Fotografovaný objekt =&gt; Objektiv =&gt; Clona =&gt; </a:t>
            </a:r>
            <a:r>
              <a:rPr lang="cs-CZ" sz="2800" dirty="0" smtClean="0"/>
              <a:t>Závěrka</a:t>
            </a:r>
            <a:r>
              <a:rPr lang="cs-CZ" sz="2000" dirty="0" smtClean="0"/>
              <a:t> </a:t>
            </a:r>
            <a:r>
              <a:rPr lang="cs-CZ" sz="2400" dirty="0" smtClean="0"/>
              <a:t>=&gt; </a:t>
            </a:r>
            <a:r>
              <a:rPr lang="cs-CZ" sz="2800" b="1" u="sng" dirty="0" smtClean="0">
                <a:solidFill>
                  <a:srgbClr val="7030A0"/>
                </a:solidFill>
              </a:rPr>
              <a:t>Snímací čip</a:t>
            </a:r>
            <a:endParaRPr lang="cs-CZ" sz="2400" b="1" u="sng" dirty="0" smtClean="0">
              <a:solidFill>
                <a:srgbClr val="7030A0"/>
              </a:solidFill>
            </a:endParaRP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980728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Snímač patří mezi základní prvky každého digitálního fotoaparátu. Ten je charakterizován zpravidla třemi základními parametry:</a:t>
            </a:r>
          </a:p>
          <a:p>
            <a:r>
              <a:rPr lang="cs-CZ" sz="2400" b="1" u="sng" dirty="0" smtClean="0"/>
              <a:t>Rozlišení snímače </a:t>
            </a:r>
            <a:r>
              <a:rPr lang="cs-CZ" sz="2400" dirty="0" smtClean="0"/>
              <a:t>– udává se v mega pixelech a označuje, kolik bodů bude obsahovat výsledné fotografie. </a:t>
            </a:r>
          </a:p>
          <a:p>
            <a:r>
              <a:rPr lang="cs-CZ" sz="2400" b="1" u="sng" dirty="0" smtClean="0"/>
              <a:t>Velikost snímače </a:t>
            </a:r>
            <a:r>
              <a:rPr lang="cs-CZ" sz="2400" dirty="0" smtClean="0"/>
              <a:t>– udává, jak je snímač velký. U kompaktů se používají snímače s malou </a:t>
            </a:r>
            <a:r>
              <a:rPr lang="cs-CZ" sz="2400" dirty="0" smtClean="0"/>
              <a:t>velikostí </a:t>
            </a:r>
            <a:r>
              <a:rPr lang="cs-CZ" sz="2400" dirty="0" smtClean="0"/>
              <a:t>a digitální zrcadlovky mívají snímač zpravidla podstatně větší.</a:t>
            </a:r>
          </a:p>
          <a:p>
            <a:r>
              <a:rPr lang="cs-CZ" sz="2400" b="1" u="sng" dirty="0" smtClean="0"/>
              <a:t>Citlivost snímače </a:t>
            </a:r>
            <a:r>
              <a:rPr lang="cs-CZ" sz="2400" dirty="0" smtClean="0"/>
              <a:t>– vyjadřuje se pomocí tzv. ISO čísla, které nám udává nastavenou citlivost. </a:t>
            </a:r>
            <a:endParaRPr lang="cs-CZ" sz="2400" dirty="0"/>
          </a:p>
        </p:txBody>
      </p:sp>
      <p:pic>
        <p:nvPicPr>
          <p:cNvPr id="20482" name="Picture 2" descr="File:CCD in came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154982"/>
            <a:ext cx="2520280" cy="2478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-993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Obrazové formáty 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3265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Digitální fotoaparáty ukládají snímky na paměťovou kartu. Každý snímek je uložen v některém z běžně používaných formátů. Mezi nejpoužívanější obrazové formáty jsou: JPEG, TIFF, RAW.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1844824"/>
            <a:ext cx="8892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JPEG – </a:t>
            </a:r>
            <a:r>
              <a:rPr lang="cs-CZ" sz="2400" dirty="0" smtClean="0"/>
              <a:t>metoda ztrátové komprese používané pro ukládání obrázků</a:t>
            </a:r>
          </a:p>
          <a:p>
            <a:r>
              <a:rPr lang="cs-CZ" sz="2800" dirty="0" smtClean="0"/>
              <a:t>TIFF </a:t>
            </a:r>
            <a:r>
              <a:rPr lang="cs-CZ" sz="2400" dirty="0" smtClean="0"/>
              <a:t>- Formát TIFF věrně reprezentuje obraz. Nedochází ke ztrátám kvality obrázku. Jeho nevýhodou je velký objem dat.</a:t>
            </a:r>
          </a:p>
          <a:p>
            <a:r>
              <a:rPr lang="cs-CZ" sz="2400" dirty="0" smtClean="0"/>
              <a:t>RAW – Formát minimálně zpracovaných dat přímo z čipu. Nutné zpracování v PC.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0628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Obrazová kompozice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836712"/>
            <a:ext cx="9144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Kompozice neboli skladba a stavba obrazu, je záležitost určitých pravidel, které je důležité znát a pochopit. Nic není striktně přikázáno, ale je dobré vědět, jak postupovat u kompozice snímku. Dobrá kompozice je takové uspořádání jednotlivých prvků v obraze, kdy celek působí vyváženě a lidem se jednoduše líbí.</a:t>
            </a:r>
            <a:endParaRPr lang="cs-CZ" sz="2400" dirty="0"/>
          </a:p>
        </p:txBody>
      </p:sp>
      <p:pic>
        <p:nvPicPr>
          <p:cNvPr id="3074" name="Picture 2" descr="http://upload.wikimedia.org/wikipedia/commons/7/73/A-Normandy-Landsca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08920"/>
            <a:ext cx="5976664" cy="383529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923928" y="6488668"/>
            <a:ext cx="2474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1802–1868 Camille Flers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0628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Obrazová kompozice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476672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http://www.milujemefotografii.cz/lepsi-fotky-mobilem-ci-kompaktem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23554" name="Picture 2" descr="http://upload.wikimedia.org/wikipedia/commons/8/8f/Rule_of_thirds_ph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24744"/>
            <a:ext cx="7992888" cy="53309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06288"/>
            <a:ext cx="8229600" cy="1143000"/>
          </a:xfrm>
        </p:spPr>
        <p:txBody>
          <a:bodyPr/>
          <a:lstStyle/>
          <a:p>
            <a:r>
              <a:rPr lang="cs-CZ" dirty="0" smtClean="0"/>
              <a:t>Použitá literatura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sz="900" dirty="0" smtClean="0"/>
              <a:t>AUTOR NEUVEDEN. </a:t>
            </a:r>
            <a:r>
              <a:rPr lang="cs-CZ" sz="900" i="1" dirty="0" smtClean="0"/>
              <a:t>Digitální fotoaparát</a:t>
            </a:r>
            <a:r>
              <a:rPr lang="cs-CZ" sz="900" dirty="0" smtClean="0"/>
              <a:t>: Princip [online]. [cit. 19.1.2014]. Dostupný na WWW: </a:t>
            </a:r>
            <a:r>
              <a:rPr lang="cs-CZ" sz="900" dirty="0" smtClean="0">
                <a:hlinkClick r:id="rId2"/>
              </a:rPr>
              <a:t>http://cs.wikipedia.org/wiki/Digit%C3%A1ln%C3%AD_fotoapar%C3%A1t</a:t>
            </a:r>
            <a:endParaRPr lang="cs-CZ" sz="900" dirty="0" smtClean="0"/>
          </a:p>
          <a:p>
            <a:r>
              <a:rPr lang="cs-CZ" sz="900" dirty="0" smtClean="0"/>
              <a:t>IZABELA RASZKOVÁ. </a:t>
            </a:r>
            <a:r>
              <a:rPr lang="cs-CZ" sz="900" i="1" dirty="0" smtClean="0"/>
              <a:t>Tvorba azpracování digitální fotografie</a:t>
            </a:r>
            <a:r>
              <a:rPr lang="cs-CZ" sz="900" dirty="0" smtClean="0"/>
              <a:t>: Technika [online]. [cit. 19.1.2014]. Dostupný na WWW: </a:t>
            </a:r>
            <a:r>
              <a:rPr lang="cs-CZ" sz="900" dirty="0" smtClean="0">
                <a:hlinkClick r:id="rId3"/>
              </a:rPr>
              <a:t>http://hucak.osu.cz/digifoto/technika/princip.php</a:t>
            </a:r>
            <a:endParaRPr lang="cs-CZ" sz="900" dirty="0" smtClean="0"/>
          </a:p>
          <a:p>
            <a:r>
              <a:rPr lang="cs-CZ" sz="900" dirty="0" smtClean="0"/>
              <a:t>IZABELA RASZKOVÁ. </a:t>
            </a:r>
            <a:r>
              <a:rPr lang="cs-CZ" sz="900" i="1" dirty="0" smtClean="0"/>
              <a:t>Tvorba azpracování digitální fotografie</a:t>
            </a:r>
            <a:r>
              <a:rPr lang="cs-CZ" sz="900" dirty="0" smtClean="0"/>
              <a:t>: Objektiv [online]. [cit. 19.1.2014]. Dostupný na WWW: </a:t>
            </a:r>
            <a:r>
              <a:rPr lang="cs-CZ" sz="900" dirty="0" smtClean="0">
                <a:hlinkClick r:id="rId4"/>
              </a:rPr>
              <a:t>http://hucak.osu.cz/digifoto/technika/objektivy.php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Wikipedie</a:t>
            </a:r>
            <a:r>
              <a:rPr lang="cs-CZ" sz="900" dirty="0" smtClean="0"/>
              <a:t>: Clona [online]. [cit. 19.1.2014]. Dostupný na WWW: </a:t>
            </a:r>
            <a:r>
              <a:rPr lang="cs-CZ" sz="900" dirty="0" smtClean="0">
                <a:hlinkClick r:id="rId5"/>
              </a:rPr>
              <a:t>http://cs.wikipedia.org/wiki/Clona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Wikipedie</a:t>
            </a:r>
            <a:r>
              <a:rPr lang="cs-CZ" sz="900" dirty="0" smtClean="0"/>
              <a:t>: Závěrka [online]. [cit. 19.1.2014]. Dostupný na WWW: </a:t>
            </a:r>
            <a:r>
              <a:rPr lang="cs-CZ" sz="900" dirty="0" smtClean="0">
                <a:hlinkClick r:id="rId6"/>
              </a:rPr>
              <a:t>http://cs.wikipedia.org/wiki/Z%C3%A1v%C4%9Brka_%28fotoapar%C3%A1t%29</a:t>
            </a:r>
            <a:endParaRPr lang="cs-CZ" sz="900" dirty="0" smtClean="0"/>
          </a:p>
          <a:p>
            <a:r>
              <a:rPr lang="cs-CZ" sz="900" dirty="0" smtClean="0"/>
              <a:t>IZABELA RASZKOVÁ. </a:t>
            </a:r>
            <a:r>
              <a:rPr lang="cs-CZ" sz="900" i="1" dirty="0" smtClean="0"/>
              <a:t>Tvorba azpracování digitální fotografie</a:t>
            </a:r>
            <a:r>
              <a:rPr lang="cs-CZ" sz="900" dirty="0" smtClean="0"/>
              <a:t>: Kompozice [online]. [cit. 19.1.2014]. Dostupný na WWW: </a:t>
            </a:r>
            <a:r>
              <a:rPr lang="cs-CZ" sz="900" dirty="0" smtClean="0">
                <a:hlinkClick r:id="rId7"/>
              </a:rPr>
              <a:t>http://hucak.osu.cz/digifoto/kompozice/index.php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Wikipedie</a:t>
            </a:r>
            <a:r>
              <a:rPr lang="cs-CZ" sz="900" dirty="0" smtClean="0"/>
              <a:t>: Kompozice [online]. [cit. 19.1.2014]. Dostupný na WWW: </a:t>
            </a:r>
            <a:r>
              <a:rPr lang="cs-CZ" sz="900" dirty="0" smtClean="0">
                <a:hlinkClick r:id="rId8"/>
              </a:rPr>
              <a:t>http://cs.wikipedia.org/wiki/Obrazov%C3%A1_kompozice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Milujeme fotografii</a:t>
            </a:r>
            <a:r>
              <a:rPr lang="cs-CZ" sz="900" dirty="0" smtClean="0"/>
              <a:t>: Nedělejte chyby v kompozici! [online]. [cit. 19.1.2014]. Dostupný na WWW: </a:t>
            </a:r>
            <a:r>
              <a:rPr lang="cs-CZ" sz="900" dirty="0" smtClean="0">
                <a:hlinkClick r:id="rId9"/>
              </a:rPr>
              <a:t>http://www.milujemefotografii.cz/lepsi-fotky-mobilem-ci-kompaktem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782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Digitální fotoaparát</vt:lpstr>
      <vt:lpstr>Princip digitáního fotoaparátu</vt:lpstr>
      <vt:lpstr>Snímek 5</vt:lpstr>
      <vt:lpstr>Snímek 6</vt:lpstr>
      <vt:lpstr>Snímek 7</vt:lpstr>
      <vt:lpstr>Snímek 8</vt:lpstr>
      <vt:lpstr>Snímek 9</vt:lpstr>
      <vt:lpstr>Snímek 10</vt:lpstr>
      <vt:lpstr>Obrazová kompozice</vt:lpstr>
      <vt:lpstr>Obrazová kompozice</vt:lpstr>
      <vt:lpstr>Použitá literatura a obrázky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fotoaparát</dc:title>
  <dc:creator>ZX</dc:creator>
  <cp:lastModifiedBy>Dum</cp:lastModifiedBy>
  <cp:revision>27</cp:revision>
  <dcterms:created xsi:type="dcterms:W3CDTF">2014-01-19T17:01:42Z</dcterms:created>
  <dcterms:modified xsi:type="dcterms:W3CDTF">2014-02-12T16:44:17Z</dcterms:modified>
</cp:coreProperties>
</file>