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8" r:id="rId2"/>
    <p:sldId id="269" r:id="rId3"/>
    <p:sldId id="258" r:id="rId4"/>
    <p:sldId id="259" r:id="rId5"/>
    <p:sldId id="270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F0E1C-8AAD-46B0-B003-13C15C0701C8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4CFDC-0B31-472B-A1AB-A6C98BF78C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VM / DUM   číslo</a:t>
            </a:r>
            <a:endParaRPr lang="cs-CZ" smtClean="0"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3BE8B4-6BFD-4F33-9218-7470F50DC2E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C3F21-D9CD-42B1-A836-37AC7A6F87B6}" type="datetimeFigureOut">
              <a:rPr lang="cs-CZ" smtClean="0"/>
              <a:pPr/>
              <a:t>31.7.2013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86F54-3CE2-4A65-B88B-E8C046FEEB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573016"/>
            <a:ext cx="8352928" cy="2520280"/>
          </a:xfrm>
        </p:spPr>
        <p:txBody>
          <a:bodyPr>
            <a:normAutofit fontScale="62500" lnSpcReduction="20000"/>
          </a:bodyPr>
          <a:lstStyle/>
          <a:p>
            <a:pPr lvl="0" algn="l">
              <a:lnSpc>
                <a:spcPct val="100000"/>
              </a:lnSpc>
              <a:spcAft>
                <a:spcPts val="0"/>
              </a:spcAft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NÁZEV ŠKOLY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Základní škola praktická Česká Třebová</a:t>
            </a:r>
          </a:p>
          <a:p>
            <a:pPr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NÁZEV PROJEKTU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Školou do života</a:t>
            </a:r>
          </a:p>
          <a:p>
            <a:pPr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ČÍSLO PROJEKTU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CZ.1.07/1.4.00/21.2101 </a:t>
            </a:r>
          </a:p>
          <a:p>
            <a:pPr algn="l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II/2 Inovace a zkvalitnění výuky směřující k rozvoji výuky cizích jazyků</a:t>
            </a:r>
          </a:p>
          <a:p>
            <a:pPr algn="l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VY_22_INOVACE_01_36_VERBS, GERUNDIUM</a:t>
            </a:r>
          </a:p>
          <a:p>
            <a:pPr algn="l"/>
            <a:r>
              <a:rPr lang="cs-CZ" dirty="0" smtClean="0"/>
              <a:t>AUTOR:  </a:t>
            </a:r>
            <a:r>
              <a:rPr lang="cs-CZ" b="1" dirty="0" smtClean="0"/>
              <a:t>Mgr. </a:t>
            </a:r>
            <a:r>
              <a:rPr lang="cs-CZ" sz="4000" b="1" dirty="0" smtClean="0"/>
              <a:t>Lenka Balážová   </a:t>
            </a:r>
            <a:r>
              <a:rPr lang="cs-CZ" dirty="0" smtClean="0"/>
              <a:t>              </a:t>
            </a:r>
          </a:p>
          <a:p>
            <a:pPr algn="l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cs-CZ" dirty="0"/>
          </a:p>
        </p:txBody>
      </p:sp>
      <p:pic>
        <p:nvPicPr>
          <p:cNvPr id="4" name="Obrázek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="" xmlns:p14="http://schemas.microsoft.com/office/powerpoint/2010/main" val="1454710317"/>
      </p:ext>
    </p:extLst>
  </p:cSld>
  <p:clrMapOvr>
    <a:masterClrMapping/>
  </p:clrMapOvr>
  <p:transition advTm="4305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22864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ANOTACE</a:t>
            </a:r>
            <a:endParaRPr lang="cs-CZ" sz="1400" dirty="0"/>
          </a:p>
        </p:txBody>
      </p:sp>
      <p:graphicFrame>
        <p:nvGraphicFramePr>
          <p:cNvPr id="7216" name="Group 48"/>
          <p:cNvGraphicFramePr>
            <a:graphicFrameLocks noGrp="1"/>
          </p:cNvGraphicFramePr>
          <p:nvPr>
            <p:ph idx="1"/>
          </p:nvPr>
        </p:nvGraphicFramePr>
        <p:xfrm>
          <a:off x="395288" y="620713"/>
          <a:ext cx="7300912" cy="4813618"/>
        </p:xfrm>
        <a:graphic>
          <a:graphicData uri="http://schemas.openxmlformats.org/drawingml/2006/table">
            <a:tbl>
              <a:tblPr/>
              <a:tblGrid>
                <a:gridCol w="1871662"/>
                <a:gridCol w="5429250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DUM   číslo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VY_22_INOVACE_01_36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VERBS, GERUNDIUM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Lenka  Balážová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oblast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Jazyk a jazyková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Anglický 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2.stupeň ZŠ praktická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PowerPoint 2007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(popis materiálu)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zaměřená na  slovesa a z nich tvořená podstatná jména v -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ingovém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tvaru. K obrázkům žáci doplňují správný slovní druh do vět 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…/ 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like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Klíčová slova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like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+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verbs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gerundium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CED4"/>
                    </a:solidFill>
                  </a:tcPr>
                </a:tc>
              </a:tr>
              <a:tr h="8112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Poznámky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Čas potřebný na prezentaci je asi 5 -10 min. Prezentaci spouštíme F5, ukončujeme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Esc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Projekce snímků  a doplnění správných slov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 bublin po klepnutí myší.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8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129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pc\AppData\Local\Microsoft\Windows\Temporary Internet Files\Content.IE5\9TSBCSPS\MP9004278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836712"/>
            <a:ext cx="2809329" cy="2376264"/>
          </a:xfrm>
          <a:prstGeom prst="rect">
            <a:avLst/>
          </a:prstGeom>
          <a:noFill/>
        </p:spPr>
      </p:pic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3995936" y="3717032"/>
          <a:ext cx="4680520" cy="2327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81527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96888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PSÁT 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PSANÍ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81527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WRITE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WRIT</a:t>
                      </a:r>
                      <a:r>
                        <a:rPr lang="cs-CZ" sz="2000" b="1" u="sng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u="sng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Oválný popisek 12"/>
          <p:cNvSpPr/>
          <p:nvPr/>
        </p:nvSpPr>
        <p:spPr>
          <a:xfrm>
            <a:off x="467544" y="476672"/>
            <a:ext cx="2880320" cy="1332728"/>
          </a:xfrm>
          <a:prstGeom prst="wedgeEllipseCallout">
            <a:avLst>
              <a:gd name="adj1" fmla="val 63219"/>
              <a:gd name="adj2" fmla="val 423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 WRITING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Oválný popisek 13"/>
          <p:cNvSpPr/>
          <p:nvPr/>
        </p:nvSpPr>
        <p:spPr>
          <a:xfrm rot="10800000" flipV="1">
            <a:off x="467544" y="3140968"/>
            <a:ext cx="2952328" cy="1858555"/>
          </a:xfrm>
          <a:prstGeom prst="wedgeEllipseCallout">
            <a:avLst>
              <a:gd name="adj1" fmla="val -54715"/>
              <a:gd name="adj2" fmla="val -931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 WRITE.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pc\AppData\Local\Microsoft\Windows\Temporary Internet Files\Content.IE5\AJ94NH7L\MC9004420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3177951" cy="3002632"/>
          </a:xfrm>
          <a:prstGeom prst="rect">
            <a:avLst/>
          </a:prstGeom>
          <a:noFill/>
        </p:spPr>
      </p:pic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3923928" y="3573016"/>
          <a:ext cx="4680520" cy="2528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5433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2002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ČÍST 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ČTENÍ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5433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READ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READ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válný popisek 9"/>
          <p:cNvSpPr/>
          <p:nvPr/>
        </p:nvSpPr>
        <p:spPr>
          <a:xfrm>
            <a:off x="4211960" y="1700808"/>
            <a:ext cx="3096344" cy="1368152"/>
          </a:xfrm>
          <a:prstGeom prst="wedgeEllipseCallout">
            <a:avLst>
              <a:gd name="adj1" fmla="val -77533"/>
              <a:gd name="adj2" fmla="val 96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 READ.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2555776" y="0"/>
            <a:ext cx="2160240" cy="1548752"/>
          </a:xfrm>
          <a:prstGeom prst="wedgeEllipseCallout">
            <a:avLst>
              <a:gd name="adj1" fmla="val -36643"/>
              <a:gd name="adj2" fmla="val 753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 READING.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pc\AppData\Local\Microsoft\Windows\Temporary Internet Files\Content.IE5\AJ94NH7L\MC9004079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124744"/>
            <a:ext cx="2376264" cy="3024336"/>
          </a:xfrm>
          <a:prstGeom prst="rect">
            <a:avLst/>
          </a:prstGeom>
          <a:noFill/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211960" y="4149080"/>
          <a:ext cx="4680520" cy="2343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58265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TANCOVAT 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TANCOVÁNÍ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89680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DANCE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DANC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válný popisek 4"/>
          <p:cNvSpPr/>
          <p:nvPr/>
        </p:nvSpPr>
        <p:spPr>
          <a:xfrm>
            <a:off x="5652120" y="1124744"/>
            <a:ext cx="2448272" cy="1728192"/>
          </a:xfrm>
          <a:prstGeom prst="wedgeEllipseCallout">
            <a:avLst>
              <a:gd name="adj1" fmla="val -99240"/>
              <a:gd name="adj2" fmla="val -49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 DANCING.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395536" y="692696"/>
            <a:ext cx="1728192" cy="2016224"/>
          </a:xfrm>
          <a:prstGeom prst="wedgeEllipseCallout">
            <a:avLst>
              <a:gd name="adj1" fmla="val 88696"/>
              <a:gd name="adj2" fmla="val -82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 DANCE.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pc\AppData\Local\Microsoft\Windows\Temporary Internet Files\Content.IE5\GYWIFO0G\MP90042219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3861048" cy="4248472"/>
          </a:xfrm>
          <a:prstGeom prst="rect">
            <a:avLst/>
          </a:prstGeom>
          <a:noFill/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211960" y="4077072"/>
          <a:ext cx="4680520" cy="2544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2389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POSLOUCHAT 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POSLECH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LISTEN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LISTEN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válný popisek 7"/>
          <p:cNvSpPr/>
          <p:nvPr/>
        </p:nvSpPr>
        <p:spPr>
          <a:xfrm>
            <a:off x="5292080" y="1988840"/>
            <a:ext cx="2880320" cy="1404736"/>
          </a:xfrm>
          <a:prstGeom prst="wedgeEllipseCallout">
            <a:avLst>
              <a:gd name="adj1" fmla="val -80119"/>
              <a:gd name="adj2" fmla="val 13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644008" y="188640"/>
            <a:ext cx="3456384" cy="1188712"/>
          </a:xfrm>
          <a:prstGeom prst="wedgeEllipseCallout">
            <a:avLst>
              <a:gd name="adj1" fmla="val -69600"/>
              <a:gd name="adj2" fmla="val 875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80112" y="908720"/>
            <a:ext cx="16241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LISTENING.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56176" y="2852936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LISTEN.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C:\Users\pc\AppData\Local\Microsoft\Windows\Temporary Internet Files\Content.IE5\IQ1SXH3M\MC9002327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692696"/>
            <a:ext cx="2160240" cy="3499744"/>
          </a:xfrm>
          <a:prstGeom prst="rect">
            <a:avLst/>
          </a:prstGeom>
          <a:noFill/>
        </p:spPr>
      </p:pic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4211960" y="3933056"/>
          <a:ext cx="4680520" cy="2544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2389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ZPÍVAT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ZPÍVÁNÍ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SING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SING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Oválný popisek 12"/>
          <p:cNvSpPr/>
          <p:nvPr/>
        </p:nvSpPr>
        <p:spPr>
          <a:xfrm>
            <a:off x="5580112" y="1052736"/>
            <a:ext cx="2520280" cy="1368152"/>
          </a:xfrm>
          <a:prstGeom prst="wedgeEllipseCallout">
            <a:avLst>
              <a:gd name="adj1" fmla="val -83343"/>
              <a:gd name="adj2" fmla="val -9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107504" y="1916832"/>
            <a:ext cx="1994520" cy="1800200"/>
          </a:xfrm>
          <a:prstGeom prst="wedgeEllipseCallout">
            <a:avLst>
              <a:gd name="adj1" fmla="val 106815"/>
              <a:gd name="adj2" fmla="val -345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2996952"/>
            <a:ext cx="8819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SING.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1916832"/>
            <a:ext cx="1337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SINGING.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76672"/>
            <a:ext cx="648072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6" name="Tabulka 25"/>
          <p:cNvGraphicFramePr>
            <a:graphicFrameLocks noGrp="1"/>
          </p:cNvGraphicFramePr>
          <p:nvPr/>
        </p:nvGraphicFramePr>
        <p:xfrm>
          <a:off x="3419872" y="3933056"/>
          <a:ext cx="4680520" cy="2600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8150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3767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PLAVAT 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PLAVÁNÍ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8150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</a:t>
                      </a:r>
                      <a:r>
                        <a:rPr lang="cs-CZ" sz="2000" b="1" baseline="0" dirty="0" smtClean="0">
                          <a:latin typeface="Arial" pitchFamily="34" charset="0"/>
                          <a:cs typeface="Arial" pitchFamily="34" charset="0"/>
                        </a:rPr>
                        <a:t> SWIM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SWI</a:t>
                      </a:r>
                      <a:r>
                        <a:rPr lang="cs-CZ" sz="2000" b="1" u="sng" dirty="0" smtClean="0">
                          <a:latin typeface="Arial" pitchFamily="34" charset="0"/>
                          <a:cs typeface="Arial" pitchFamily="34" charset="0"/>
                        </a:rPr>
                        <a:t>MM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válný popisek 4"/>
          <p:cNvSpPr/>
          <p:nvPr/>
        </p:nvSpPr>
        <p:spPr>
          <a:xfrm>
            <a:off x="323528" y="692696"/>
            <a:ext cx="1800200" cy="1368152"/>
          </a:xfrm>
          <a:prstGeom prst="wedgeEllipseCallout">
            <a:avLst>
              <a:gd name="adj1" fmla="val 114209"/>
              <a:gd name="adj2" fmla="val -77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251520" y="3645024"/>
            <a:ext cx="2282552" cy="1728192"/>
          </a:xfrm>
          <a:prstGeom prst="wedgeEllipseCallout">
            <a:avLst>
              <a:gd name="adj1" fmla="val 93295"/>
              <a:gd name="adj2" fmla="val -1203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1484784"/>
            <a:ext cx="9525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SWIM.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4653136"/>
            <a:ext cx="16209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SWIMMING.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pc\AppData\Local\Microsoft\Windows\Temporary Internet Files\Content.IE5\IQ1SXH3M\MC9002824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204864"/>
            <a:ext cx="2269303" cy="3240360"/>
          </a:xfrm>
          <a:prstGeom prst="rect">
            <a:avLst/>
          </a:prstGeom>
          <a:noFill/>
        </p:spPr>
      </p:pic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3851920" y="2924944"/>
          <a:ext cx="4680520" cy="2544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</a:t>
                      </a:r>
                      <a:r>
                        <a:rPr lang="cs-CZ" sz="2000" b="1" baseline="0" dirty="0" smtClean="0">
                          <a:solidFill>
                            <a:schemeClr val="bg1"/>
                          </a:solidFill>
                        </a:rPr>
                        <a:t>VERB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2389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MALOVAT 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MALOVÁNÍ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PAINT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PAINT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válný popisek 3"/>
          <p:cNvSpPr/>
          <p:nvPr/>
        </p:nvSpPr>
        <p:spPr>
          <a:xfrm>
            <a:off x="4139952" y="908720"/>
            <a:ext cx="1706488" cy="1296144"/>
          </a:xfrm>
          <a:prstGeom prst="wedgeEllipseCallout">
            <a:avLst>
              <a:gd name="adj1" fmla="val -86612"/>
              <a:gd name="adj2" fmla="val 727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323528" y="620688"/>
            <a:ext cx="1944216" cy="1188712"/>
          </a:xfrm>
          <a:prstGeom prst="wedgeEllipseCallout">
            <a:avLst>
              <a:gd name="adj1" fmla="val 62476"/>
              <a:gd name="adj2" fmla="val 881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1268760"/>
            <a:ext cx="1462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PAINTING.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1700808"/>
            <a:ext cx="978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PAINT.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C:\Users\pc\AppData\Local\Microsoft\Windows\Temporary Internet Files\Content.IE5\AJ94NH7L\MC9000565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132856"/>
            <a:ext cx="2592288" cy="3024336"/>
          </a:xfrm>
          <a:prstGeom prst="rect">
            <a:avLst/>
          </a:prstGeom>
          <a:noFill/>
        </p:spPr>
      </p:pic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755576" y="3717032"/>
          <a:ext cx="4680520" cy="2544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2389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BĚHAT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BĚHÁNÍ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RUN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RU</a:t>
                      </a:r>
                      <a:r>
                        <a:rPr lang="cs-CZ" sz="2000" b="1" u="sng" dirty="0" smtClean="0">
                          <a:latin typeface="Arial" pitchFamily="34" charset="0"/>
                          <a:cs typeface="Arial" pitchFamily="34" charset="0"/>
                        </a:rPr>
                        <a:t>NN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endParaRPr lang="cs-CZ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válný popisek 3"/>
          <p:cNvSpPr/>
          <p:nvPr/>
        </p:nvSpPr>
        <p:spPr>
          <a:xfrm>
            <a:off x="3995936" y="548680"/>
            <a:ext cx="1800200" cy="1224136"/>
          </a:xfrm>
          <a:prstGeom prst="wedgeEllipseCallout">
            <a:avLst>
              <a:gd name="adj1" fmla="val 122983"/>
              <a:gd name="adj2" fmla="val 746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2915816" y="2060848"/>
            <a:ext cx="1872208" cy="1152128"/>
          </a:xfrm>
          <a:prstGeom prst="wedgeEllipseCallout">
            <a:avLst>
              <a:gd name="adj1" fmla="val 110677"/>
              <a:gd name="adj2" fmla="val 96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99992" y="1268760"/>
            <a:ext cx="8130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RUN.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31840" y="2708920"/>
            <a:ext cx="1598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RUNNING.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pc\AppData\Local\Microsoft\Windows\Temporary Internet Files\Content.IE5\GYWIFO0G\MC90044044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3312442" cy="2930624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139952" y="3429000"/>
          <a:ext cx="4680520" cy="2636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</a:tblGrid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SLOVESO</a:t>
                      </a:r>
                      <a:r>
                        <a:rPr lang="cs-CZ" sz="2000" b="1" baseline="0" dirty="0" smtClean="0"/>
                        <a:t> - VERB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PODSTATNÉ</a:t>
                      </a:r>
                      <a:r>
                        <a:rPr lang="cs-CZ" sz="2000" baseline="0" dirty="0" smtClean="0"/>
                        <a:t> JMÉNO -</a:t>
                      </a:r>
                      <a:r>
                        <a:rPr lang="cs-CZ" sz="2000" dirty="0" smtClean="0"/>
                        <a:t>GERUNDIUM</a:t>
                      </a:r>
                      <a:endParaRPr lang="cs-CZ" sz="2000" dirty="0"/>
                    </a:p>
                  </a:txBody>
                  <a:tcPr/>
                </a:tc>
              </a:tr>
              <a:tr h="62389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HRÁT</a:t>
                      </a:r>
                      <a:r>
                        <a:rPr lang="cs-CZ" sz="2000" b="1" baseline="0" dirty="0" smtClean="0">
                          <a:latin typeface="Arial" pitchFamily="34" charset="0"/>
                          <a:cs typeface="Arial" pitchFamily="34" charset="0"/>
                        </a:rPr>
                        <a:t> NA KYTARU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HRANÍ</a:t>
                      </a:r>
                      <a:r>
                        <a:rPr lang="cs-CZ" sz="2000" b="1" baseline="0" dirty="0" smtClean="0">
                          <a:latin typeface="Arial" pitchFamily="34" charset="0"/>
                          <a:cs typeface="Arial" pitchFamily="34" charset="0"/>
                        </a:rPr>
                        <a:t> NA KYTARU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60285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TO PLAY THE GUITAR</a:t>
                      </a:r>
                      <a:endParaRPr lang="cs-CZ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PLAY</a:t>
                      </a:r>
                      <a:r>
                        <a:rPr lang="cs-CZ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ING</a:t>
                      </a:r>
                      <a:r>
                        <a:rPr lang="cs-CZ" sz="2000" b="1" dirty="0" smtClean="0">
                          <a:latin typeface="Arial" pitchFamily="34" charset="0"/>
                          <a:cs typeface="Arial" pitchFamily="34" charset="0"/>
                        </a:rPr>
                        <a:t> THE GUITAR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válný popisek 5"/>
          <p:cNvSpPr/>
          <p:nvPr/>
        </p:nvSpPr>
        <p:spPr>
          <a:xfrm>
            <a:off x="3707904" y="1124744"/>
            <a:ext cx="3456384" cy="1512168"/>
          </a:xfrm>
          <a:prstGeom prst="wedgeEllipseCallout">
            <a:avLst>
              <a:gd name="adj1" fmla="val -51634"/>
              <a:gd name="adj2" fmla="val 953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LIKE       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67944" y="1988840"/>
            <a:ext cx="2993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PLAYING THE GUITAR.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179512" y="692696"/>
            <a:ext cx="3096344" cy="1296144"/>
          </a:xfrm>
          <a:prstGeom prst="wedgeEllipseCallout">
            <a:avLst>
              <a:gd name="adj1" fmla="val 6616"/>
              <a:gd name="adj2" fmla="val 748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 CAN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1412776"/>
            <a:ext cx="25211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PLAY THE GUITAR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1967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Algerian" pitchFamily="82" charset="0"/>
              </a:rPr>
              <a:t>Použité zdroje:  </a:t>
            </a:r>
          </a:p>
          <a:p>
            <a:r>
              <a:rPr lang="cs-CZ" i="1" dirty="0" smtClean="0"/>
              <a:t>Fotografie: </a:t>
            </a:r>
            <a:r>
              <a:rPr lang="cs-CZ" i="1" dirty="0" smtClean="0">
                <a:hlinkClick r:id="rId2"/>
              </a:rPr>
              <a:t>www.office.</a:t>
            </a:r>
            <a:r>
              <a:rPr lang="cs-CZ" i="1" dirty="0" err="1" smtClean="0">
                <a:hlinkClick r:id="rId2"/>
              </a:rPr>
              <a:t>microsoft.com</a:t>
            </a:r>
            <a:endParaRPr lang="cs-CZ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350</Words>
  <Application>Microsoft Office PowerPoint</Application>
  <PresentationFormat>Předvádění na obrazovce (4:3)</PresentationFormat>
  <Paragraphs>116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16</cp:revision>
  <dcterms:created xsi:type="dcterms:W3CDTF">2013-06-25T18:43:43Z</dcterms:created>
  <dcterms:modified xsi:type="dcterms:W3CDTF">2013-07-31T06:41:48Z</dcterms:modified>
</cp:coreProperties>
</file>