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8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12.2.2014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Tvoření otázek v němčině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PhDr. Taťána </a:t>
            </a:r>
            <a:r>
              <a:rPr lang="cs-CZ" smtClean="0"/>
              <a:t>Tonová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VY_32_INOVACE_4.NJ.7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září 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 smtClean="0"/>
              <a:t>nižší</a:t>
            </a:r>
            <a:r>
              <a:rPr lang="cs-CZ" sz="1200" dirty="0" smtClean="0"/>
              <a:t> ročníky čtyřletého a víceletého gymnázia </a:t>
            </a:r>
            <a:r>
              <a:rPr lang="cs-CZ" sz="1200" dirty="0" smtClean="0"/>
              <a:t>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8019410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 a jazyková komunikace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Německý</a:t>
                      </a:r>
                      <a:r>
                        <a:rPr lang="cs-CZ" sz="1200" baseline="0" dirty="0" smtClean="0"/>
                        <a:t> jazyk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Jazykové prostředky a funkce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200" dirty="0" smtClean="0"/>
              <a:t>Materiál slouží k seznámení s tvořením otázek v němčině. Materiál se může použít na začátku výkladu i při jeho shrnutí. Pomůcky: interaktivní tabule, učebnice.</a:t>
            </a:r>
          </a:p>
        </p:txBody>
      </p:sp>
    </p:spTree>
    <p:extLst>
      <p:ext uri="{BB962C8B-B14F-4D97-AF65-F5344CB8AC3E}">
        <p14:creationId xmlns:p14="http://schemas.microsoft.com/office/powerpoint/2010/main" val="1951647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otázek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Otázky můžeme rozdělit do dvou skupin :</a:t>
            </a:r>
          </a:p>
          <a:p>
            <a:pPr marL="0" indent="0">
              <a:buNone/>
            </a:pPr>
            <a:endParaRPr lang="cs-CZ" sz="2400" dirty="0"/>
          </a:p>
          <a:p>
            <a:pPr>
              <a:buAutoNum type="arabicParenR"/>
            </a:pPr>
            <a:r>
              <a:rPr lang="cs-CZ" sz="2400" dirty="0" smtClean="0">
                <a:solidFill>
                  <a:srgbClr val="FF0000"/>
                </a:solidFill>
              </a:rPr>
              <a:t>otázky přímé </a:t>
            </a:r>
            <a:r>
              <a:rPr lang="cs-CZ" sz="2400" dirty="0" smtClean="0"/>
              <a:t>– jsou formulovány přímo a na jejich konci píšeme otazník </a:t>
            </a:r>
          </a:p>
          <a:p>
            <a:pPr marL="0" indent="0">
              <a:buNone/>
            </a:pPr>
            <a:r>
              <a:rPr lang="cs-CZ" sz="2400" dirty="0" smtClean="0"/>
              <a:t>    </a:t>
            </a:r>
            <a:r>
              <a:rPr lang="cs-CZ" sz="2400" i="1" dirty="0" err="1" smtClean="0"/>
              <a:t>Wo</a:t>
            </a:r>
            <a:r>
              <a:rPr lang="cs-CZ" sz="2400" i="1" dirty="0" smtClean="0"/>
              <a:t> soll man </a:t>
            </a:r>
            <a:r>
              <a:rPr lang="cs-CZ" sz="2400" i="1" dirty="0" err="1" smtClean="0"/>
              <a:t>Deutsch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lernen</a:t>
            </a:r>
            <a:r>
              <a:rPr lang="cs-CZ" sz="2400" i="1" dirty="0" smtClean="0"/>
              <a:t> 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2) otázky nepřímé</a:t>
            </a:r>
            <a:r>
              <a:rPr lang="cs-CZ" sz="2400" dirty="0"/>
              <a:t> </a:t>
            </a:r>
            <a:r>
              <a:rPr lang="cs-CZ" sz="2400" dirty="0" smtClean="0"/>
              <a:t>– vlastní otázka je uvozena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jinou větou, na konci zpravidla není otazník.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</a:t>
            </a:r>
            <a:r>
              <a:rPr lang="cs-CZ" sz="2400" i="1" dirty="0" err="1" smtClean="0"/>
              <a:t>Ich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möchte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wissen</a:t>
            </a:r>
            <a:r>
              <a:rPr lang="cs-CZ" sz="2400" i="1" dirty="0" smtClean="0"/>
              <a:t>, </a:t>
            </a:r>
            <a:r>
              <a:rPr lang="cs-CZ" sz="2400" i="1" dirty="0" err="1" smtClean="0"/>
              <a:t>wann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du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kommst</a:t>
            </a:r>
            <a:r>
              <a:rPr lang="cs-CZ" sz="2400" i="1" dirty="0" smtClean="0"/>
              <a:t>.   </a:t>
            </a:r>
            <a:endParaRPr lang="cs-CZ" sz="2400" i="1" dirty="0"/>
          </a:p>
        </p:txBody>
      </p:sp>
      <p:pic>
        <p:nvPicPr>
          <p:cNvPr id="1028" name="Picture 4" descr="C:\Users\to\AppData\Local\Microsoft\Windows\Temporary Internet Files\Content.IE5\IZ9I3YUY\MC90043485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7175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6924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přímé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dirty="0" smtClean="0"/>
              <a:t>Otázky přímé dělíme také do 2 skupin :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tázky doplňovací </a:t>
            </a:r>
            <a:r>
              <a:rPr lang="cs-CZ" sz="2400" dirty="0" smtClean="0"/>
              <a:t>– v odpovědi musíme sdělit určité informace, nestačí jen jednoslovná odpověď 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>
                <a:solidFill>
                  <a:srgbClr val="FF0000"/>
                </a:solidFill>
              </a:rPr>
              <a:t>o</a:t>
            </a:r>
            <a:r>
              <a:rPr lang="cs-CZ" sz="2400" dirty="0" smtClean="0">
                <a:solidFill>
                  <a:srgbClr val="FF0000"/>
                </a:solidFill>
              </a:rPr>
              <a:t>tázky zjišťovací </a:t>
            </a:r>
            <a:r>
              <a:rPr lang="cs-CZ" sz="2400" dirty="0" smtClean="0">
                <a:solidFill>
                  <a:schemeClr val="tx1"/>
                </a:solidFill>
              </a:rPr>
              <a:t>-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chemeClr val="tx1"/>
                </a:solidFill>
              </a:rPr>
              <a:t>stačí na ně odpovědět jednoslovně (</a:t>
            </a:r>
            <a:r>
              <a:rPr lang="cs-CZ" sz="2400" dirty="0" err="1" smtClean="0">
                <a:solidFill>
                  <a:schemeClr val="tx1"/>
                </a:solidFill>
              </a:rPr>
              <a:t>ja</a:t>
            </a:r>
            <a:r>
              <a:rPr lang="cs-CZ" sz="2400" dirty="0" smtClean="0">
                <a:solidFill>
                  <a:schemeClr val="tx1"/>
                </a:solidFill>
              </a:rPr>
              <a:t> oder </a:t>
            </a:r>
            <a:r>
              <a:rPr lang="cs-CZ" sz="2400" dirty="0" err="1" smtClean="0">
                <a:solidFill>
                  <a:schemeClr val="tx1"/>
                </a:solidFill>
              </a:rPr>
              <a:t>nein</a:t>
            </a:r>
            <a:r>
              <a:rPr lang="cs-CZ" sz="2400" dirty="0" smtClean="0">
                <a:solidFill>
                  <a:schemeClr val="tx1"/>
                </a:solidFill>
              </a:rPr>
              <a:t>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1961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doplňovací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Otázky doplňovací začínají v němčině </a:t>
            </a:r>
            <a:r>
              <a:rPr lang="cs-CZ" sz="2400" dirty="0" smtClean="0">
                <a:solidFill>
                  <a:srgbClr val="FF0000"/>
                </a:solidFill>
              </a:rPr>
              <a:t>tázacím slovem na „w“ </a:t>
            </a:r>
            <a:r>
              <a:rPr lang="cs-CZ" sz="2400" dirty="0" smtClean="0"/>
              <a:t>(</a:t>
            </a:r>
            <a:r>
              <a:rPr lang="cs-CZ" sz="2400" dirty="0" err="1" smtClean="0"/>
              <a:t>was</a:t>
            </a:r>
            <a:r>
              <a:rPr lang="cs-CZ" sz="2400" dirty="0" smtClean="0"/>
              <a:t>, </a:t>
            </a:r>
            <a:r>
              <a:rPr lang="cs-CZ" sz="2400" dirty="0" err="1" smtClean="0"/>
              <a:t>wie</a:t>
            </a:r>
            <a:r>
              <a:rPr lang="cs-CZ" sz="2400" dirty="0" smtClean="0"/>
              <a:t>, </a:t>
            </a:r>
            <a:r>
              <a:rPr lang="cs-CZ" sz="2400" dirty="0" err="1" smtClean="0"/>
              <a:t>woher</a:t>
            </a:r>
            <a:r>
              <a:rPr lang="cs-CZ" sz="2400" dirty="0" smtClean="0"/>
              <a:t>, </a:t>
            </a:r>
            <a:r>
              <a:rPr lang="cs-CZ" sz="2400" dirty="0" err="1" smtClean="0"/>
              <a:t>wann</a:t>
            </a:r>
            <a:r>
              <a:rPr lang="cs-CZ" sz="2400" dirty="0" smtClean="0"/>
              <a:t>, </a:t>
            </a:r>
            <a:r>
              <a:rPr lang="cs-CZ" sz="2400" dirty="0" err="1" smtClean="0"/>
              <a:t>warum</a:t>
            </a:r>
            <a:r>
              <a:rPr lang="cs-CZ" sz="2400" dirty="0" smtClean="0"/>
              <a:t> …)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  slovosled otázky doplňovací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</a:t>
            </a:r>
            <a:r>
              <a:rPr lang="cs-CZ" sz="2400" dirty="0" err="1" smtClean="0"/>
              <a:t>Was</a:t>
            </a:r>
            <a:r>
              <a:rPr lang="cs-CZ" sz="2400" dirty="0" smtClean="0"/>
              <a:t>         </a:t>
            </a:r>
            <a:r>
              <a:rPr lang="cs-CZ" sz="2400" dirty="0" err="1" smtClean="0"/>
              <a:t>machst</a:t>
            </a:r>
            <a:r>
              <a:rPr lang="cs-CZ" sz="2400" dirty="0" smtClean="0"/>
              <a:t>          </a:t>
            </a:r>
            <a:r>
              <a:rPr lang="cs-CZ" sz="2400" dirty="0" err="1" smtClean="0"/>
              <a:t>du</a:t>
            </a:r>
            <a:r>
              <a:rPr lang="cs-CZ" sz="2400" dirty="0" smtClean="0"/>
              <a:t>              </a:t>
            </a:r>
            <a:r>
              <a:rPr lang="cs-CZ" sz="2400" dirty="0" err="1" smtClean="0"/>
              <a:t>jetzt</a:t>
            </a:r>
            <a:r>
              <a:rPr lang="cs-CZ" sz="2400" dirty="0" smtClean="0"/>
              <a:t> 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</a:t>
            </a:r>
            <a:r>
              <a:rPr lang="cs-CZ" sz="2400" dirty="0" err="1" smtClean="0"/>
              <a:t>Wie</a:t>
            </a:r>
            <a:r>
              <a:rPr lang="cs-CZ" sz="2400" dirty="0" smtClean="0"/>
              <a:t> alt           </a:t>
            </a:r>
            <a:r>
              <a:rPr lang="cs-CZ" sz="2400" dirty="0" err="1" smtClean="0"/>
              <a:t>ist</a:t>
            </a:r>
            <a:r>
              <a:rPr lang="cs-CZ" sz="2400" dirty="0" smtClean="0"/>
              <a:t>              </a:t>
            </a:r>
            <a:r>
              <a:rPr lang="cs-CZ" sz="2400" dirty="0" err="1" smtClean="0"/>
              <a:t>sie</a:t>
            </a:r>
            <a:r>
              <a:rPr lang="cs-CZ" sz="2400" dirty="0" smtClean="0"/>
              <a:t> ?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683568" y="3140968"/>
            <a:ext cx="163448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ázací slovo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915816" y="3170026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rčité sloveso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076056" y="3170026"/>
            <a:ext cx="149046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020272" y="3141406"/>
            <a:ext cx="151216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statní větné členy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676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zjišťovací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Otázky zjišťovací začínají vždy </a:t>
            </a:r>
            <a:r>
              <a:rPr lang="cs-CZ" sz="2400" dirty="0" smtClean="0">
                <a:solidFill>
                  <a:srgbClr val="FF0000"/>
                </a:solidFill>
              </a:rPr>
              <a:t>určitým slovesem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         slovosled otázky zjišťovací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       </a:t>
            </a:r>
            <a:r>
              <a:rPr lang="cs-CZ" sz="2400" dirty="0" err="1" smtClean="0"/>
              <a:t>Wohnst</a:t>
            </a:r>
            <a:r>
              <a:rPr lang="cs-CZ" sz="2400" dirty="0" smtClean="0"/>
              <a:t>         </a:t>
            </a:r>
            <a:r>
              <a:rPr lang="cs-CZ" sz="2400" dirty="0" err="1" smtClean="0"/>
              <a:t>du</a:t>
            </a:r>
            <a:r>
              <a:rPr lang="cs-CZ" sz="2400" dirty="0" smtClean="0"/>
              <a:t>               </a:t>
            </a:r>
            <a:r>
              <a:rPr lang="cs-CZ" sz="2400" dirty="0" err="1" smtClean="0"/>
              <a:t>auch</a:t>
            </a:r>
            <a:r>
              <a:rPr lang="cs-CZ" sz="2400" dirty="0" smtClean="0"/>
              <a:t> </a:t>
            </a:r>
            <a:r>
              <a:rPr lang="cs-CZ" sz="2400" dirty="0" err="1" smtClean="0"/>
              <a:t>hier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</a:t>
            </a:r>
            <a:r>
              <a:rPr lang="cs-CZ" sz="2400" dirty="0" err="1" smtClean="0"/>
              <a:t>Spricht</a:t>
            </a:r>
            <a:r>
              <a:rPr lang="cs-CZ" sz="2400" dirty="0" smtClean="0"/>
              <a:t>        man            dort </a:t>
            </a:r>
            <a:r>
              <a:rPr lang="cs-CZ" sz="2400" dirty="0" err="1" smtClean="0"/>
              <a:t>Deutsch</a:t>
            </a:r>
            <a:r>
              <a:rPr lang="cs-CZ" sz="2400" dirty="0" smtClean="0"/>
              <a:t> ?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1043608" y="3119722"/>
            <a:ext cx="149046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u</a:t>
            </a:r>
            <a:r>
              <a:rPr lang="cs-CZ" dirty="0" smtClean="0"/>
              <a:t>rčité sloveso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131840" y="3119722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92080" y="3127534"/>
            <a:ext cx="151912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statní větné členy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3973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nepřímé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136904" cy="43304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Otázky nepřímé můžeme tvořit z otázek doplňovacích i zjišťovacích, když před vlastní otázky dáme jinou větu.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Nepřímá otázka ale změní </a:t>
            </a:r>
            <a:r>
              <a:rPr lang="cs-CZ" sz="2400" dirty="0" smtClean="0">
                <a:solidFill>
                  <a:srgbClr val="FF0000"/>
                </a:solidFill>
              </a:rPr>
              <a:t>svůj slovosled</a:t>
            </a:r>
            <a:r>
              <a:rPr lang="cs-CZ" sz="2400" dirty="0" smtClean="0"/>
              <a:t>, který bude stejný jako ve větě vedlejší, tzn. za spojovacím výrazem musí stát podmět a sloveso určité bude až na konci této nepřímé otázky.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err="1" smtClean="0"/>
              <a:t>Ich</a:t>
            </a:r>
            <a:r>
              <a:rPr lang="cs-CZ" sz="2400" dirty="0" smtClean="0"/>
              <a:t> </a:t>
            </a:r>
            <a:r>
              <a:rPr lang="cs-CZ" sz="2400" dirty="0" err="1" smtClean="0"/>
              <a:t>möchte</a:t>
            </a:r>
            <a:r>
              <a:rPr lang="cs-CZ" sz="2400" dirty="0" smtClean="0"/>
              <a:t> </a:t>
            </a:r>
            <a:r>
              <a:rPr lang="cs-CZ" sz="2400" dirty="0" err="1" smtClean="0"/>
              <a:t>wissen</a:t>
            </a:r>
            <a:r>
              <a:rPr lang="cs-CZ" sz="2400" dirty="0" smtClean="0"/>
              <a:t>, </a:t>
            </a:r>
            <a:r>
              <a:rPr lang="cs-CZ" sz="2400" dirty="0" err="1" smtClean="0"/>
              <a:t>wann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heute</a:t>
            </a:r>
            <a:r>
              <a:rPr lang="cs-CZ" sz="2400" dirty="0" smtClean="0"/>
              <a:t> nach </a:t>
            </a:r>
            <a:r>
              <a:rPr lang="cs-CZ" sz="2400" dirty="0" err="1" smtClean="0"/>
              <a:t>Hause</a:t>
            </a:r>
            <a:r>
              <a:rPr lang="cs-CZ" sz="2400" dirty="0" smtClean="0"/>
              <a:t> </a:t>
            </a:r>
            <a:r>
              <a:rPr lang="cs-CZ" sz="2400" dirty="0" err="1" smtClean="0"/>
              <a:t>kommst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97137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nepřímé s tázacími slovy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Z otázek doplňovacích tvoříme otázky nepřímé velmi jednoduše: na začátku ponecháme tázací slovo (zpravidla začínající na „w“) a změníme slovosled otázky (bude jako ve větě vedlejší).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Otázka přímá : </a:t>
            </a:r>
            <a:r>
              <a:rPr lang="cs-CZ" sz="2400" dirty="0" err="1" smtClean="0">
                <a:solidFill>
                  <a:srgbClr val="FF0000"/>
                </a:solidFill>
              </a:rPr>
              <a:t>Wie</a:t>
            </a:r>
            <a:r>
              <a:rPr lang="cs-CZ" sz="2400" dirty="0" smtClean="0"/>
              <a:t> </a:t>
            </a:r>
            <a:r>
              <a:rPr lang="cs-CZ" sz="2400" dirty="0" err="1" smtClean="0"/>
              <a:t>spät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 es?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  <a:r>
              <a:rPr lang="cs-CZ" sz="2400" dirty="0" err="1" smtClean="0">
                <a:solidFill>
                  <a:srgbClr val="FF0000"/>
                </a:solidFill>
              </a:rPr>
              <a:t>Wo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/>
              <a:t>wohnt</a:t>
            </a:r>
            <a:r>
              <a:rPr lang="cs-CZ" sz="2400" dirty="0" smtClean="0"/>
              <a:t> </a:t>
            </a:r>
            <a:r>
              <a:rPr lang="cs-CZ" sz="2400" dirty="0" err="1" smtClean="0"/>
              <a:t>dein</a:t>
            </a:r>
            <a:r>
              <a:rPr lang="cs-CZ" sz="2400" dirty="0" smtClean="0"/>
              <a:t> </a:t>
            </a:r>
            <a:r>
              <a:rPr lang="cs-CZ" sz="2400" dirty="0" err="1" smtClean="0"/>
              <a:t>Onkel</a:t>
            </a:r>
            <a:r>
              <a:rPr lang="cs-CZ" sz="2400" dirty="0" smtClean="0"/>
              <a:t> ?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Otázka nepřímá: Er </a:t>
            </a:r>
            <a:r>
              <a:rPr lang="cs-CZ" sz="2400" dirty="0" err="1" smtClean="0"/>
              <a:t>fragt</a:t>
            </a:r>
            <a:r>
              <a:rPr lang="cs-CZ" sz="2400" dirty="0" smtClean="0"/>
              <a:t>, </a:t>
            </a:r>
            <a:r>
              <a:rPr lang="cs-CZ" sz="2400" i="1" dirty="0" err="1" smtClean="0">
                <a:solidFill>
                  <a:srgbClr val="FF0000"/>
                </a:solidFill>
              </a:rPr>
              <a:t>wie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spät</a:t>
            </a:r>
            <a:r>
              <a:rPr lang="cs-CZ" sz="2400" i="1" dirty="0" smtClean="0"/>
              <a:t> es </a:t>
            </a:r>
            <a:r>
              <a:rPr lang="cs-CZ" sz="2400" i="1" dirty="0" err="1" smtClean="0"/>
              <a:t>ist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wollen</a:t>
            </a:r>
            <a:r>
              <a:rPr lang="cs-CZ" sz="2400" dirty="0" smtClean="0"/>
              <a:t> </a:t>
            </a:r>
            <a:r>
              <a:rPr lang="cs-CZ" sz="2400" dirty="0" err="1" smtClean="0"/>
              <a:t>wissen</a:t>
            </a:r>
            <a:r>
              <a:rPr lang="cs-CZ" sz="2400" dirty="0" smtClean="0"/>
              <a:t>, </a:t>
            </a:r>
            <a:r>
              <a:rPr lang="cs-CZ" sz="2400" i="1" dirty="0" err="1" smtClean="0">
                <a:solidFill>
                  <a:srgbClr val="FF0000"/>
                </a:solidFill>
              </a:rPr>
              <a:t>wo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dein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Onkel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wohnt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37724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nepřímé se slovem „ob“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2400" dirty="0" smtClean="0"/>
              <a:t>Pro vytvoření nepřímé otázky z otázky zjišťovací se používá v němčině slovo </a:t>
            </a:r>
            <a:r>
              <a:rPr lang="cs-CZ" sz="2400" dirty="0" smtClean="0">
                <a:solidFill>
                  <a:srgbClr val="FF0000"/>
                </a:solidFill>
              </a:rPr>
              <a:t>„ob“ </a:t>
            </a:r>
            <a:r>
              <a:rPr lang="cs-CZ" sz="2400" dirty="0" smtClean="0"/>
              <a:t>(zda, hovorově jestli), které stojí na začátku nepřímé otázky.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Otázka přímá : </a:t>
            </a:r>
            <a:r>
              <a:rPr lang="cs-CZ" sz="2400" dirty="0" err="1" smtClean="0"/>
              <a:t>Ist</a:t>
            </a:r>
            <a:r>
              <a:rPr lang="cs-CZ" sz="2400" dirty="0" smtClean="0"/>
              <a:t> </a:t>
            </a:r>
            <a:r>
              <a:rPr lang="cs-CZ" sz="2400" dirty="0" err="1" smtClean="0"/>
              <a:t>er</a:t>
            </a:r>
            <a:r>
              <a:rPr lang="cs-CZ" sz="2400" dirty="0" smtClean="0"/>
              <a:t> </a:t>
            </a:r>
            <a:r>
              <a:rPr lang="cs-CZ" sz="2400" dirty="0" err="1" smtClean="0"/>
              <a:t>neu</a:t>
            </a:r>
            <a:r>
              <a:rPr lang="cs-CZ" sz="2400" dirty="0" smtClean="0"/>
              <a:t> </a:t>
            </a:r>
            <a:r>
              <a:rPr lang="cs-CZ" sz="2400" dirty="0" err="1" smtClean="0"/>
              <a:t>hier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</a:t>
            </a:r>
            <a:r>
              <a:rPr lang="cs-CZ" sz="2400" dirty="0" err="1" smtClean="0"/>
              <a:t>Wohnst</a:t>
            </a:r>
            <a:r>
              <a:rPr lang="cs-CZ" sz="2400" dirty="0" smtClean="0"/>
              <a:t>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noch</a:t>
            </a:r>
            <a:r>
              <a:rPr lang="cs-CZ" sz="2400" dirty="0" smtClean="0"/>
              <a:t> </a:t>
            </a:r>
            <a:r>
              <a:rPr lang="cs-CZ" sz="2400" dirty="0" err="1" smtClean="0"/>
              <a:t>immer</a:t>
            </a:r>
            <a:r>
              <a:rPr lang="cs-CZ" sz="2400" dirty="0" smtClean="0"/>
              <a:t> 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/>
              <a:t>H</a:t>
            </a:r>
            <a:r>
              <a:rPr lang="cs-CZ" sz="2400" dirty="0" err="1" smtClean="0"/>
              <a:t>ause</a:t>
            </a:r>
            <a:r>
              <a:rPr lang="cs-CZ" sz="2400" dirty="0" smtClean="0"/>
              <a:t>?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Otázka nepřímá: </a:t>
            </a:r>
            <a:r>
              <a:rPr lang="cs-CZ" sz="2400" dirty="0" err="1" smtClean="0"/>
              <a:t>Alle</a:t>
            </a:r>
            <a:r>
              <a:rPr lang="cs-CZ" sz="2400" dirty="0" smtClean="0"/>
              <a:t> </a:t>
            </a:r>
            <a:r>
              <a:rPr lang="cs-CZ" sz="2400" dirty="0" err="1" smtClean="0"/>
              <a:t>fragen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FF0000"/>
                </a:solidFill>
              </a:rPr>
              <a:t>ob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neu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hier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ist</a:t>
            </a:r>
            <a:r>
              <a:rPr lang="cs-CZ" sz="2400" i="1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Die </a:t>
            </a:r>
            <a:r>
              <a:rPr lang="cs-CZ" sz="2400" dirty="0" err="1" smtClean="0"/>
              <a:t>Frau</a:t>
            </a:r>
            <a:r>
              <a:rPr lang="cs-CZ" sz="2400" dirty="0" smtClean="0"/>
              <a:t> </a:t>
            </a:r>
            <a:r>
              <a:rPr lang="cs-CZ" sz="2400" dirty="0" err="1" smtClean="0"/>
              <a:t>möchte</a:t>
            </a:r>
            <a:r>
              <a:rPr lang="cs-CZ" sz="2400" dirty="0" smtClean="0"/>
              <a:t> </a:t>
            </a:r>
            <a:r>
              <a:rPr lang="cs-CZ" sz="2400" dirty="0" err="1" smtClean="0"/>
              <a:t>wissen</a:t>
            </a:r>
            <a:r>
              <a:rPr lang="cs-CZ" sz="2400" dirty="0" smtClean="0"/>
              <a:t>, </a:t>
            </a:r>
            <a:r>
              <a:rPr lang="cs-CZ" sz="2400" i="1" dirty="0" smtClean="0">
                <a:solidFill>
                  <a:srgbClr val="FF0000"/>
                </a:solidFill>
              </a:rPr>
              <a:t>ob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du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noch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immer</a:t>
            </a:r>
            <a:r>
              <a:rPr lang="cs-CZ" sz="2400" i="1" dirty="0" smtClean="0"/>
              <a:t> </a:t>
            </a:r>
            <a:r>
              <a:rPr lang="cs-CZ" sz="2400" i="1" dirty="0" err="1" smtClean="0"/>
              <a:t>zu</a:t>
            </a:r>
            <a:r>
              <a:rPr lang="cs-CZ" sz="2400" i="1" dirty="0" smtClean="0"/>
              <a:t> </a:t>
            </a:r>
            <a:r>
              <a:rPr lang="cs-CZ" sz="2400" i="1" dirty="0" err="1"/>
              <a:t>H</a:t>
            </a:r>
            <a:r>
              <a:rPr lang="cs-CZ" sz="2400" i="1" dirty="0" err="1" smtClean="0"/>
              <a:t>ause</a:t>
            </a:r>
            <a:r>
              <a:rPr lang="cs-CZ" sz="2400" i="1" dirty="0" smtClean="0"/>
              <a:t> </a:t>
            </a:r>
          </a:p>
          <a:p>
            <a:pPr marL="0" indent="0">
              <a:buNone/>
            </a:pPr>
            <a:r>
              <a:rPr lang="cs-CZ" sz="2400" i="1" dirty="0" err="1"/>
              <a:t>w</a:t>
            </a:r>
            <a:r>
              <a:rPr lang="cs-CZ" sz="2400" i="1" dirty="0" err="1" smtClean="0"/>
              <a:t>ohnst</a:t>
            </a:r>
            <a:r>
              <a:rPr lang="cs-CZ" sz="2400" i="1" dirty="0" smtClean="0"/>
              <a:t>.                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83398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Schlussaufgaben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err="1" smtClean="0"/>
              <a:t>Übersetzt</a:t>
            </a:r>
            <a:r>
              <a:rPr lang="cs-CZ" sz="2200" dirty="0" smtClean="0"/>
              <a:t> </a:t>
            </a:r>
            <a:r>
              <a:rPr lang="cs-CZ" sz="2200" dirty="0" err="1" smtClean="0"/>
              <a:t>ins</a:t>
            </a:r>
            <a:r>
              <a:rPr lang="cs-CZ" sz="2200" dirty="0" smtClean="0"/>
              <a:t> </a:t>
            </a:r>
            <a:r>
              <a:rPr lang="cs-CZ" sz="2200" dirty="0" err="1" smtClean="0"/>
              <a:t>Deutsche</a:t>
            </a:r>
            <a:r>
              <a:rPr lang="cs-CZ" sz="2200" dirty="0" smtClean="0"/>
              <a:t>:</a:t>
            </a:r>
          </a:p>
          <a:p>
            <a:r>
              <a:rPr lang="cs-CZ" sz="2200" dirty="0" smtClean="0"/>
              <a:t>Odkud pocházíte ?</a:t>
            </a:r>
          </a:p>
          <a:p>
            <a:r>
              <a:rPr lang="cs-CZ" sz="2200" dirty="0" smtClean="0"/>
              <a:t>Proč se neučíš?</a:t>
            </a:r>
          </a:p>
          <a:p>
            <a:r>
              <a:rPr lang="cs-CZ" sz="2200" dirty="0" smtClean="0"/>
              <a:t>Můžeš nám pomoci?</a:t>
            </a:r>
          </a:p>
          <a:p>
            <a:r>
              <a:rPr lang="cs-CZ" sz="2200" dirty="0" smtClean="0"/>
              <a:t>Mluvíte německy? </a:t>
            </a:r>
          </a:p>
          <a:p>
            <a:r>
              <a:rPr lang="cs-CZ" sz="2200" dirty="0" smtClean="0"/>
              <a:t>Máš zítra odpoledne čas?</a:t>
            </a:r>
          </a:p>
          <a:p>
            <a:r>
              <a:rPr lang="cs-CZ" sz="2200" dirty="0" smtClean="0"/>
              <a:t>Chodí tvoji rodiče často do kina?</a:t>
            </a:r>
            <a:endParaRPr lang="cs-CZ" sz="2200" dirty="0"/>
          </a:p>
        </p:txBody>
      </p:sp>
      <p:pic>
        <p:nvPicPr>
          <p:cNvPr id="1026" name="Picture 2" descr="C:\Users\to\AppData\Local\Microsoft\Windows\Temporary Internet Files\Content.IE5\GSOYEQRJ\MC9003118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72816"/>
            <a:ext cx="2088232" cy="2095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4771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Ergänzt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passende</a:t>
            </a:r>
            <a:r>
              <a:rPr lang="cs-CZ" dirty="0" smtClean="0"/>
              <a:t> </a:t>
            </a:r>
            <a:r>
              <a:rPr lang="cs-CZ" dirty="0" err="1" smtClean="0"/>
              <a:t>Wort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i="1" dirty="0" smtClean="0"/>
              <a:t> </a:t>
            </a:r>
            <a:r>
              <a:rPr lang="cs-CZ" sz="2400" i="1" dirty="0" err="1" smtClean="0"/>
              <a:t>warum</a:t>
            </a:r>
            <a:r>
              <a:rPr lang="cs-CZ" sz="2400" i="1" dirty="0" smtClean="0"/>
              <a:t> – ob – </a:t>
            </a:r>
            <a:r>
              <a:rPr lang="cs-CZ" sz="2400" i="1" dirty="0" err="1" smtClean="0"/>
              <a:t>wann</a:t>
            </a:r>
            <a:r>
              <a:rPr lang="cs-CZ" sz="2400" i="1" dirty="0" smtClean="0"/>
              <a:t> – </a:t>
            </a:r>
            <a:r>
              <a:rPr lang="cs-CZ" sz="2400" i="1" dirty="0" err="1" smtClean="0"/>
              <a:t>woher</a:t>
            </a:r>
            <a:r>
              <a:rPr lang="cs-CZ" sz="2400" i="1" dirty="0" smtClean="0"/>
              <a:t> – ob – </a:t>
            </a:r>
            <a:r>
              <a:rPr lang="cs-CZ" sz="2400" i="1" dirty="0" err="1" smtClean="0"/>
              <a:t>wie</a:t>
            </a:r>
            <a:r>
              <a:rPr lang="cs-CZ" sz="2400" i="1" dirty="0" smtClean="0"/>
              <a:t> - </a:t>
            </a:r>
            <a:r>
              <a:rPr lang="cs-CZ" sz="2400" i="1" dirty="0" err="1" smtClean="0"/>
              <a:t>wohin</a:t>
            </a:r>
            <a:r>
              <a:rPr lang="cs-CZ" sz="2400" i="1" dirty="0" smtClean="0"/>
              <a:t> </a:t>
            </a:r>
          </a:p>
          <a:p>
            <a:pPr marL="0" indent="0">
              <a:buNone/>
            </a:pPr>
            <a:endParaRPr lang="cs-CZ" sz="2400" i="1" dirty="0"/>
          </a:p>
          <a:p>
            <a:pPr marL="0" indent="0">
              <a:buNone/>
            </a:pPr>
            <a:r>
              <a:rPr lang="cs-CZ" sz="2400" dirty="0" smtClean="0"/>
              <a:t>Er </a:t>
            </a:r>
            <a:r>
              <a:rPr lang="cs-CZ" sz="2400" dirty="0" err="1" smtClean="0"/>
              <a:t>fragt</a:t>
            </a:r>
            <a:r>
              <a:rPr lang="cs-CZ" sz="2400" dirty="0" smtClean="0"/>
              <a:t> </a:t>
            </a:r>
            <a:r>
              <a:rPr lang="cs-CZ" sz="2400" dirty="0" err="1" smtClean="0"/>
              <a:t>immer</a:t>
            </a:r>
            <a:r>
              <a:rPr lang="cs-CZ" sz="2400" dirty="0" smtClean="0"/>
              <a:t>, ……………………… </a:t>
            </a: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zurückkommt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Jemand</a:t>
            </a:r>
            <a:r>
              <a:rPr lang="cs-CZ" sz="2400" dirty="0" smtClean="0"/>
              <a:t> </a:t>
            </a:r>
            <a:r>
              <a:rPr lang="cs-CZ" sz="2400" dirty="0" err="1" smtClean="0"/>
              <a:t>will</a:t>
            </a:r>
            <a:r>
              <a:rPr lang="cs-CZ" sz="2400" dirty="0" smtClean="0"/>
              <a:t> </a:t>
            </a:r>
            <a:r>
              <a:rPr lang="cs-CZ" sz="2400" dirty="0" err="1" smtClean="0"/>
              <a:t>wissen</a:t>
            </a:r>
            <a:r>
              <a:rPr lang="cs-CZ" sz="2400" dirty="0" smtClean="0"/>
              <a:t>, …………………… </a:t>
            </a:r>
            <a:r>
              <a:rPr lang="cs-CZ" sz="2400" dirty="0" err="1" smtClean="0"/>
              <a:t>du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singst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Man soll </a:t>
            </a:r>
            <a:r>
              <a:rPr lang="cs-CZ" sz="2400" dirty="0" err="1" smtClean="0"/>
              <a:t>nicht</a:t>
            </a:r>
            <a:r>
              <a:rPr lang="cs-CZ" sz="2400" dirty="0" smtClean="0"/>
              <a:t> </a:t>
            </a:r>
            <a:r>
              <a:rPr lang="cs-CZ" sz="2400" dirty="0" err="1" smtClean="0"/>
              <a:t>fragen</a:t>
            </a:r>
            <a:r>
              <a:rPr lang="cs-CZ" sz="2400" dirty="0" smtClean="0"/>
              <a:t>, …………. alt </a:t>
            </a:r>
            <a:r>
              <a:rPr lang="cs-CZ" sz="2400" dirty="0" err="1" smtClean="0"/>
              <a:t>eine</a:t>
            </a:r>
            <a:r>
              <a:rPr lang="cs-CZ" sz="2400" dirty="0" smtClean="0"/>
              <a:t> </a:t>
            </a:r>
            <a:r>
              <a:rPr lang="cs-CZ" sz="2400" dirty="0" err="1" smtClean="0"/>
              <a:t>Frau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Sie</a:t>
            </a:r>
            <a:r>
              <a:rPr lang="cs-CZ" sz="2400" dirty="0" smtClean="0"/>
              <a:t> </a:t>
            </a:r>
            <a:r>
              <a:rPr lang="cs-CZ" sz="2400" dirty="0" err="1" smtClean="0"/>
              <a:t>wollen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 </a:t>
            </a:r>
            <a:r>
              <a:rPr lang="cs-CZ" sz="2400" dirty="0" err="1" smtClean="0"/>
              <a:t>fragen</a:t>
            </a:r>
            <a:r>
              <a:rPr lang="cs-CZ" sz="2400" dirty="0" smtClean="0"/>
              <a:t>, ……………… </a:t>
            </a: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nächstes</a:t>
            </a:r>
            <a:r>
              <a:rPr lang="cs-CZ" sz="2400" dirty="0" smtClean="0"/>
              <a:t> </a:t>
            </a:r>
            <a:r>
              <a:rPr lang="cs-CZ" sz="2400" dirty="0" err="1" smtClean="0"/>
              <a:t>Jahr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err="1"/>
              <a:t>f</a:t>
            </a:r>
            <a:r>
              <a:rPr lang="cs-CZ" sz="2400" dirty="0" err="1" smtClean="0"/>
              <a:t>ahren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err="1" smtClean="0"/>
              <a:t>Wir</a:t>
            </a:r>
            <a:r>
              <a:rPr lang="cs-CZ" sz="2400" dirty="0" smtClean="0"/>
              <a:t> </a:t>
            </a:r>
            <a:r>
              <a:rPr lang="cs-CZ" sz="2400" dirty="0" err="1" smtClean="0"/>
              <a:t>wissen</a:t>
            </a:r>
            <a:r>
              <a:rPr lang="cs-CZ" sz="2400" dirty="0" smtClean="0"/>
              <a:t> </a:t>
            </a:r>
            <a:r>
              <a:rPr lang="cs-CZ" sz="2400" dirty="0" err="1" smtClean="0"/>
              <a:t>noch</a:t>
            </a:r>
            <a:r>
              <a:rPr lang="cs-CZ" sz="2400" dirty="0" smtClean="0"/>
              <a:t> </a:t>
            </a:r>
            <a:r>
              <a:rPr lang="cs-CZ" sz="2400" dirty="0" err="1" smtClean="0"/>
              <a:t>immer</a:t>
            </a:r>
            <a:r>
              <a:rPr lang="cs-CZ" sz="2400" dirty="0" smtClean="0"/>
              <a:t> </a:t>
            </a:r>
            <a:r>
              <a:rPr lang="cs-CZ" sz="2400" dirty="0" err="1" smtClean="0"/>
              <a:t>nicht</a:t>
            </a:r>
            <a:r>
              <a:rPr lang="cs-CZ" sz="2400" dirty="0" smtClean="0"/>
              <a:t>, …………….. </a:t>
            </a:r>
            <a:r>
              <a:rPr lang="cs-CZ" sz="2400" dirty="0" err="1"/>
              <a:t>s</a:t>
            </a:r>
            <a:r>
              <a:rPr lang="cs-CZ" sz="2400" dirty="0" err="1" smtClean="0"/>
              <a:t>ie</a:t>
            </a:r>
            <a:r>
              <a:rPr lang="cs-CZ" sz="2400" dirty="0" smtClean="0"/>
              <a:t> dort </a:t>
            </a:r>
            <a:r>
              <a:rPr lang="cs-CZ" sz="2400" dirty="0" err="1" smtClean="0"/>
              <a:t>ganze</a:t>
            </a:r>
            <a:r>
              <a:rPr lang="cs-CZ" sz="2400" dirty="0" smtClean="0"/>
              <a:t> </a:t>
            </a:r>
            <a:r>
              <a:rPr lang="cs-CZ" sz="2400" dirty="0" err="1" smtClean="0"/>
              <a:t>Woche</a:t>
            </a:r>
            <a:r>
              <a:rPr lang="cs-CZ" sz="2400" dirty="0" smtClean="0"/>
              <a:t> </a:t>
            </a:r>
            <a:r>
              <a:rPr lang="cs-CZ" sz="2400" dirty="0" err="1" smtClean="0"/>
              <a:t>bleiben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r>
              <a:rPr lang="cs-CZ" sz="2400" dirty="0" smtClean="0"/>
              <a:t>Der </a:t>
            </a:r>
            <a:r>
              <a:rPr lang="cs-CZ" sz="2400" dirty="0" err="1" smtClean="0"/>
              <a:t>Lehrer</a:t>
            </a:r>
            <a:r>
              <a:rPr lang="cs-CZ" sz="2400" dirty="0" smtClean="0"/>
              <a:t> </a:t>
            </a:r>
            <a:r>
              <a:rPr lang="cs-CZ" sz="2400" dirty="0" err="1" smtClean="0"/>
              <a:t>erklärt</a:t>
            </a:r>
            <a:r>
              <a:rPr lang="cs-CZ" sz="2400" dirty="0" smtClean="0"/>
              <a:t> </a:t>
            </a:r>
            <a:r>
              <a:rPr lang="cs-CZ" sz="2400" dirty="0" err="1" smtClean="0"/>
              <a:t>uns</a:t>
            </a:r>
            <a:r>
              <a:rPr lang="cs-CZ" sz="2400" dirty="0" smtClean="0"/>
              <a:t>, ……………. </a:t>
            </a:r>
            <a:r>
              <a:rPr lang="cs-CZ" sz="2400" dirty="0"/>
              <a:t>d</a:t>
            </a:r>
            <a:r>
              <a:rPr lang="cs-CZ" sz="2400" dirty="0" smtClean="0"/>
              <a:t>er Autor </a:t>
            </a:r>
            <a:r>
              <a:rPr lang="cs-CZ" sz="2400" dirty="0" err="1" smtClean="0"/>
              <a:t>gekommen</a:t>
            </a:r>
            <a:r>
              <a:rPr lang="cs-CZ" sz="2400" dirty="0" smtClean="0"/>
              <a:t> </a:t>
            </a:r>
            <a:r>
              <a:rPr lang="cs-CZ" sz="2400" dirty="0" err="1" smtClean="0"/>
              <a:t>ist</a:t>
            </a:r>
            <a:r>
              <a:rPr lang="cs-CZ" sz="2400" dirty="0" smtClean="0"/>
              <a:t>. 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69084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Veškeré </a:t>
            </a:r>
            <a:r>
              <a:rPr lang="cs-CZ" smtClean="0"/>
              <a:t>použité obrázky </a:t>
            </a:r>
            <a:r>
              <a:rPr lang="cs-CZ" dirty="0" smtClean="0"/>
              <a:t>pocházejí z otevřené galerie Microsoft Office (</a:t>
            </a:r>
            <a:r>
              <a:rPr lang="cs-CZ" dirty="0" err="1" smtClean="0"/>
              <a:t>Powerpoint</a:t>
            </a:r>
            <a:r>
              <a:rPr lang="cs-CZ" dirty="0" smtClean="0"/>
              <a:t> 2010)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606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projekt_logo_cent</Template>
  <TotalTime>155</TotalTime>
  <Words>568</Words>
  <Application>Microsoft Office PowerPoint</Application>
  <PresentationFormat>Předvádění na obrazovce (4:3)</PresentationFormat>
  <Paragraphs>110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projekt_logo_cent</vt:lpstr>
      <vt:lpstr>Tvoření otázek v němčině</vt:lpstr>
      <vt:lpstr>ANOTACE</vt:lpstr>
      <vt:lpstr>Rozdělení otázek </vt:lpstr>
      <vt:lpstr>Otázky přímé</vt:lpstr>
      <vt:lpstr>Otázky doplňovací</vt:lpstr>
      <vt:lpstr>Otázky zjišťovací</vt:lpstr>
      <vt:lpstr>Otázky nepřímé</vt:lpstr>
      <vt:lpstr>Otázky nepřímé s tázacími slovy </vt:lpstr>
      <vt:lpstr>Otázky nepřímé se slovem „ob“</vt:lpstr>
      <vt:lpstr>Schlussaufgaben</vt:lpstr>
      <vt:lpstr>Ergänzt das passende Wort</vt:lpstr>
      <vt:lpstr>Prezentace aplikace PowerPoint</vt:lpstr>
    </vt:vector>
  </TitlesOfParts>
  <Company>Gymnázium Svitavy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to</cp:lastModifiedBy>
  <cp:revision>23</cp:revision>
  <dcterms:created xsi:type="dcterms:W3CDTF">2012-07-02T08:03:24Z</dcterms:created>
  <dcterms:modified xsi:type="dcterms:W3CDTF">2014-02-12T18:32:40Z</dcterms:modified>
</cp:coreProperties>
</file>