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01BEAF-48C4-40F2-BDB3-EA6ED2610B41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D55544-F659-4220-912A-06CA12DFBF8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117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E5E0C1-D8F5-4C9E-8F2E-2671CB98E9F6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F98DEF-B105-4E70-AB98-586C457C62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108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304302-FE20-447F-9429-B90895B0960D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742458-D06F-4222-AF71-9924478B7B4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908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B5FC82-9D43-4D0C-A323-B03EEDEF69D8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E6B3AE-4EC0-466B-BAAE-FCF064BA95D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731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A77C47-4A7F-4441-A27F-72EDA6589DCE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6EFC91-B3DD-4BBE-803B-A7D98EF34B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983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574AE0-A5E6-457A-8681-C0C7069B7271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430AD4-FA29-4A1A-98A1-2E32ECD526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092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73723-7E7C-4AEC-80D9-51ACCAB6597D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80AEA4-B91D-4288-99CD-400A0B64E8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205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FD88D2-7953-466C-9423-65FD5C337480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769E69-F45C-49B0-B3EF-374BBF83FE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822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E023C0-4AAA-463C-A922-603CB46227E9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B864FA-FD92-4031-BDB8-FC1A319644B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760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0F1BF1-35D4-41B5-88F8-2B6A231782FA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FDA714-4D9E-4FC0-9D3A-C38B02B5AA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219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BC61CB-07B0-4023-990B-320D4AE7E073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73708-0BB6-48F6-B2AF-AD7D0C0C2B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087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CE3BE33-6E4E-4B2F-8275-530922A210C4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8CB7996-AB9B-4F36-9719-74D87BF48DB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842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b/ba/Viperaberus2.jpg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1/1f/Atropa_bella-donna0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d/df/Paris_quadrifolia_2011_G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tropa_bella-donna0.jpg" TargetMode="External"/><Relationship Id="rId2" Type="http://schemas.openxmlformats.org/officeDocument/2006/relationships/hyperlink" Target="http://cs.wikipedia.org/wiki/Soubor:Viperaberus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eaLnBrk="1" hangingPunct="1"/>
            <a:r>
              <a:rPr lang="cs-CZ" sz="6000" b="1" spc="150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NEBEZPEČÍ LÉTA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4894659"/>
            <a:ext cx="8064500" cy="1990725"/>
          </a:xfrm>
        </p:spPr>
        <p:txBody>
          <a:bodyPr rtlCol="0">
            <a:normAutofit/>
          </a:bodyPr>
          <a:lstStyle/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Základní škola a mateřská škola Nesovice, příspěvková organizace; CZ.1.07/1.4.00/21.1167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III/2 Inovace a zkvalitnění výuky prostřednictvím ICT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VY_32_INOVACE_14_Nebezpečí léta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Žák se seznámí s některými nebezpečími, které ho můžou potkat </a:t>
            </a:r>
            <a:r>
              <a:rPr lang="cs-CZ" sz="1400" smtClean="0">
                <a:solidFill>
                  <a:schemeClr val="accent4">
                    <a:lumMod val="50000"/>
                  </a:schemeClr>
                </a:solidFill>
              </a:rPr>
              <a:t>v létě.</a:t>
            </a:r>
            <a:endParaRPr lang="cs-CZ" sz="14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accent4">
                    <a:lumMod val="50000"/>
                  </a:schemeClr>
                </a:solidFill>
              </a:rPr>
              <a:t>Mgr. Iva Hanáková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48680"/>
            <a:ext cx="3990042" cy="9751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seznámí s nebezpečnými nástrahami, které nás v létě mohou potkat. Jak se opalovat, co dělat při bouřce, jedovatí živočichové a rostliny.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Ročník: 	1.</a:t>
            </a:r>
          </a:p>
          <a:p>
            <a:pPr marL="0" indent="0">
              <a:buNone/>
            </a:pPr>
            <a:r>
              <a:rPr lang="cs-CZ" sz="2400" dirty="0" smtClean="0"/>
              <a:t>Vzdělávací oblast:	Člověk a jeho svět</a:t>
            </a:r>
          </a:p>
          <a:p>
            <a:pPr marL="0" indent="0">
              <a:buNone/>
            </a:pPr>
            <a:r>
              <a:rPr lang="cs-CZ" sz="2400" dirty="0" smtClean="0"/>
              <a:t>Předmět:	Prvouka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281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196752"/>
            <a:ext cx="6408712" cy="3697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Léto je krásné, ale může nám přinést také mnohá nebezpečí.</a:t>
            </a:r>
          </a:p>
          <a:p>
            <a:pPr algn="ctr">
              <a:lnSpc>
                <a:spcPct val="150000"/>
              </a:lnSpc>
            </a:pPr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Když je budeme znát, nemusíme se s nimi vůbec potkat a léta si bez starostí užívat.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C:\Users\pc\AppData\Local\Microsoft\Windows\Temporary Internet Files\Content.IE5\ECD46U9M\MC900370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37112"/>
            <a:ext cx="1828800" cy="182971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Users\pc\AppData\Local\Microsoft\Windows\Temporary Internet Files\Content.IE5\LV6BGMBQ\MC9003702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4437112"/>
            <a:ext cx="1828800" cy="182971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96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42" name="Picture 10" descr="C:\Users\pc\AppData\Local\Microsoft\Windows\Temporary Internet Files\Content.IE5\LV6BGMBQ\MC900398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996" y="4494588"/>
            <a:ext cx="1779621" cy="180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u="sng" spc="30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OPALOVÁNÍ</a:t>
            </a:r>
            <a:endParaRPr lang="cs-CZ" b="1" u="sng" spc="30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8434" name="Picture 2" descr="C:\Users\pc\AppData\Local\Microsoft\Windows\Temporary Internet Files\Content.IE5\ECD46U9M\MC90023259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16052"/>
            <a:ext cx="2744830" cy="2337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35180" y="1628800"/>
            <a:ext cx="1080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1484784"/>
            <a:ext cx="446449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Pobyt na slunci ti může způsobit: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spáleniny kůže,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žeh,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ánět očí.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9" name="Picture 7" descr="C:\Users\pc\AppData\Local\Microsoft\Windows\Temporary Internet Files\Content.IE5\ZASQAA52\MC900232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1516158" cy="151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23928" y="3501008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NEZAPOMEŇTE V LÉTĚ NA TYTO VĚCI.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40" name="Picture 8" descr="C:\Users\pc\AppData\Local\Microsoft\Windows\Temporary Internet Files\Content.IE5\ECD46U9M\MC9000130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437112"/>
            <a:ext cx="1652321" cy="78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1" name="Picture 9" descr="C:\Users\pc\AppData\Local\Microsoft\Windows\Temporary Internet Files\Content.IE5\ECD46U9M\MC9003564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827" y="4261072"/>
            <a:ext cx="1075895" cy="1256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55776" y="5515696"/>
            <a:ext cx="2482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Nechoďte v poledne na sluníčko!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252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BOUŘKA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9458" name="Picture 2" descr="C:\Users\pc\AppData\Local\Microsoft\Windows\Temporary Internet Files\Content.IE5\LV6BGMBQ\MC900431597[2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47667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5536" y="2264518"/>
            <a:ext cx="4038600" cy="3921299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cs-CZ" sz="3500" b="1" dirty="0" smtClean="0">
                <a:solidFill>
                  <a:srgbClr val="FF0000"/>
                </a:solidFill>
              </a:rPr>
              <a:t>Co je to blesk?</a:t>
            </a:r>
          </a:p>
          <a:p>
            <a:r>
              <a:rPr lang="cs-CZ" sz="2200" dirty="0" smtClean="0"/>
              <a:t>Veliká jiskra, která proletí mezi mraky nebo mezi mrakem a zemí.</a:t>
            </a:r>
          </a:p>
          <a:p>
            <a:r>
              <a:rPr lang="cs-CZ" sz="2200" dirty="0" smtClean="0"/>
              <a:t>Má velikou sílu.</a:t>
            </a:r>
          </a:p>
          <a:p>
            <a:r>
              <a:rPr lang="cs-CZ" sz="2200" dirty="0" smtClean="0"/>
              <a:t>Může zasáhnout vysoký strom nebo budovu.</a:t>
            </a:r>
          </a:p>
          <a:p>
            <a:r>
              <a:rPr lang="cs-CZ" sz="2200" dirty="0" smtClean="0"/>
              <a:t>Budovy jsou proti němu chráněny hromosvodem.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1484784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Prší, slyšíme hromy a vidíme blesky…</a:t>
            </a:r>
            <a:endParaRPr lang="cs-CZ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4653136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Vyberte, kam se schováte před bouří?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19459" name="Picture 3" descr="C:\Users\pc\AppData\Local\Microsoft\Windows\Temporary Internet Files\Content.IE5\ECD46U9M\MC900371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14163"/>
            <a:ext cx="1262711" cy="125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C:\Users\pc\AppData\Local\Microsoft\Windows\Temporary Internet Files\Content.IE5\LV6BGMBQ\MC900335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8861" y="1844824"/>
            <a:ext cx="1507844" cy="121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1" name="Picture 5" descr="C:\Users\pc\AppData\Local\Microsoft\Windows\Temporary Internet Files\Content.IE5\ZASQAA52\MC90044173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28153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2" name="Picture 6" descr="C:\Users\pc\AppData\Local\Microsoft\Windows\Temporary Internet Files\Content.IE5\ECD46U9M\MC90044173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724" y="2233823"/>
            <a:ext cx="1551620" cy="155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3" name="Picture 7" descr="C:\Users\pc\AppData\Local\Microsoft\Windows\Temporary Internet Files\Content.IE5\ECD46U9M\MC900441793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00590" y="3573016"/>
            <a:ext cx="1930947" cy="1930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59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ZMIJE OBECNÁ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Jedovatý had.</a:t>
            </a:r>
          </a:p>
          <a:p>
            <a:r>
              <a:rPr lang="cs-CZ" dirty="0" smtClean="0"/>
              <a:t>Jed skrývá ve dvou jedových zubech.</a:t>
            </a:r>
          </a:p>
          <a:p>
            <a:r>
              <a:rPr lang="cs-CZ" dirty="0" smtClean="0"/>
              <a:t>Na člověka zaútočí, jen když ji překvapí.</a:t>
            </a:r>
          </a:p>
          <a:p>
            <a:r>
              <a:rPr lang="cs-CZ" dirty="0" smtClean="0"/>
              <a:t>Na podzim zaleze do díry pod zem, vylézá až na jaře.</a:t>
            </a:r>
          </a:p>
        </p:txBody>
      </p:sp>
      <p:pic>
        <p:nvPicPr>
          <p:cNvPr id="20482" name="Picture 2" descr="Soubor:Viperaberus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16832"/>
            <a:ext cx="4223936" cy="316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08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JEDOVATÉ ROSTLINY</a:t>
            </a:r>
            <a:endParaRPr lang="cs-CZ" b="1" u="sng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VRANÍ OKO ČTYŘLISTÉ</a:t>
            </a:r>
            <a:endParaRPr lang="cs-CZ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POZOR</a:t>
            </a:r>
            <a:r>
              <a:rPr lang="cs-CZ" dirty="0" smtClean="0"/>
              <a:t> NA BOBULE.</a:t>
            </a:r>
          </a:p>
          <a:p>
            <a:r>
              <a:rPr lang="cs-CZ" dirty="0" smtClean="0"/>
              <a:t>Podobají se borůvce, jsou však velmi jedovaté.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RULÍK ZLOMOCNÝ</a:t>
            </a:r>
            <a:endParaRPr lang="cs-CZ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 smtClean="0"/>
              <a:t>POZOR! </a:t>
            </a:r>
            <a:r>
              <a:rPr lang="cs-CZ" dirty="0" smtClean="0"/>
              <a:t>Celá rostlina je jedovatá. Nejezte jeho plody.</a:t>
            </a:r>
          </a:p>
        </p:txBody>
      </p:sp>
      <p:pic>
        <p:nvPicPr>
          <p:cNvPr id="21506" name="Picture 2" descr="Soubor:Atropa bella-donn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05064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Soubor:Paris quadrifolia 2011 G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05064"/>
            <a:ext cx="2232248" cy="180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69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Obrázky: Klipart – http://office.microsoft.com</a:t>
            </a:r>
          </a:p>
          <a:p>
            <a:r>
              <a:rPr lang="cs-CZ" i="1" dirty="0" smtClean="0">
                <a:latin typeface="Calibri" pitchFamily="34" charset="0"/>
              </a:rPr>
              <a:t>[online].</a:t>
            </a:r>
            <a:r>
              <a:rPr lang="cs-CZ" dirty="0" smtClean="0">
                <a:latin typeface="Calibri" pitchFamily="34" charset="0"/>
              </a:rPr>
              <a:t> [</a:t>
            </a:r>
            <a:r>
              <a:rPr lang="cs-CZ" dirty="0" smtClean="0">
                <a:latin typeface="Calibri" pitchFamily="34" charset="0"/>
              </a:rPr>
              <a:t>cit. 2012-06-12]Dostupný pod licencí </a:t>
            </a:r>
            <a:r>
              <a:rPr lang="cs-CZ" dirty="0" err="1" smtClean="0">
                <a:latin typeface="Calibri" pitchFamily="34" charset="0"/>
              </a:rPr>
              <a:t>Creative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Commons</a:t>
            </a:r>
            <a:r>
              <a:rPr lang="cs-CZ" dirty="0" smtClean="0">
                <a:latin typeface="Calibri" pitchFamily="34" charset="0"/>
              </a:rPr>
              <a:t> na WWW: &lt;</a:t>
            </a:r>
            <a:r>
              <a:rPr lang="cs-CZ" dirty="0" smtClean="0">
                <a:latin typeface="Calibri" pitchFamily="34" charset="0"/>
                <a:hlinkClick r:id="rId2"/>
              </a:rPr>
              <a:t>http://cs.wikipedia.org/wiki/Soubor:Viperaberus2.jpg</a:t>
            </a:r>
            <a:r>
              <a:rPr lang="cs-CZ" dirty="0" smtClean="0">
                <a:latin typeface="Calibri" pitchFamily="34" charset="0"/>
              </a:rPr>
              <a:t>&gt;</a:t>
            </a:r>
          </a:p>
          <a:p>
            <a:r>
              <a:rPr lang="cs-CZ" i="1" dirty="0">
                <a:latin typeface="Calibri" pitchFamily="34" charset="0"/>
              </a:rPr>
              <a:t>[</a:t>
            </a:r>
            <a:r>
              <a:rPr lang="cs-CZ" i="1">
                <a:latin typeface="Calibri" pitchFamily="34" charset="0"/>
              </a:rPr>
              <a:t>online</a:t>
            </a:r>
            <a:r>
              <a:rPr lang="cs-CZ" i="1" smtClean="0">
                <a:latin typeface="Calibri" pitchFamily="34" charset="0"/>
              </a:rPr>
              <a:t>]. </a:t>
            </a:r>
            <a:r>
              <a:rPr lang="cs-CZ" smtClean="0">
                <a:latin typeface="Calibri" pitchFamily="34" charset="0"/>
              </a:rPr>
              <a:t>[</a:t>
            </a:r>
            <a:r>
              <a:rPr lang="cs-CZ" dirty="0">
                <a:latin typeface="Calibri" pitchFamily="34" charset="0"/>
              </a:rPr>
              <a:t>cit. </a:t>
            </a:r>
            <a:r>
              <a:rPr lang="cs-CZ" dirty="0" smtClean="0">
                <a:latin typeface="Calibri" pitchFamily="34" charset="0"/>
              </a:rPr>
              <a:t>2012-06-12]Dostupný </a:t>
            </a:r>
            <a:r>
              <a:rPr lang="cs-CZ" i="1" dirty="0" smtClean="0">
                <a:latin typeface="Calibri" pitchFamily="34" charset="0"/>
              </a:rPr>
              <a:t>pod licencí </a:t>
            </a:r>
            <a:r>
              <a:rPr lang="cs-CZ" i="1" dirty="0" err="1" smtClean="0">
                <a:latin typeface="Calibri" pitchFamily="34" charset="0"/>
              </a:rPr>
              <a:t>Creative</a:t>
            </a:r>
            <a:r>
              <a:rPr lang="cs-CZ" i="1" dirty="0" smtClean="0">
                <a:latin typeface="Calibri" pitchFamily="34" charset="0"/>
              </a:rPr>
              <a:t> </a:t>
            </a:r>
            <a:r>
              <a:rPr lang="cs-CZ" i="1" dirty="0" err="1" smtClean="0">
                <a:latin typeface="Calibri" pitchFamily="34" charset="0"/>
              </a:rPr>
              <a:t>Commons</a:t>
            </a:r>
            <a:r>
              <a:rPr lang="cs-CZ" i="1" dirty="0" smtClean="0">
                <a:latin typeface="Calibri" pitchFamily="34" charset="0"/>
              </a:rPr>
              <a:t>: &lt;</a:t>
            </a:r>
            <a:r>
              <a:rPr lang="cs-CZ" i="1" dirty="0" smtClean="0">
                <a:latin typeface="Calibri" pitchFamily="34" charset="0"/>
                <a:hlinkClick r:id="rId3"/>
              </a:rPr>
              <a:t>http://cs.wikipedia.org/wiki/Soubor:Atropa_bella-donna0.jpg</a:t>
            </a:r>
            <a:r>
              <a:rPr lang="cs-CZ" i="1" dirty="0" smtClean="0">
                <a:latin typeface="Calibri" pitchFamily="34" charset="0"/>
              </a:rPr>
              <a:t>&gt;</a:t>
            </a:r>
          </a:p>
          <a:p>
            <a:r>
              <a:rPr lang="cs-CZ" i="1" dirty="0">
                <a:latin typeface="Calibri" pitchFamily="34" charset="0"/>
              </a:rPr>
              <a:t>[online</a:t>
            </a:r>
            <a:r>
              <a:rPr lang="cs-CZ" i="1" dirty="0" smtClean="0">
                <a:latin typeface="Calibri" pitchFamily="34" charset="0"/>
              </a:rPr>
              <a:t>]. </a:t>
            </a:r>
            <a:r>
              <a:rPr lang="cs-CZ" dirty="0" smtClean="0">
                <a:latin typeface="Calibri" pitchFamily="34" charset="0"/>
              </a:rPr>
              <a:t>[</a:t>
            </a:r>
            <a:r>
              <a:rPr lang="cs-CZ" dirty="0">
                <a:latin typeface="Calibri" pitchFamily="34" charset="0"/>
              </a:rPr>
              <a:t>cit. </a:t>
            </a:r>
            <a:r>
              <a:rPr lang="cs-CZ" dirty="0" smtClean="0">
                <a:latin typeface="Calibri" pitchFamily="34" charset="0"/>
              </a:rPr>
              <a:t>2012-06-12]Dostupný </a:t>
            </a:r>
            <a:r>
              <a:rPr lang="cs-CZ" i="1" dirty="0" smtClean="0">
                <a:latin typeface="Calibri" pitchFamily="34" charset="0"/>
              </a:rPr>
              <a:t>z WWW: &lt;http://cs.wikipedia.org/wiki/Soubor:Paris_quadrifolia_2011_G1.jpg&gt;</a:t>
            </a:r>
          </a:p>
          <a:p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309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NEBEZPEČÍ LÉTA</vt:lpstr>
      <vt:lpstr>Anotace</vt:lpstr>
      <vt:lpstr>Prezentace aplikace PowerPoint</vt:lpstr>
      <vt:lpstr>OPALOVÁNÍ</vt:lpstr>
      <vt:lpstr>BOUŘKA</vt:lpstr>
      <vt:lpstr>ZMIJE OBECNÁ</vt:lpstr>
      <vt:lpstr>JEDOVATÉ ROSTLINY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sborovna</cp:lastModifiedBy>
  <cp:revision>14</cp:revision>
  <dcterms:created xsi:type="dcterms:W3CDTF">2011-04-12T15:51:18Z</dcterms:created>
  <dcterms:modified xsi:type="dcterms:W3CDTF">2013-01-17T05:35:55Z</dcterms:modified>
</cp:coreProperties>
</file>