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3"/>
  </p:notesMasterIdLst>
  <p:sldIdLst>
    <p:sldId id="265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4273FC-BEC9-4003-B03F-7BB189BE3E23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FA9849-3348-40AB-80E5-4F273F2B8D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7370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1106E6-96E1-49B6-8DC2-43A72D13E52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Line 2"/>
          <p:cNvSpPr>
            <a:spLocks noChangeShapeType="1"/>
          </p:cNvSpPr>
          <p:nvPr/>
        </p:nvSpPr>
        <p:spPr bwMode="auto">
          <a:xfrm>
            <a:off x="7315200" y="1066800"/>
            <a:ext cx="0" cy="1752600"/>
          </a:xfrm>
          <a:prstGeom prst="line">
            <a:avLst/>
          </a:prstGeom>
          <a:noFill/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457200"/>
            <a:ext cx="6389688" cy="2133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6656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66565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1289AF38-920B-4DA6-A5AE-79EBC705183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6566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6567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BC343786-A195-493B-86B1-FD362564C8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6568" name="Line 8"/>
          <p:cNvSpPr>
            <a:spLocks noChangeShapeType="1"/>
          </p:cNvSpPr>
          <p:nvPr/>
        </p:nvSpPr>
        <p:spPr bwMode="auto">
          <a:xfrm>
            <a:off x="838200" y="2819400"/>
            <a:ext cx="6477000" cy="0"/>
          </a:xfrm>
          <a:prstGeom prst="line">
            <a:avLst/>
          </a:prstGeom>
          <a:noFill/>
          <a:ln w="635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2" name="Group 9" descr="decorative graphic made up of dots"/>
          <p:cNvGrpSpPr>
            <a:grpSpLocks/>
          </p:cNvGrpSpPr>
          <p:nvPr/>
        </p:nvGrpSpPr>
        <p:grpSpPr bwMode="auto">
          <a:xfrm>
            <a:off x="7467600" y="1219200"/>
            <a:ext cx="792163" cy="1295400"/>
            <a:chOff x="5136" y="960"/>
            <a:chExt cx="528" cy="864"/>
          </a:xfrm>
        </p:grpSpPr>
        <p:sp>
          <p:nvSpPr>
            <p:cNvPr id="66570" name="Oval 10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1" name="Oval 11"/>
            <p:cNvSpPr>
              <a:spLocks noChangeArrowheads="1"/>
            </p:cNvSpPr>
            <p:nvPr/>
          </p:nvSpPr>
          <p:spPr bwMode="auto"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2" name="Oval 12"/>
            <p:cNvSpPr>
              <a:spLocks noChangeArrowheads="1"/>
            </p:cNvSpPr>
            <p:nvPr/>
          </p:nvSpPr>
          <p:spPr bwMode="auto"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3" name="Oval 13"/>
            <p:cNvSpPr>
              <a:spLocks noChangeArrowheads="1"/>
            </p:cNvSpPr>
            <p:nvPr/>
          </p:nvSpPr>
          <p:spPr bwMode="auto"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4" name="Oval 14"/>
            <p:cNvSpPr>
              <a:spLocks noChangeArrowheads="1"/>
            </p:cNvSpPr>
            <p:nvPr/>
          </p:nvSpPr>
          <p:spPr bwMode="auto"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5" name="Oval 15"/>
            <p:cNvSpPr>
              <a:spLocks noChangeArrowheads="1"/>
            </p:cNvSpPr>
            <p:nvPr/>
          </p:nvSpPr>
          <p:spPr bwMode="auto"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6" name="Oval 16"/>
            <p:cNvSpPr>
              <a:spLocks noChangeArrowheads="1"/>
            </p:cNvSpPr>
            <p:nvPr/>
          </p:nvSpPr>
          <p:spPr bwMode="auto"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7" name="Oval 17"/>
            <p:cNvSpPr>
              <a:spLocks noChangeArrowheads="1"/>
            </p:cNvSpPr>
            <p:nvPr/>
          </p:nvSpPr>
          <p:spPr bwMode="auto"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8" name="Oval 18"/>
            <p:cNvSpPr>
              <a:spLocks noChangeArrowheads="1"/>
            </p:cNvSpPr>
            <p:nvPr/>
          </p:nvSpPr>
          <p:spPr bwMode="auto"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79" name="Oval 19"/>
            <p:cNvSpPr>
              <a:spLocks noChangeArrowheads="1"/>
            </p:cNvSpPr>
            <p:nvPr/>
          </p:nvSpPr>
          <p:spPr bwMode="auto"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80" name="Oval 20"/>
            <p:cNvSpPr>
              <a:spLocks noChangeArrowheads="1"/>
            </p:cNvSpPr>
            <p:nvPr/>
          </p:nvSpPr>
          <p:spPr bwMode="auto"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81" name="Oval 21"/>
            <p:cNvSpPr>
              <a:spLocks noChangeArrowheads="1"/>
            </p:cNvSpPr>
            <p:nvPr/>
          </p:nvSpPr>
          <p:spPr bwMode="auto"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82" name="Oval 22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83" name="Oval 23"/>
            <p:cNvSpPr>
              <a:spLocks noChangeArrowheads="1"/>
            </p:cNvSpPr>
            <p:nvPr/>
          </p:nvSpPr>
          <p:spPr bwMode="auto"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84" name="Oval 24"/>
            <p:cNvSpPr>
              <a:spLocks noChangeArrowheads="1"/>
            </p:cNvSpPr>
            <p:nvPr/>
          </p:nvSpPr>
          <p:spPr bwMode="auto"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85" name="Oval 25"/>
            <p:cNvSpPr>
              <a:spLocks noChangeArrowheads="1"/>
            </p:cNvSpPr>
            <p:nvPr/>
          </p:nvSpPr>
          <p:spPr bwMode="auto"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86" name="Oval 26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87" name="Oval 27"/>
            <p:cNvSpPr>
              <a:spLocks noChangeArrowheads="1"/>
            </p:cNvSpPr>
            <p:nvPr/>
          </p:nvSpPr>
          <p:spPr bwMode="auto"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88" name="Oval 28"/>
            <p:cNvSpPr>
              <a:spLocks noChangeArrowheads="1"/>
            </p:cNvSpPr>
            <p:nvPr/>
          </p:nvSpPr>
          <p:spPr bwMode="auto"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89" name="Oval 29"/>
            <p:cNvSpPr>
              <a:spLocks noChangeArrowheads="1"/>
            </p:cNvSpPr>
            <p:nvPr/>
          </p:nvSpPr>
          <p:spPr bwMode="auto"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90" name="Oval 30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91" name="Oval 31"/>
            <p:cNvSpPr>
              <a:spLocks noChangeArrowheads="1"/>
            </p:cNvSpPr>
            <p:nvPr/>
          </p:nvSpPr>
          <p:spPr bwMode="auto"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92" name="Oval 32"/>
            <p:cNvSpPr>
              <a:spLocks noChangeArrowheads="1"/>
            </p:cNvSpPr>
            <p:nvPr/>
          </p:nvSpPr>
          <p:spPr bwMode="auto"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93" name="Oval 33"/>
            <p:cNvSpPr>
              <a:spLocks noChangeArrowheads="1"/>
            </p:cNvSpPr>
            <p:nvPr/>
          </p:nvSpPr>
          <p:spPr bwMode="auto"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94" name="Oval 34"/>
            <p:cNvSpPr>
              <a:spLocks noChangeArrowheads="1"/>
            </p:cNvSpPr>
            <p:nvPr/>
          </p:nvSpPr>
          <p:spPr bwMode="auto"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95" name="Oval 35"/>
            <p:cNvSpPr>
              <a:spLocks noChangeArrowheads="1"/>
            </p:cNvSpPr>
            <p:nvPr/>
          </p:nvSpPr>
          <p:spPr bwMode="auto"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96" name="Oval 36"/>
            <p:cNvSpPr>
              <a:spLocks noChangeArrowheads="1"/>
            </p:cNvSpPr>
            <p:nvPr/>
          </p:nvSpPr>
          <p:spPr bwMode="auto"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97" name="Oval 37"/>
            <p:cNvSpPr>
              <a:spLocks noChangeArrowheads="1"/>
            </p:cNvSpPr>
            <p:nvPr/>
          </p:nvSpPr>
          <p:spPr bwMode="auto"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98" name="Oval 38"/>
            <p:cNvSpPr>
              <a:spLocks noChangeArrowheads="1"/>
            </p:cNvSpPr>
            <p:nvPr/>
          </p:nvSpPr>
          <p:spPr bwMode="auto"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599" name="Oval 39"/>
            <p:cNvSpPr>
              <a:spLocks noChangeArrowheads="1"/>
            </p:cNvSpPr>
            <p:nvPr/>
          </p:nvSpPr>
          <p:spPr bwMode="auto"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00" name="Oval 40"/>
            <p:cNvSpPr>
              <a:spLocks noChangeArrowheads="1"/>
            </p:cNvSpPr>
            <p:nvPr/>
          </p:nvSpPr>
          <p:spPr bwMode="auto"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" name="Group 41" descr="decorative graphic made up of dots"/>
          <p:cNvGrpSpPr>
            <a:grpSpLocks/>
          </p:cNvGrpSpPr>
          <p:nvPr/>
        </p:nvGrpSpPr>
        <p:grpSpPr bwMode="auto">
          <a:xfrm>
            <a:off x="7467600" y="1219200"/>
            <a:ext cx="792163" cy="1295400"/>
            <a:chOff x="5136" y="960"/>
            <a:chExt cx="528" cy="864"/>
          </a:xfrm>
        </p:grpSpPr>
        <p:sp>
          <p:nvSpPr>
            <p:cNvPr id="66602" name="Oval 42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03" name="Oval 43"/>
            <p:cNvSpPr>
              <a:spLocks noChangeArrowheads="1"/>
            </p:cNvSpPr>
            <p:nvPr/>
          </p:nvSpPr>
          <p:spPr bwMode="auto"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04" name="Oval 44"/>
            <p:cNvSpPr>
              <a:spLocks noChangeArrowheads="1"/>
            </p:cNvSpPr>
            <p:nvPr/>
          </p:nvSpPr>
          <p:spPr bwMode="auto"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05" name="Oval 45"/>
            <p:cNvSpPr>
              <a:spLocks noChangeArrowheads="1"/>
            </p:cNvSpPr>
            <p:nvPr/>
          </p:nvSpPr>
          <p:spPr bwMode="auto"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06" name="Oval 46"/>
            <p:cNvSpPr>
              <a:spLocks noChangeArrowheads="1"/>
            </p:cNvSpPr>
            <p:nvPr/>
          </p:nvSpPr>
          <p:spPr bwMode="auto"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07" name="Oval 47"/>
            <p:cNvSpPr>
              <a:spLocks noChangeArrowheads="1"/>
            </p:cNvSpPr>
            <p:nvPr/>
          </p:nvSpPr>
          <p:spPr bwMode="auto"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08" name="Oval 48"/>
            <p:cNvSpPr>
              <a:spLocks noChangeArrowheads="1"/>
            </p:cNvSpPr>
            <p:nvPr/>
          </p:nvSpPr>
          <p:spPr bwMode="auto"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09" name="Oval 49"/>
            <p:cNvSpPr>
              <a:spLocks noChangeArrowheads="1"/>
            </p:cNvSpPr>
            <p:nvPr/>
          </p:nvSpPr>
          <p:spPr bwMode="auto"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10" name="Oval 50"/>
            <p:cNvSpPr>
              <a:spLocks noChangeArrowheads="1"/>
            </p:cNvSpPr>
            <p:nvPr/>
          </p:nvSpPr>
          <p:spPr bwMode="auto"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11" name="Oval 51"/>
            <p:cNvSpPr>
              <a:spLocks noChangeArrowheads="1"/>
            </p:cNvSpPr>
            <p:nvPr/>
          </p:nvSpPr>
          <p:spPr bwMode="auto"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12" name="Oval 52"/>
            <p:cNvSpPr>
              <a:spLocks noChangeArrowheads="1"/>
            </p:cNvSpPr>
            <p:nvPr/>
          </p:nvSpPr>
          <p:spPr bwMode="auto"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13" name="Oval 53"/>
            <p:cNvSpPr>
              <a:spLocks noChangeArrowheads="1"/>
            </p:cNvSpPr>
            <p:nvPr/>
          </p:nvSpPr>
          <p:spPr bwMode="auto"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14" name="Oval 54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15" name="Oval 55"/>
            <p:cNvSpPr>
              <a:spLocks noChangeArrowheads="1"/>
            </p:cNvSpPr>
            <p:nvPr/>
          </p:nvSpPr>
          <p:spPr bwMode="auto"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16" name="Oval 56"/>
            <p:cNvSpPr>
              <a:spLocks noChangeArrowheads="1"/>
            </p:cNvSpPr>
            <p:nvPr/>
          </p:nvSpPr>
          <p:spPr bwMode="auto"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17" name="Oval 57"/>
            <p:cNvSpPr>
              <a:spLocks noChangeArrowheads="1"/>
            </p:cNvSpPr>
            <p:nvPr/>
          </p:nvSpPr>
          <p:spPr bwMode="auto"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18" name="Oval 58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19" name="Oval 59"/>
            <p:cNvSpPr>
              <a:spLocks noChangeArrowheads="1"/>
            </p:cNvSpPr>
            <p:nvPr/>
          </p:nvSpPr>
          <p:spPr bwMode="auto"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20" name="Oval 60"/>
            <p:cNvSpPr>
              <a:spLocks noChangeArrowheads="1"/>
            </p:cNvSpPr>
            <p:nvPr/>
          </p:nvSpPr>
          <p:spPr bwMode="auto"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21" name="Oval 61"/>
            <p:cNvSpPr>
              <a:spLocks noChangeArrowheads="1"/>
            </p:cNvSpPr>
            <p:nvPr/>
          </p:nvSpPr>
          <p:spPr bwMode="auto"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22" name="Oval 62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23" name="Oval 63"/>
            <p:cNvSpPr>
              <a:spLocks noChangeArrowheads="1"/>
            </p:cNvSpPr>
            <p:nvPr/>
          </p:nvSpPr>
          <p:spPr bwMode="auto"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24" name="Oval 64"/>
            <p:cNvSpPr>
              <a:spLocks noChangeArrowheads="1"/>
            </p:cNvSpPr>
            <p:nvPr/>
          </p:nvSpPr>
          <p:spPr bwMode="auto"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25" name="Oval 65"/>
            <p:cNvSpPr>
              <a:spLocks noChangeArrowheads="1"/>
            </p:cNvSpPr>
            <p:nvPr/>
          </p:nvSpPr>
          <p:spPr bwMode="auto"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26" name="Oval 66"/>
            <p:cNvSpPr>
              <a:spLocks noChangeArrowheads="1"/>
            </p:cNvSpPr>
            <p:nvPr/>
          </p:nvSpPr>
          <p:spPr bwMode="auto"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27" name="Oval 67"/>
            <p:cNvSpPr>
              <a:spLocks noChangeArrowheads="1"/>
            </p:cNvSpPr>
            <p:nvPr/>
          </p:nvSpPr>
          <p:spPr bwMode="auto"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28" name="Oval 68"/>
            <p:cNvSpPr>
              <a:spLocks noChangeArrowheads="1"/>
            </p:cNvSpPr>
            <p:nvPr/>
          </p:nvSpPr>
          <p:spPr bwMode="auto"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29" name="Oval 69"/>
            <p:cNvSpPr>
              <a:spLocks noChangeArrowheads="1"/>
            </p:cNvSpPr>
            <p:nvPr/>
          </p:nvSpPr>
          <p:spPr bwMode="auto"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30" name="Oval 70"/>
            <p:cNvSpPr>
              <a:spLocks noChangeArrowheads="1"/>
            </p:cNvSpPr>
            <p:nvPr/>
          </p:nvSpPr>
          <p:spPr bwMode="auto"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31" name="Oval 71"/>
            <p:cNvSpPr>
              <a:spLocks noChangeArrowheads="1"/>
            </p:cNvSpPr>
            <p:nvPr/>
          </p:nvSpPr>
          <p:spPr bwMode="auto"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6632" name="Oval 72"/>
            <p:cNvSpPr>
              <a:spLocks noChangeArrowheads="1"/>
            </p:cNvSpPr>
            <p:nvPr/>
          </p:nvSpPr>
          <p:spPr bwMode="auto"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89AF38-920B-4DA6-A5AE-79EBC705183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343786-A195-493B-86B1-FD362564C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89AF38-920B-4DA6-A5AE-79EBC705183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343786-A195-493B-86B1-FD362564C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89AF38-920B-4DA6-A5AE-79EBC705183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343786-A195-493B-86B1-FD362564C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89AF38-920B-4DA6-A5AE-79EBC705183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343786-A195-493B-86B1-FD362564C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89AF38-920B-4DA6-A5AE-79EBC705183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343786-A195-493B-86B1-FD362564C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89AF38-920B-4DA6-A5AE-79EBC705183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343786-A195-493B-86B1-FD362564C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89AF38-920B-4DA6-A5AE-79EBC705183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343786-A195-493B-86B1-FD362564C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89AF38-920B-4DA6-A5AE-79EBC705183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343786-A195-493B-86B1-FD362564C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89AF38-920B-4DA6-A5AE-79EBC705183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343786-A195-493B-86B1-FD362564C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89AF38-920B-4DA6-A5AE-79EBC705183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343786-A195-493B-86B1-FD362564C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289AF38-920B-4DA6-A5AE-79EBC705183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BC343786-A195-493B-86B1-FD362564C8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folHlink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Line 2"/>
          <p:cNvSpPr>
            <a:spLocks noChangeShapeType="1"/>
          </p:cNvSpPr>
          <p:nvPr/>
        </p:nvSpPr>
        <p:spPr bwMode="auto">
          <a:xfrm>
            <a:off x="8001000" y="0"/>
            <a:ext cx="0" cy="1524000"/>
          </a:xfrm>
          <a:prstGeom prst="line">
            <a:avLst/>
          </a:prstGeom>
          <a:noFill/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5540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554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/>
            </a:lvl1pPr>
          </a:lstStyle>
          <a:p>
            <a:fld id="{1289AF38-920B-4DA6-A5AE-79EBC7051836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554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/>
            </a:lvl1pPr>
          </a:lstStyle>
          <a:p>
            <a:endParaRPr lang="cs-CZ"/>
          </a:p>
        </p:txBody>
      </p:sp>
      <p:sp>
        <p:nvSpPr>
          <p:cNvPr id="6554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fld id="{BC343786-A195-493B-86B1-FD362564C8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8" descr="decorative graphic made up of dots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65545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46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47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48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49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50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51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52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53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54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55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56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57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58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59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60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61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62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63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64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65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66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67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68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69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70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71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72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73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74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5575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65576" name="Line 40"/>
          <p:cNvSpPr>
            <a:spLocks noChangeShapeType="1"/>
          </p:cNvSpPr>
          <p:nvPr/>
        </p:nvSpPr>
        <p:spPr bwMode="auto">
          <a:xfrm>
            <a:off x="457200" y="1524000"/>
            <a:ext cx="7543800" cy="0"/>
          </a:xfrm>
          <a:prstGeom prst="line">
            <a:avLst/>
          </a:prstGeom>
          <a:noFill/>
          <a:ln w="9525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sebezpecne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cap="all" dirty="0" smtClean="0">
                <a:ln w="900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BEZPEČNÝ INTERNET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Základní škola a mateřská škola </a:t>
            </a:r>
            <a:r>
              <a:rPr lang="cs-CZ" sz="1600" dirty="0" err="1" smtClean="0"/>
              <a:t>Nesovice</a:t>
            </a:r>
            <a:r>
              <a:rPr lang="cs-CZ" sz="1600" dirty="0" smtClean="0"/>
              <a:t>, příspěvková organizace; </a:t>
            </a:r>
            <a:r>
              <a:rPr lang="cs-CZ" sz="1600" dirty="0"/>
              <a:t>CZ.1.07/1.4.00/21.1167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VY_32_INOVACE_09_Bezpečný internet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Před samotnou prací na internetu se žáci seznámí s bezpečností práce.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517232"/>
            <a:ext cx="3129077" cy="76470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999294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Před samotnou prací na internetu se žáci seznámí s bezpečností práce.</a:t>
            </a:r>
          </a:p>
          <a:p>
            <a:endParaRPr lang="cs-CZ" dirty="0" smtClean="0"/>
          </a:p>
          <a:p>
            <a:r>
              <a:rPr lang="cs-CZ" dirty="0" smtClean="0"/>
              <a:t>Ročník: 4.</a:t>
            </a:r>
          </a:p>
          <a:p>
            <a:r>
              <a:rPr lang="cs-CZ" dirty="0" smtClean="0"/>
              <a:t>Předmět</a:t>
            </a:r>
            <a:r>
              <a:rPr lang="cs-CZ" smtClean="0"/>
              <a:t>: Informatika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Co můžeme dělat na internetu…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5364" name="Picture 4" descr="C:\Users\Iva\AppData\Local\Microsoft\Windows\Temporary Internet Files\Content.IE5\ULPEMI0A\MM900234685[1].gif"/>
          <p:cNvPicPr>
            <a:picLocks noChangeAspect="1" noChangeArrowheads="1" noCrop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3340838" y="2795587"/>
            <a:ext cx="2095258" cy="236160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059832" y="184482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Hrát hry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2350621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Psát a dostávat emaily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2276872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Hledat si nové kamarády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5014917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Vyhledávat informace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350100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Hovořit s lidmi z celého světa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363573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Dívat se na mapy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4942909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Dívat se na jízdní řády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5340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Než začneme pracovat …</a:t>
            </a:r>
            <a:endParaRPr lang="cs-CZ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i="1" dirty="0" smtClean="0">
                <a:solidFill>
                  <a:srgbClr val="FFFF00"/>
                </a:solidFill>
              </a:rPr>
              <a:t>… aneb co bys měl udělat.</a:t>
            </a:r>
          </a:p>
          <a:p>
            <a:r>
              <a:rPr lang="cs-CZ" sz="2400" dirty="0" smtClean="0"/>
              <a:t>Zeptat se rodičů na svolení.</a:t>
            </a:r>
          </a:p>
          <a:p>
            <a:r>
              <a:rPr lang="cs-CZ" sz="2400" dirty="0" smtClean="0"/>
              <a:t>Nikomu neprozrazovat své heslo.</a:t>
            </a:r>
          </a:p>
          <a:p>
            <a:r>
              <a:rPr lang="cs-CZ" sz="2400" dirty="0" smtClean="0"/>
              <a:t>Emaily otvírat pouze od lidí, které znám.</a:t>
            </a:r>
          </a:p>
          <a:p>
            <a:r>
              <a:rPr lang="cs-CZ" sz="2400" dirty="0" smtClean="0"/>
              <a:t>Když budu mít problém, proberu ho s rodiči.</a:t>
            </a:r>
          </a:p>
          <a:p>
            <a:r>
              <a:rPr lang="cs-CZ" sz="2400" dirty="0" smtClean="0"/>
              <a:t>Domluvit se jak dlouho budu užívat počítač (max. 1 hodinu denně).</a:t>
            </a:r>
          </a:p>
          <a:p>
            <a:r>
              <a:rPr lang="cs-CZ" sz="2400" dirty="0" smtClean="0"/>
              <a:t>Nikomu na internetu nedám celé své jméno a adresu.</a:t>
            </a:r>
          </a:p>
          <a:p>
            <a:r>
              <a:rPr lang="cs-CZ" sz="2400" dirty="0" smtClean="0"/>
              <a:t>S rodiči se dohodnout na tom, jaké stránky budu navštěvovat.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367928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4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Nebezpečí pro náš počítač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VIRY A ČERVI</a:t>
            </a:r>
          </a:p>
          <a:p>
            <a:r>
              <a:rPr lang="cs-CZ" sz="2400" dirty="0" smtClean="0"/>
              <a:t>Nebezpečné programy.</a:t>
            </a:r>
          </a:p>
          <a:p>
            <a:r>
              <a:rPr lang="cs-CZ" sz="2400" dirty="0" smtClean="0"/>
              <a:t>Snaží se proniknout do nezabezpečených počítačů.</a:t>
            </a:r>
          </a:p>
          <a:p>
            <a:r>
              <a:rPr lang="cs-CZ" sz="2400" dirty="0" smtClean="0"/>
              <a:t>Mohou způsobit mnoho problému a poškodit počítač.</a:t>
            </a:r>
            <a:endParaRPr lang="cs-CZ" sz="2400" dirty="0"/>
          </a:p>
        </p:txBody>
      </p:sp>
      <p:pic>
        <p:nvPicPr>
          <p:cNvPr id="2050" name="Picture 2" descr="C:\Users\pc\AppData\Local\Microsoft\Windows\Temporary Internet Files\Content.IE5\ECD46U9M\MC900345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24570"/>
            <a:ext cx="2952328" cy="317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41331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5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Jak počítač chránit?</a:t>
            </a:r>
            <a:endParaRPr lang="cs-CZ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FIREWALL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Zajišťuje, aby se cizí osoby nedostaly do našeho počítače a aby nezískaly přístup k souborům a dokumentům.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ANTIVIROVÝ PROGRAM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Rozpozná viry a červy.</a:t>
            </a:r>
          </a:p>
          <a:p>
            <a:r>
              <a:rPr lang="cs-CZ" dirty="0" smtClean="0"/>
              <a:t>Zabraňuje jim vstoupit do našeho počítače.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OPERAČNÍ SYSTÉM</a:t>
            </a:r>
          </a:p>
          <a:p>
            <a:pPr lvl="1"/>
            <a:r>
              <a:rPr lang="cs-CZ" dirty="0" smtClean="0"/>
              <a:t>Je v každém počítači</a:t>
            </a:r>
          </a:p>
          <a:p>
            <a:pPr lvl="1"/>
            <a:r>
              <a:rPr lang="cs-CZ" dirty="0" smtClean="0"/>
              <a:t>Potřebuje být často aktualizovaný.</a:t>
            </a:r>
          </a:p>
          <a:p>
            <a:pPr lvl="1"/>
            <a:r>
              <a:rPr lang="cs-CZ" dirty="0" smtClean="0"/>
              <a:t>Aktualizace (upgrade) poskytuje lepší ochranu před viry a červy.</a:t>
            </a:r>
          </a:p>
        </p:txBody>
      </p:sp>
    </p:spTree>
    <p:extLst>
      <p:ext uri="{BB962C8B-B14F-4D97-AF65-F5344CB8AC3E}">
        <p14:creationId xmlns:p14="http://schemas.microsoft.com/office/powerpoint/2010/main" xmlns="" val="233212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35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>
                <a:ln w="9000" cmpd="sng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EMAIL</a:t>
            </a:r>
            <a:endParaRPr lang="cs-CZ" cap="all" dirty="0">
              <a:ln w="9000" cmpd="sng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Slouží k odesílání a přijímání pošty.</a:t>
            </a:r>
          </a:p>
          <a:p>
            <a:endParaRPr lang="cs-CZ" sz="2000" dirty="0"/>
          </a:p>
          <a:p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Nevyžádaná pošta</a:t>
            </a:r>
          </a:p>
          <a:p>
            <a:pPr lvl="1"/>
            <a:r>
              <a:rPr lang="cs-CZ" sz="1600" dirty="0" smtClean="0"/>
              <a:t>Zprávy , které jsme nechtěli obdržet.</a:t>
            </a:r>
          </a:p>
          <a:p>
            <a:pPr lvl="1"/>
            <a:r>
              <a:rPr lang="cs-CZ" sz="1600" dirty="0" smtClean="0"/>
              <a:t>Blokuje síť a způsobuje zmatek v jejím fungování.</a:t>
            </a:r>
          </a:p>
          <a:p>
            <a:pPr lvl="1"/>
            <a:endParaRPr lang="cs-CZ" sz="1600" dirty="0"/>
          </a:p>
          <a:p>
            <a:pPr lvl="1"/>
            <a:endParaRPr lang="cs-CZ" sz="1600" dirty="0" smtClean="0"/>
          </a:p>
          <a:p>
            <a:pPr lvl="1"/>
            <a:endParaRPr lang="cs-CZ" sz="1600" dirty="0"/>
          </a:p>
          <a:p>
            <a:pPr lvl="1"/>
            <a:endParaRPr lang="cs-CZ" sz="1600" dirty="0" smtClean="0"/>
          </a:p>
          <a:p>
            <a:r>
              <a:rPr lang="cs-CZ" sz="20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Řetězový list</a:t>
            </a:r>
          </a:p>
          <a:p>
            <a:pPr lvl="1"/>
            <a:r>
              <a:rPr lang="cs-CZ" sz="1600" dirty="0" smtClean="0"/>
              <a:t>Patří také mezi nevyžádanou poštu</a:t>
            </a:r>
          </a:p>
          <a:p>
            <a:pPr lvl="1"/>
            <a:endParaRPr lang="cs-CZ" sz="1600" dirty="0"/>
          </a:p>
        </p:txBody>
      </p:sp>
      <p:sp>
        <p:nvSpPr>
          <p:cNvPr id="4" name="Zaoblený obdélník 3"/>
          <p:cNvSpPr/>
          <p:nvPr/>
        </p:nvSpPr>
        <p:spPr bwMode="auto">
          <a:xfrm>
            <a:off x="827584" y="3573016"/>
            <a:ext cx="7488832" cy="792088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all" normalizeH="0" baseline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</a:effectLst>
                <a:latin typeface="Arial" charset="0"/>
              </a:rPr>
              <a:t>Nikdy neodpovídej</a:t>
            </a:r>
            <a:r>
              <a:rPr kumimoji="0" lang="cs-CZ" sz="1800" b="1" i="0" u="none" strike="noStrike" cap="all" normalizeH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</a:effectLst>
                <a:latin typeface="Arial" charset="0"/>
              </a:rPr>
              <a:t> na nevyžádanou poštu!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b="1" cap="all" baseline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</a:effectLst>
                <a:latin typeface="Arial" charset="0"/>
              </a:rPr>
              <a:t>Nikdy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</a:effectLst>
                <a:latin typeface="Arial" charset="0"/>
              </a:rPr>
              <a:t> takové zprávy neotvírej!</a:t>
            </a:r>
            <a:endParaRPr kumimoji="0" lang="cs-CZ" sz="1800" b="1" i="0" u="none" strike="noStrike" cap="all" normalizeH="0" baseline="0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</a:effectLst>
              <a:latin typeface="Arial" charset="0"/>
            </a:endParaRPr>
          </a:p>
        </p:txBody>
      </p:sp>
      <p:sp>
        <p:nvSpPr>
          <p:cNvPr id="5" name="Zaoblený obdélník 4"/>
          <p:cNvSpPr/>
          <p:nvPr/>
        </p:nvSpPr>
        <p:spPr bwMode="auto">
          <a:xfrm>
            <a:off x="827584" y="5301208"/>
            <a:ext cx="7488832" cy="792088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</a:effectLst>
                <a:latin typeface="Arial" charset="0"/>
              </a:rPr>
              <a:t>Vymaž ho!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all" normalizeH="0" baseline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</a:effectLst>
                <a:latin typeface="Arial" charset="0"/>
              </a:rPr>
              <a:t>Nepřeposílej</a:t>
            </a:r>
            <a:r>
              <a:rPr kumimoji="0" lang="cs-CZ" sz="1800" b="1" i="0" u="none" strike="noStrike" cap="all" normalizeH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</a:effectLst>
                <a:latin typeface="Arial" charset="0"/>
              </a:rPr>
              <a:t> ho dál!</a:t>
            </a:r>
            <a:endParaRPr kumimoji="0" lang="cs-CZ" sz="1800" b="1" i="0" u="none" strike="noStrike" cap="all" normalizeH="0" baseline="0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</a:effectLst>
              <a:latin typeface="Arial" charset="0"/>
            </a:endParaRPr>
          </a:p>
        </p:txBody>
      </p:sp>
      <p:pic>
        <p:nvPicPr>
          <p:cNvPr id="1026" name="Picture 2" descr="C:\Users\pc\AppData\Local\Microsoft\Windows\Temporary Internet Files\Content.IE5\IR3BFVTK\MC9003456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16832"/>
            <a:ext cx="1706036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2168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Desatero bezpečného internetu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9262"/>
            <a:ext cx="8229600" cy="4662065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750" dirty="0" smtClean="0">
                <a:solidFill>
                  <a:srgbClr val="FF0000"/>
                </a:solidFill>
                <a:latin typeface="Comic Sans MS" pitchFamily="66" charset="0"/>
              </a:rPr>
              <a:t>Nikomu nedávej adresu ani telefon. Nevíš, kdo může být za monitorem na druhé straně.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75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Lidem, které neznáš neposílej nikdy fotku a už vůbec ne intimní. Intimní fotku neposílej ani kamarádům. Nikdy nevíš, co se může stát.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750" dirty="0" smtClean="0">
                <a:solidFill>
                  <a:srgbClr val="00B0F0"/>
                </a:solidFill>
                <a:latin typeface="Comic Sans MS" pitchFamily="66" charset="0"/>
              </a:rPr>
              <a:t>Uchovávej svá hesla (k emailu ale i jiná) v tajnosti. Nikomu je neříkej.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750" dirty="0" smtClean="0">
                <a:solidFill>
                  <a:srgbClr val="00B050"/>
                </a:solidFill>
                <a:latin typeface="Comic Sans MS" pitchFamily="66" charset="0"/>
              </a:rPr>
              <a:t>Nikdy neodpovídej na neslušné, sprosté a hrubé maily. Prostě je ignoruj!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750" dirty="0" smtClean="0">
                <a:solidFill>
                  <a:srgbClr val="FFFF00"/>
                </a:solidFill>
                <a:latin typeface="Comic Sans MS" pitchFamily="66" charset="0"/>
              </a:rPr>
              <a:t>Nesjednávej si schůzku přes internet, aniž bys to někomu řekl.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750" dirty="0" smtClean="0">
                <a:solidFill>
                  <a:srgbClr val="7030A0"/>
                </a:solidFill>
                <a:latin typeface="Comic Sans MS" pitchFamily="66" charset="0"/>
              </a:rPr>
              <a:t>Pokud narazíš na nevhodný obrázek, stránku email, který tě pohoršuje, opusť danou webovou stránku.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750" dirty="0" smtClean="0">
                <a:solidFill>
                  <a:srgbClr val="C00000"/>
                </a:solidFill>
                <a:latin typeface="Comic Sans MS" pitchFamily="66" charset="0"/>
              </a:rPr>
              <a:t>Svěř se učiteli, rodiči nebo pěstounovi pokud tě stránky nebo vzkazy uvedou do rozpaků či tě vystraší.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75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Pozor na viry! Nikdy neotvírej přílohu zprávy, která přišla z neznámé adresy.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750" dirty="0" smtClean="0">
                <a:solidFill>
                  <a:schemeClr val="accent5">
                    <a:lumMod val="50000"/>
                  </a:schemeClr>
                </a:solidFill>
                <a:latin typeface="Comic Sans MS" pitchFamily="66" charset="0"/>
              </a:rPr>
              <a:t>Nevěř jakékoli informaci, kterou získáš na internetu.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750" dirty="0" smtClean="0">
                <a:solidFill>
                  <a:srgbClr val="0070C0"/>
                </a:solidFill>
                <a:latin typeface="Comic Sans MS" pitchFamily="66" charset="0"/>
              </a:rPr>
              <a:t>Pokud se s někým nechceš bavit, nebav se.</a:t>
            </a:r>
          </a:p>
          <a:p>
            <a:pPr marL="514350" indent="-514350">
              <a:buFont typeface="+mj-lt"/>
              <a:buAutoNum type="arabicPeriod"/>
            </a:pPr>
            <a:endParaRPr lang="cs-CZ" sz="1750" dirty="0"/>
          </a:p>
        </p:txBody>
      </p:sp>
    </p:spTree>
    <p:extLst>
      <p:ext uri="{BB962C8B-B14F-4D97-AF65-F5344CB8AC3E}">
        <p14:creationId xmlns:p14="http://schemas.microsoft.com/office/powerpoint/2010/main" xmlns="" val="746298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Informace o tobě</a:t>
            </a:r>
            <a:endParaRPr lang="cs-CZ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aoblený obdélník 3"/>
          <p:cNvSpPr/>
          <p:nvPr/>
        </p:nvSpPr>
        <p:spPr bwMode="auto">
          <a:xfrm>
            <a:off x="683568" y="1988840"/>
            <a:ext cx="3600400" cy="4032448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1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charset="0"/>
              </a:rPr>
              <a:t>Jestliže budeš na internetu vystupovat pod přezdívkou (</a:t>
            </a:r>
            <a:r>
              <a:rPr kumimoji="0" lang="cs-CZ" sz="1600" b="0" i="1" u="none" strike="noStrike" cap="none" normalizeH="0" baseline="0" dirty="0" err="1" smtClean="0">
                <a:ln>
                  <a:noFill/>
                </a:ln>
                <a:solidFill>
                  <a:srgbClr val="7030A0"/>
                </a:solidFill>
                <a:effectLst/>
                <a:latin typeface="Arial" charset="0"/>
              </a:rPr>
              <a:t>nick</a:t>
            </a:r>
            <a:r>
              <a:rPr kumimoji="0" lang="cs-CZ" sz="1600" b="0" i="1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charset="0"/>
              </a:rPr>
              <a:t>), nemůže</a:t>
            </a:r>
            <a:r>
              <a:rPr kumimoji="0" lang="cs-CZ" sz="1600" b="0" i="1" u="none" strike="noStrike" cap="none" normalizeH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charset="0"/>
              </a:rPr>
              <a:t> se ti nic stát.</a:t>
            </a:r>
          </a:p>
          <a:p>
            <a:pPr marL="0" marR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i="1" dirty="0" smtClean="0">
                <a:solidFill>
                  <a:srgbClr val="7030A0"/>
                </a:solidFill>
                <a:latin typeface="Arial" charset="0"/>
              </a:rPr>
              <a:t>Jestliže ale  o sobě vyplníš osobní údaje, vystavuješ se velkému nebezpečí.</a:t>
            </a:r>
          </a:p>
          <a:p>
            <a:pPr marL="0" marR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1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Arial" charset="0"/>
            </a:endParaRPr>
          </a:p>
          <a:p>
            <a:pPr marL="0" marR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i="1" dirty="0" smtClean="0">
                <a:solidFill>
                  <a:srgbClr val="7030A0"/>
                </a:solidFill>
                <a:latin typeface="Arial" charset="0"/>
              </a:rPr>
              <a:t>Přezdívku jde změnit jednoduše, ale telefonní číslo a adresu ne.</a:t>
            </a:r>
            <a:endParaRPr kumimoji="0" lang="cs-CZ" sz="1600" b="0" i="1" u="none" strike="noStrike" cap="none" normalizeH="0" baseline="0" dirty="0" smtClean="0">
              <a:ln>
                <a:noFill/>
              </a:ln>
              <a:solidFill>
                <a:srgbClr val="7030A0"/>
              </a:solidFill>
              <a:effectLst/>
              <a:latin typeface="Arial" charset="0"/>
            </a:endParaRPr>
          </a:p>
        </p:txBody>
      </p:sp>
      <p:pic>
        <p:nvPicPr>
          <p:cNvPr id="1026" name="Picture 2" descr="C:\Users\pc\AppData\Local\Microsoft\Windows\Temporary Internet Files\Content.IE5\ZASQAA52\MC900439348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79143" l="4000" r="9752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08920"/>
            <a:ext cx="2984376" cy="2984376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24899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5" presetClass="emph" presetSubtype="1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21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4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Seznamuj se bezpečně …</a:t>
            </a:r>
            <a:endParaRPr lang="cs-CZ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i="1" dirty="0" smtClean="0"/>
              <a:t>Informační technologie se rychle rozvíjí.</a:t>
            </a:r>
          </a:p>
          <a:p>
            <a:r>
              <a:rPr lang="cs-CZ" sz="2400" i="1" dirty="0" smtClean="0"/>
              <a:t>Díky tomu dochází k novým možnostem zneužívání dětí.</a:t>
            </a:r>
          </a:p>
          <a:p>
            <a:r>
              <a:rPr lang="cs-CZ" sz="2400" i="1" dirty="0" smtClean="0"/>
              <a:t>Podívejme se, jaké léčky může internet přinášet a jak s nimi bojovat.</a:t>
            </a:r>
            <a:endParaRPr lang="cs-CZ" sz="2400" i="1" dirty="0"/>
          </a:p>
        </p:txBody>
      </p:sp>
      <p:sp>
        <p:nvSpPr>
          <p:cNvPr id="6" name="Ovál 5">
            <a:hlinkClick r:id="rId2"/>
          </p:cNvPr>
          <p:cNvSpPr/>
          <p:nvPr/>
        </p:nvSpPr>
        <p:spPr bwMode="auto">
          <a:xfrm>
            <a:off x="8100392" y="5517232"/>
            <a:ext cx="648072" cy="648072"/>
          </a:xfrm>
          <a:prstGeom prst="ellipse">
            <a:avLst/>
          </a:prstGeom>
          <a:ln>
            <a:headEnd type="none" w="med" len="med"/>
            <a:tailEnd type="none" w="med" len="med"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2163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4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9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4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Bibliografie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Microsoft - </a:t>
            </a:r>
            <a:r>
              <a:rPr lang="cs-CZ" sz="20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2"/>
              </a:rPr>
              <a:t>microsoft.com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4479637" y="2967335"/>
            <a:ext cx="184731" cy="6924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39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">
  <a:themeElements>
    <a:clrScheme name="1_Network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1_Networ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Network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Network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Network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Network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Network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Network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Network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Network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Network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Network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26</TotalTime>
  <Words>549</Words>
  <Application>Microsoft Office PowerPoint</Application>
  <PresentationFormat>Předvádění na obrazovce (4:3)</PresentationFormat>
  <Paragraphs>82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Motiv1</vt:lpstr>
      <vt:lpstr>BEZPEČNÝ INTERNET</vt:lpstr>
      <vt:lpstr>Anotace</vt:lpstr>
      <vt:lpstr>Co můžeme dělat na internetu…</vt:lpstr>
      <vt:lpstr>Než začneme pracovat …</vt:lpstr>
      <vt:lpstr>Nebezpečí pro náš počítač</vt:lpstr>
      <vt:lpstr>Jak počítač chránit?</vt:lpstr>
      <vt:lpstr>EMAIL</vt:lpstr>
      <vt:lpstr>Desatero bezpečného internetu</vt:lpstr>
      <vt:lpstr>Informace o tobě</vt:lpstr>
      <vt:lpstr>Seznamuj se bezpečně …</vt:lpstr>
      <vt:lpstr>Bibliografie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Motivační test – BEZPEČNÝ INTERNET</dc:title>
  <dc:creator>pc</dc:creator>
  <cp:lastModifiedBy>Iva</cp:lastModifiedBy>
  <cp:revision>7</cp:revision>
  <dcterms:created xsi:type="dcterms:W3CDTF">2011-05-04T06:04:18Z</dcterms:created>
  <dcterms:modified xsi:type="dcterms:W3CDTF">2013-07-02T04:30:18Z</dcterms:modified>
</cp:coreProperties>
</file>