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notesMasterIdLst>
    <p:notesMasterId r:id="rId12"/>
  </p:notes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6732D3-48EF-4931-A82E-5D7E35F2491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38CD667-9C06-4512-B5B3-AC0354E41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57725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V programu Word napiš technikou volného psaní.</a:t>
            </a: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fld id="{A96AB5B4-25A1-421F-9005-69C2A3B9A8D5}" type="slidenum">
              <a:rPr lang="cs-CZ"/>
              <a:pPr eaLnBrk="1" hangingPunct="1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6"/>
          <p:cNvGrpSpPr>
            <a:grpSpLocks/>
          </p:cNvGrpSpPr>
          <p:nvPr/>
        </p:nvGrpSpPr>
        <p:grpSpPr bwMode="auto">
          <a:xfrm>
            <a:off x="0" y="3268663"/>
            <a:ext cx="9144000" cy="146050"/>
            <a:chOff x="0" y="3268345"/>
            <a:chExt cx="9144000" cy="146304"/>
          </a:xfrm>
        </p:grpSpPr>
        <p:sp>
          <p:nvSpPr>
            <p:cNvPr id="5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13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4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5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1B019-9983-4068-BBB5-68E3F045FFCB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11104-57EF-4386-B9D2-F4609014C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465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A7180-A16F-4535-AE5E-847D2D574202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0BC9C-BCE9-4BAD-845C-8F353615E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8739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2"/>
          <p:cNvGrpSpPr>
            <a:grpSpLocks/>
          </p:cNvGrpSpPr>
          <p:nvPr/>
        </p:nvGrpSpPr>
        <p:grpSpPr bwMode="auto">
          <a:xfrm flipH="1">
            <a:off x="0" y="4229100"/>
            <a:ext cx="9144000" cy="146050"/>
            <a:chOff x="0" y="3268345"/>
            <a:chExt cx="9144000" cy="146304"/>
          </a:xfrm>
        </p:grpSpPr>
        <p:sp>
          <p:nvSpPr>
            <p:cNvPr id="5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19679-985A-434D-83BC-6B96C77AD1FD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B759F-44EC-4E06-8974-5A08502AB8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31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97E4-2822-4112-BDC0-36E5538D2992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F77E5-2C6E-4002-9A27-C6C113EDB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7510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>
            <a:grpSpLocks/>
          </p:cNvGrpSpPr>
          <p:nvPr/>
        </p:nvGrpSpPr>
        <p:grpSpPr bwMode="auto">
          <a:xfrm>
            <a:off x="0" y="1371600"/>
            <a:ext cx="9144000" cy="73025"/>
            <a:chOff x="0" y="3268345"/>
            <a:chExt cx="9144000" cy="146304"/>
          </a:xfrm>
        </p:grpSpPr>
        <p:sp>
          <p:nvSpPr>
            <p:cNvPr id="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5181600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Rectangle 19"/>
            <p:cNvSpPr/>
            <p:nvPr userDrawn="1"/>
          </p:nvSpPr>
          <p:spPr>
            <a:xfrm>
              <a:off x="6278563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Rectangle 20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F1DC4-AF02-4DBE-A236-1F09420BBA7A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133FA-E66C-4A96-AAE0-52CAA2427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9780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2"/>
          <p:cNvGrpSpPr>
            <a:grpSpLocks/>
          </p:cNvGrpSpPr>
          <p:nvPr/>
        </p:nvGrpSpPr>
        <p:grpSpPr bwMode="auto">
          <a:xfrm flipH="1">
            <a:off x="0" y="1371600"/>
            <a:ext cx="9144000" cy="73025"/>
            <a:chOff x="0" y="3268345"/>
            <a:chExt cx="9144000" cy="146304"/>
          </a:xfrm>
        </p:grpSpPr>
        <p:sp>
          <p:nvSpPr>
            <p:cNvPr id="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" name="Rectangle 14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94CF5-59E8-4ED2-A153-167134614C65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701F3-38DC-45E8-9E64-0F71E1D20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2803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-9525" y="-19050"/>
            <a:ext cx="9144000" cy="147638"/>
            <a:chOff x="0" y="3268345"/>
            <a:chExt cx="9144000" cy="146304"/>
          </a:xfrm>
        </p:grpSpPr>
        <p:sp>
          <p:nvSpPr>
            <p:cNvPr id="3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" name="Rectangle 12"/>
            <p:cNvSpPr/>
            <p:nvPr userDrawn="1"/>
          </p:nvSpPr>
          <p:spPr>
            <a:xfrm>
              <a:off x="5495925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" name="Rectangle 13"/>
            <p:cNvSpPr/>
            <p:nvPr userDrawn="1"/>
          </p:nvSpPr>
          <p:spPr>
            <a:xfrm>
              <a:off x="6592888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7689850" y="3268345"/>
              <a:ext cx="1096963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04CB5-0529-464F-8E9E-B84D1F70B33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F290A-5ADB-4961-85AB-715A285533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7931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3"/>
          <p:cNvGrpSpPr>
            <a:grpSpLocks/>
          </p:cNvGrpSpPr>
          <p:nvPr/>
        </p:nvGrpSpPr>
        <p:grpSpPr bwMode="auto">
          <a:xfrm flipH="1">
            <a:off x="0" y="1143000"/>
            <a:ext cx="9144000" cy="73025"/>
            <a:chOff x="0" y="3268345"/>
            <a:chExt cx="9144000" cy="146304"/>
          </a:xfrm>
        </p:grpSpPr>
        <p:sp>
          <p:nvSpPr>
            <p:cNvPr id="6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17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558E9-6D85-463B-8703-EAAA1CC5DA13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3B494-844E-463A-8B2D-8755CA4F2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267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9525" y="-19050"/>
            <a:ext cx="9144000" cy="147638"/>
            <a:chOff x="0" y="3268345"/>
            <a:chExt cx="9144000" cy="146304"/>
          </a:xfrm>
        </p:grpSpPr>
        <p:sp>
          <p:nvSpPr>
            <p:cNvPr id="6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17"/>
            <p:cNvSpPr/>
            <p:nvPr userDrawn="1"/>
          </p:nvSpPr>
          <p:spPr>
            <a:xfrm>
              <a:off x="5495925" y="3268345"/>
              <a:ext cx="109696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8"/>
            <p:cNvSpPr/>
            <p:nvPr userDrawn="1"/>
          </p:nvSpPr>
          <p:spPr>
            <a:xfrm>
              <a:off x="6592888" y="3268345"/>
              <a:ext cx="1096962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19"/>
            <p:cNvSpPr/>
            <p:nvPr userDrawn="1"/>
          </p:nvSpPr>
          <p:spPr>
            <a:xfrm>
              <a:off x="7689850" y="3268345"/>
              <a:ext cx="1096963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CD995-9A97-4B87-AC2C-441D1483FB63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1AE6A-95FC-4E00-8784-9F5B455AD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29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flipH="1">
            <a:off x="0" y="1371600"/>
            <a:ext cx="9144000" cy="73025"/>
            <a:chOff x="0" y="3268345"/>
            <a:chExt cx="9144000" cy="146304"/>
          </a:xfrm>
        </p:grpSpPr>
        <p:sp>
          <p:nvSpPr>
            <p:cNvPr id="5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9"/>
            <p:cNvSpPr/>
            <p:nvPr userDrawn="1"/>
          </p:nvSpPr>
          <p:spPr>
            <a:xfrm>
              <a:off x="5181600" y="3268345"/>
              <a:ext cx="1096962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6278562" y="3268345"/>
              <a:ext cx="109696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Rectangle 11"/>
            <p:cNvSpPr/>
            <p:nvPr userDrawn="1"/>
          </p:nvSpPr>
          <p:spPr>
            <a:xfrm>
              <a:off x="7375525" y="3268345"/>
              <a:ext cx="109855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06D4C-034C-4D4F-BFA9-01349DD9100C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2B758-0185-41CA-94D9-49D73ED0E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908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 rot="5400000" flipH="1">
            <a:off x="3332163" y="3384550"/>
            <a:ext cx="6867525" cy="73025"/>
            <a:chOff x="0" y="3268345"/>
            <a:chExt cx="9144000" cy="146304"/>
          </a:xfrm>
        </p:grpSpPr>
        <p:sp>
          <p:nvSpPr>
            <p:cNvPr id="5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 userDrawn="1"/>
          </p:nvSpPr>
          <p:spPr>
            <a:xfrm>
              <a:off x="5180755" y="3268344"/>
              <a:ext cx="109914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 userDrawn="1"/>
          </p:nvSpPr>
          <p:spPr>
            <a:xfrm>
              <a:off x="6279894" y="3268345"/>
              <a:ext cx="1097027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7376922" y="3268344"/>
              <a:ext cx="1097026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838950" y="6356350"/>
            <a:ext cx="18684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F2CAE-5765-43E3-8E99-DEBDBBB708E4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F856E-A544-446A-9ECA-2BFEC3CA3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917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ko-KR" alt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383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ysClr val="windowText" lastClr="000000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4D58645-D26D-45FA-9A6A-9C2CEACAC4B1}" type="datetimeFigureOut">
              <a:rPr lang="cs-CZ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375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ysClr val="windowText" lastClr="000000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27479B-992B-4555-B4DF-8201BD100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Gill Sans MT" pitchFamily="34" charset="-1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rgbClr val="108BB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rgbClr val="DA7328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rgbClr val="AE589F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dos.cz/" TargetMode="External"/><Relationship Id="rId2" Type="http://schemas.openxmlformats.org/officeDocument/2006/relationships/hyperlink" Target="http://pocasi.idnes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cap="all" dirty="0" smtClean="0">
                <a:ln w="0">
                  <a:solidFill>
                    <a:schemeClr val="tx2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Internet a já</a:t>
            </a: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algn="r" fontAlgn="auto">
              <a:spcAft>
                <a:spcPts val="0"/>
              </a:spcAft>
              <a:defRPr/>
            </a:pPr>
            <a:r>
              <a:rPr lang="cs-CZ" sz="1600" dirty="0" smtClean="0"/>
              <a:t>Základní škola a mateřská škola Nesovice, příspěvková organizace;  CZ.1.07/1.4.00/21.1167</a:t>
            </a:r>
            <a:endParaRPr lang="cs-CZ" sz="1600" dirty="0"/>
          </a:p>
          <a:p>
            <a:pPr algn="r">
              <a:buFont typeface="Arial" pitchFamily="34" charset="0"/>
              <a:buNone/>
            </a:pPr>
            <a:r>
              <a:rPr lang="cs-CZ" sz="1600" dirty="0" smtClean="0"/>
              <a:t>III/2; Inovace a zkvalitnění výuky prostřednictvím ICT</a:t>
            </a:r>
          </a:p>
          <a:p>
            <a:pPr algn="r">
              <a:buFont typeface="Arial" pitchFamily="34" charset="0"/>
              <a:buNone/>
            </a:pPr>
            <a:r>
              <a:rPr lang="cs-CZ" sz="1600" dirty="0" smtClean="0"/>
              <a:t>VY_32_INOVACE_10_Internet a já</a:t>
            </a:r>
          </a:p>
          <a:p>
            <a:pPr algn="r">
              <a:buFont typeface="Arial" pitchFamily="34" charset="0"/>
              <a:buNone/>
            </a:pPr>
            <a:r>
              <a:rPr lang="cs-CZ" sz="1600" dirty="0" smtClean="0"/>
              <a:t>Informace o tom, co dělat než půjdu na internet. Vyhledávání informací.</a:t>
            </a:r>
          </a:p>
          <a:p>
            <a:pPr algn="r">
              <a:buFont typeface="Arial" pitchFamily="34" charset="0"/>
              <a:buNone/>
            </a:pPr>
            <a:r>
              <a:rPr lang="cs-CZ" sz="1600" dirty="0" smtClean="0"/>
              <a:t>Mgr. Iva Hanáková</a:t>
            </a:r>
          </a:p>
          <a:p>
            <a:pPr algn="r">
              <a:buFont typeface="Arial" pitchFamily="34" charset="0"/>
              <a:buNone/>
            </a:pPr>
            <a:endParaRPr lang="cs-CZ" sz="1600" dirty="0" smtClean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203575" cy="7826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Informace o tom, co dělat než půjdu na internet. Vyhledávání informací.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7900" y="1600200"/>
            <a:ext cx="3898900" cy="4525963"/>
          </a:xfrm>
        </p:spPr>
        <p:txBody>
          <a:bodyPr anchor="ctr"/>
          <a:lstStyle/>
          <a:p>
            <a:r>
              <a:rPr lang="cs-CZ" sz="2000" smtClean="0"/>
              <a:t>Napiš svůj vlastní slib.</a:t>
            </a:r>
          </a:p>
          <a:p>
            <a:r>
              <a:rPr lang="cs-CZ" sz="2000" smtClean="0"/>
              <a:t>Otevři si Word</a:t>
            </a:r>
          </a:p>
          <a:p>
            <a:r>
              <a:rPr lang="cs-CZ" sz="2000" smtClean="0"/>
              <a:t>Nezapomeň na formátování dokumentu!</a:t>
            </a:r>
          </a:p>
          <a:p>
            <a:r>
              <a:rPr lang="cs-CZ" sz="2000" smtClean="0"/>
              <a:t>Zdůrazni, co je pro tebe důležité.</a:t>
            </a:r>
          </a:p>
          <a:p>
            <a:r>
              <a:rPr lang="cs-CZ" sz="2000" smtClean="0"/>
              <a:t>Pod svůj slib se podepiš a vlož dnešní datum.</a:t>
            </a:r>
          </a:p>
          <a:p>
            <a:r>
              <a:rPr lang="cs-CZ" sz="2000" smtClean="0"/>
              <a:t>Ulož svůj slib do své složky. Pojmenuj ho MŮJ SLIB.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Než půjdu na internet…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 rot="16200000" flipV="1">
            <a:off x="71500" y="1808820"/>
            <a:ext cx="4680520" cy="4464496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vert270" anchor="ctr"/>
          <a:lstStyle/>
          <a:p>
            <a:pPr algn="ctr">
              <a:defRPr/>
            </a:pPr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MŮJ SLIB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Než půjdu na internet, zeptám se rodičů.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Nikomu neprozradím své heslo.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Otevřu emaily jen od lidí, které znám.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Pokud budu mít problém, promluvím si s rodiči.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Nikomu na internetu nedám své jméno a adresu.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S rodiči se dohodnu na tom, jaké stránky budu navštěvovat.</a:t>
            </a:r>
          </a:p>
          <a:p>
            <a:pPr marL="342900" indent="-342900">
              <a:buFontTx/>
              <a:buAutoNum type="arabicPeriod"/>
              <a:defRPr/>
            </a:pPr>
            <a:r>
              <a:rPr lang="cs-CZ" sz="1600" i="1" dirty="0">
                <a:solidFill>
                  <a:schemeClr val="tx1"/>
                </a:solidFill>
                <a:latin typeface="Comic Sans MS" pitchFamily="66" charset="0"/>
              </a:rPr>
              <a:t>Na internetu budu maximálně 1hodinu denně.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C:\Users\Iva\AppData\Local\Microsoft\Windows\Temporary Internet Files\Content.IE5\O62F3FRE\MC90029971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859338" y="2133600"/>
            <a:ext cx="3460750" cy="3311525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Jaký by měl být uživatel internetu?</a:t>
            </a:r>
            <a:endParaRPr lang="cs-CZ" dirty="0"/>
          </a:p>
        </p:txBody>
      </p:sp>
      <p:sp>
        <p:nvSpPr>
          <p:cNvPr id="7" name="Zástupný symbol pro obsah 5"/>
          <p:cNvSpPr>
            <a:spLocks noGrp="1"/>
          </p:cNvSpPr>
          <p:nvPr>
            <p:ph sz="half" idx="2"/>
          </p:nvPr>
        </p:nvSpPr>
        <p:spPr>
          <a:xfrm>
            <a:off x="395288" y="1557338"/>
            <a:ext cx="4038600" cy="4525962"/>
          </a:xfrm>
        </p:spPr>
        <p:txBody>
          <a:bodyPr rtlCol="0" anchor="ctr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Slušný.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Nezastrašuje a nevyhrožuje jiným.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Opouští web stránky, které nejsou vhodné.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Neprozrazuje své heslo – NIKOMU!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 problému řekne rodičům.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 zajímavé stránce řekne svým přátelům.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Neprozrazuje své jméno a heslo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NA ZNEUŽITÍ ÚDAJŮ!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Bezpečné surfování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628800"/>
            <a:ext cx="777686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>
                <a:ln w="11430">
                  <a:solidFill>
                    <a:srgbClr val="00B050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surfování na internetu bezpečné?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2924175"/>
            <a:ext cx="50403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cs-CZ" sz="2400" b="1"/>
              <a:t>AKTUÁLNÍ OPERAČNÍ SYSTÉM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00113" y="3860800"/>
            <a:ext cx="50403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cs-CZ" sz="2400" b="1"/>
              <a:t>FIREWALL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27088" y="4724400"/>
            <a:ext cx="50403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cs-CZ" sz="2400" b="1"/>
              <a:t>ANTIVIROVÝ PROGRAM</a:t>
            </a:r>
          </a:p>
        </p:txBody>
      </p:sp>
      <p:pic>
        <p:nvPicPr>
          <p:cNvPr id="16387" name="Picture 3" descr="C:\Users\Iva\AppData\Local\Microsoft\Windows\Temporary Internet Files\Content.IE5\F93JTRF2\MC900230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141663"/>
            <a:ext cx="2876550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HURÁÁ!! Jdeme na internet!</a:t>
            </a:r>
            <a:endParaRPr lang="cs-CZ" dirty="0"/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75" y="1773238"/>
            <a:ext cx="832485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Elipsa 11"/>
          <p:cNvSpPr/>
          <p:nvPr/>
        </p:nvSpPr>
        <p:spPr>
          <a:xfrm>
            <a:off x="684213" y="1844675"/>
            <a:ext cx="2592387" cy="3603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noFill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4572000" y="1557338"/>
            <a:ext cx="4103688" cy="719137"/>
          </a:xfrm>
          <a:prstGeom prst="wedgeRoundRectCallout">
            <a:avLst>
              <a:gd name="adj1" fmla="val -81338"/>
              <a:gd name="adj2" fmla="val 18848"/>
              <a:gd name="adj3" fmla="val 16667"/>
            </a:avLst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Zde zadáváme adresu webové stránky, např. www.seznam.</a:t>
            </a:r>
            <a:r>
              <a:rPr lang="cs-CZ" dirty="0" err="1"/>
              <a:t>cz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62597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Zadej si následující adresu:</a:t>
            </a: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  <a:r>
              <a:rPr lang="cs-CZ" dirty="0" err="1" smtClean="0">
                <a:solidFill>
                  <a:schemeClr val="tx2"/>
                </a:solidFill>
              </a:rPr>
              <a:t>pocasi.idnes.cz</a:t>
            </a:r>
            <a:endParaRPr lang="cs-CZ" dirty="0" smtClean="0">
              <a:solidFill>
                <a:schemeClr val="tx2"/>
              </a:solidFill>
            </a:endParaRP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Vyhledej, jaké bude počasí v Olomouckém kraji v následujících 3 dnech.</a:t>
            </a:r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2"/>
                </a:solidFill>
              </a:rPr>
              <a:t>www.</a:t>
            </a:r>
            <a:r>
              <a:rPr lang="cs-CZ" dirty="0" err="1" smtClean="0">
                <a:solidFill>
                  <a:schemeClr val="tx2"/>
                </a:solidFill>
              </a:rPr>
              <a:t>idos.cz</a:t>
            </a:r>
            <a:endParaRPr lang="cs-CZ" dirty="0" smtClean="0">
              <a:solidFill>
                <a:schemeClr val="tx2"/>
              </a:solidFill>
            </a:endParaRP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Vyhledej autobusové spojení z </a:t>
            </a:r>
            <a:r>
              <a:rPr lang="cs-CZ" dirty="0" err="1" smtClean="0"/>
              <a:t>Nesovic</a:t>
            </a:r>
            <a:r>
              <a:rPr lang="cs-CZ" dirty="0" smtClean="0"/>
              <a:t> do Vyškova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Vyhledej vlakové spojení z </a:t>
            </a:r>
            <a:r>
              <a:rPr lang="cs-CZ" dirty="0" err="1" smtClean="0"/>
              <a:t>Nesovic</a:t>
            </a:r>
            <a:r>
              <a:rPr lang="cs-CZ" dirty="0" smtClean="0"/>
              <a:t> do Kyjova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Vyhledej spojení z </a:t>
            </a:r>
            <a:r>
              <a:rPr lang="cs-CZ" dirty="0" err="1" smtClean="0"/>
              <a:t>Nesovic</a:t>
            </a:r>
            <a:r>
              <a:rPr lang="cs-CZ" dirty="0" smtClean="0"/>
              <a:t> do Karlova pod Pradědem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endParaRPr lang="cs-CZ" dirty="0" smtClean="0"/>
          </a:p>
          <a:p>
            <a:pPr marL="342900" lvl="1" indent="-342900" algn="ctr" fontAlgn="auto">
              <a:spcAft>
                <a:spcPts val="0"/>
              </a:spcAft>
              <a:buClr>
                <a:schemeClr val="tx2"/>
              </a:buClr>
              <a:buSzPct val="70000"/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  <a:endParaRPr lang="cs-CZ" b="1" i="1" dirty="0" smtClean="0"/>
          </a:p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Hledám, hledáš, hledáme…</a:t>
            </a:r>
            <a:endParaRPr lang="cs-CZ" dirty="0"/>
          </a:p>
        </p:txBody>
      </p:sp>
      <p:sp>
        <p:nvSpPr>
          <p:cNvPr id="4" name="Elipsa 3">
            <a:hlinkClick r:id="rId2"/>
          </p:cNvPr>
          <p:cNvSpPr/>
          <p:nvPr/>
        </p:nvSpPr>
        <p:spPr>
          <a:xfrm>
            <a:off x="8172400" y="1700808"/>
            <a:ext cx="360040" cy="36004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Elipsa 4">
            <a:hlinkClick r:id="rId3"/>
          </p:cNvPr>
          <p:cNvSpPr/>
          <p:nvPr/>
        </p:nvSpPr>
        <p:spPr>
          <a:xfrm>
            <a:off x="8172400" y="3212976"/>
            <a:ext cx="360040" cy="36004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7088" y="5300663"/>
            <a:ext cx="77057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r>
              <a:rPr lang="cs-CZ" sz="2400" b="1" i="1"/>
              <a:t>Zjištěné údaje označ a zkopíruj do souboru Word.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625975"/>
          </a:xfrm>
        </p:spPr>
        <p:txBody>
          <a:bodyPr/>
          <a:lstStyle/>
          <a:p>
            <a:r>
              <a:rPr lang="cs-CZ" smtClean="0"/>
              <a:t>Zadej si následující webovou adresu: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chemeClr val="tx2"/>
                </a:solidFill>
              </a:rPr>
              <a:t>www.mapy.cz</a:t>
            </a:r>
          </a:p>
          <a:p>
            <a:pPr lvl="1"/>
            <a:r>
              <a:rPr lang="cs-CZ" smtClean="0"/>
              <a:t>do vyhledavače zadej následující údaje:</a:t>
            </a:r>
          </a:p>
          <a:p>
            <a:pPr lvl="1">
              <a:buFont typeface="Wingdings 2" pitchFamily="18" charset="2"/>
              <a:buNone/>
            </a:pPr>
            <a:r>
              <a:rPr lang="cs-CZ" smtClean="0"/>
              <a:t>	Karlov 91, Karlov pod Pradědem</a:t>
            </a:r>
          </a:p>
          <a:p>
            <a:r>
              <a:rPr lang="cs-CZ" smtClean="0"/>
              <a:t>Zadej si některý z vyhledávačů (Google, Seznam, Centrum…). </a:t>
            </a:r>
          </a:p>
          <a:p>
            <a:r>
              <a:rPr lang="cs-CZ" smtClean="0"/>
              <a:t>Do vyhledavače zadej: Malá Morávka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Hledám, hledáš, hledáme…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46259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Vyhledej následující informace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Počet obyvatel.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Jaké jsou v obci organizace.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Ubytování v Malé </a:t>
            </a:r>
            <a:r>
              <a:rPr lang="cs-CZ" dirty="0" err="1" smtClean="0"/>
              <a:t>Morávce</a:t>
            </a:r>
            <a:r>
              <a:rPr lang="cs-CZ" dirty="0" smtClean="0"/>
              <a:t> a Karlově (vyber některé)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r>
              <a:rPr lang="cs-CZ" dirty="0" smtClean="0"/>
              <a:t>Jaké služby obec poskytuje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Tyto informace zkopíruj do souboru.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Dokument zformátuj (nadpisy, odstavce, odrážky, zarovnání aj.)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Dokument ulož pod názvem Malá Morávka.</a:t>
            </a:r>
          </a:p>
          <a:p>
            <a:pPr lvl="1" fontAlgn="auto">
              <a:spcAft>
                <a:spcPts val="0"/>
              </a:spcAft>
              <a:buClr>
                <a:schemeClr val="accent4"/>
              </a:buClr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Malá Morávka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  <a:defRPr/>
            </a:pPr>
            <a:r>
              <a:rPr lang="cs-CZ" dirty="0">
                <a:solidFill>
                  <a:schemeClr val="tx2">
                    <a:shade val="55000"/>
                  </a:schemeClr>
                </a:solidFill>
                <a:latin typeface="Arial" charset="0"/>
                <a:ea typeface="+mn-lt"/>
                <a:cs typeface="+mn-lt"/>
              </a:rPr>
              <a:t>Microsoft - </a:t>
            </a:r>
            <a:r>
              <a:rPr lang="cs-CZ" dirty="0">
                <a:solidFill>
                  <a:schemeClr val="tx2">
                    <a:shade val="55000"/>
                  </a:schemeClr>
                </a:solidFill>
                <a:latin typeface="Arial" charset="0"/>
                <a:ea typeface="+mn-lt"/>
                <a:cs typeface="+mn-lt"/>
                <a:hlinkClick r:id="rId2"/>
              </a:rPr>
              <a:t>http://office.</a:t>
            </a:r>
            <a:r>
              <a:rPr lang="cs-CZ" dirty="0" err="1">
                <a:solidFill>
                  <a:schemeClr val="tx2">
                    <a:shade val="55000"/>
                  </a:schemeClr>
                </a:solidFill>
                <a:latin typeface="Arial" charset="0"/>
                <a:ea typeface="+mn-lt"/>
                <a:cs typeface="+mn-lt"/>
                <a:hlinkClick r:id="rId2"/>
              </a:rPr>
              <a:t>microsoft.com</a:t>
            </a:r>
            <a:endParaRPr lang="cs-CZ" dirty="0">
              <a:latin typeface="Arial" charset="0"/>
              <a:cs typeface="Arial" charset="0"/>
            </a:endParaRPr>
          </a:p>
          <a:p>
            <a:pPr marL="342900" indent="-342900">
              <a:defRPr/>
            </a:pPr>
            <a:endParaRPr lang="cs-CZ" i="1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358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Mountain</vt:lpstr>
      <vt:lpstr>Internet a já</vt:lpstr>
      <vt:lpstr>Anotace</vt:lpstr>
      <vt:lpstr>Než půjdu na internet…</vt:lpstr>
      <vt:lpstr>Jaký by měl být uživatel internetu?</vt:lpstr>
      <vt:lpstr>Bezpečné surfování</vt:lpstr>
      <vt:lpstr>HURÁÁ!! Jdeme na internet!</vt:lpstr>
      <vt:lpstr>Hledám, hledáš, hledáme…</vt:lpstr>
      <vt:lpstr>Hledám, hledáš, hledáme…</vt:lpstr>
      <vt:lpstr>Malá Morávka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14</cp:revision>
  <dcterms:created xsi:type="dcterms:W3CDTF">2011-04-12T15:51:18Z</dcterms:created>
  <dcterms:modified xsi:type="dcterms:W3CDTF">2013-07-02T04:31:46Z</dcterms:modified>
</cp:coreProperties>
</file>