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0"/>
  </p:notesMasterIdLst>
  <p:sldIdLst>
    <p:sldId id="256" r:id="rId2"/>
    <p:sldId id="264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8" d="100"/>
          <a:sy n="78" d="100"/>
        </p:scale>
        <p:origin x="-1146" y="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FE1EA5-F988-47BD-8125-D494F18B1323}" type="datetimeFigureOut">
              <a:rPr lang="cs-CZ" smtClean="0"/>
              <a:pPr/>
              <a:t>2.7.2013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1106E6-96E1-49B6-8DC2-43A72D13E52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272535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Line 2"/>
          <p:cNvSpPr>
            <a:spLocks noChangeShapeType="1"/>
          </p:cNvSpPr>
          <p:nvPr/>
        </p:nvSpPr>
        <p:spPr bwMode="auto">
          <a:xfrm>
            <a:off x="7315200" y="1066800"/>
            <a:ext cx="0" cy="175260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762000" y="457200"/>
            <a:ext cx="6389688" cy="21336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6656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/>
            </a:lvl1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66565" name="Rectangle 5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F18452-0B66-4511-BE73-78569FB1D864}" type="datetimeFigureOut">
              <a:rPr lang="cs-CZ" smtClean="0"/>
              <a:pPr>
                <a:defRPr/>
              </a:pPr>
              <a:t>2.7.2013</a:t>
            </a:fld>
            <a:endParaRPr lang="cs-CZ"/>
          </a:p>
        </p:txBody>
      </p:sp>
      <p:sp>
        <p:nvSpPr>
          <p:cNvPr id="66566" name="Rectangle 6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6567" name="Rectangle 7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87905A-E46E-4926-BC38-A39DFAC8A2C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66568" name="Line 8"/>
          <p:cNvSpPr>
            <a:spLocks noChangeShapeType="1"/>
          </p:cNvSpPr>
          <p:nvPr/>
        </p:nvSpPr>
        <p:spPr bwMode="auto">
          <a:xfrm>
            <a:off x="838200" y="2819400"/>
            <a:ext cx="6477000" cy="0"/>
          </a:xfrm>
          <a:prstGeom prst="line">
            <a:avLst/>
          </a:prstGeom>
          <a:noFill/>
          <a:ln w="63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grpSp>
        <p:nvGrpSpPr>
          <p:cNvPr id="2" name="Group 9" descr="decorative graphic made up of dots"/>
          <p:cNvGrpSpPr>
            <a:grpSpLocks/>
          </p:cNvGrpSpPr>
          <p:nvPr/>
        </p:nvGrpSpPr>
        <p:grpSpPr bwMode="auto">
          <a:xfrm>
            <a:off x="7467600" y="1219200"/>
            <a:ext cx="792163" cy="1295400"/>
            <a:chOff x="5136" y="960"/>
            <a:chExt cx="528" cy="864"/>
          </a:xfrm>
        </p:grpSpPr>
        <p:sp>
          <p:nvSpPr>
            <p:cNvPr id="66570" name="Oval 10"/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571" name="Oval 11"/>
            <p:cNvSpPr>
              <a:spLocks noChangeArrowheads="1"/>
            </p:cNvSpPr>
            <p:nvPr/>
          </p:nvSpPr>
          <p:spPr bwMode="auto">
            <a:xfrm>
              <a:off x="5248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572" name="Oval 12"/>
            <p:cNvSpPr>
              <a:spLocks noChangeArrowheads="1"/>
            </p:cNvSpPr>
            <p:nvPr/>
          </p:nvSpPr>
          <p:spPr bwMode="auto">
            <a:xfrm>
              <a:off x="5360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573" name="Oval 13"/>
            <p:cNvSpPr>
              <a:spLocks noChangeArrowheads="1"/>
            </p:cNvSpPr>
            <p:nvPr/>
          </p:nvSpPr>
          <p:spPr bwMode="auto">
            <a:xfrm>
              <a:off x="5136" y="107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574" name="Oval 14"/>
            <p:cNvSpPr>
              <a:spLocks noChangeArrowheads="1"/>
            </p:cNvSpPr>
            <p:nvPr/>
          </p:nvSpPr>
          <p:spPr bwMode="auto">
            <a:xfrm>
              <a:off x="5248" y="107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575" name="Oval 15"/>
            <p:cNvSpPr>
              <a:spLocks noChangeArrowheads="1"/>
            </p:cNvSpPr>
            <p:nvPr/>
          </p:nvSpPr>
          <p:spPr bwMode="auto">
            <a:xfrm>
              <a:off x="5360" y="107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576" name="Oval 16"/>
            <p:cNvSpPr>
              <a:spLocks noChangeArrowheads="1"/>
            </p:cNvSpPr>
            <p:nvPr/>
          </p:nvSpPr>
          <p:spPr bwMode="auto">
            <a:xfrm>
              <a:off x="5472" y="1072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577" name="Oval 17"/>
            <p:cNvSpPr>
              <a:spLocks noChangeArrowheads="1"/>
            </p:cNvSpPr>
            <p:nvPr/>
          </p:nvSpPr>
          <p:spPr bwMode="auto">
            <a:xfrm>
              <a:off x="5136" y="1184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578" name="Oval 18"/>
            <p:cNvSpPr>
              <a:spLocks noChangeArrowheads="1"/>
            </p:cNvSpPr>
            <p:nvPr/>
          </p:nvSpPr>
          <p:spPr bwMode="auto">
            <a:xfrm>
              <a:off x="5248" y="1184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579" name="Oval 19"/>
            <p:cNvSpPr>
              <a:spLocks noChangeArrowheads="1"/>
            </p:cNvSpPr>
            <p:nvPr/>
          </p:nvSpPr>
          <p:spPr bwMode="auto">
            <a:xfrm>
              <a:off x="5360" y="1184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580" name="Oval 20"/>
            <p:cNvSpPr>
              <a:spLocks noChangeArrowheads="1"/>
            </p:cNvSpPr>
            <p:nvPr/>
          </p:nvSpPr>
          <p:spPr bwMode="auto">
            <a:xfrm>
              <a:off x="5472" y="1184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581" name="Oval 21"/>
            <p:cNvSpPr>
              <a:spLocks noChangeArrowheads="1"/>
            </p:cNvSpPr>
            <p:nvPr/>
          </p:nvSpPr>
          <p:spPr bwMode="auto">
            <a:xfrm>
              <a:off x="5584" y="1184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582" name="Oval 22"/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583" name="Oval 23"/>
            <p:cNvSpPr>
              <a:spLocks noChangeArrowheads="1"/>
            </p:cNvSpPr>
            <p:nvPr/>
          </p:nvSpPr>
          <p:spPr bwMode="auto">
            <a:xfrm>
              <a:off x="5248" y="1296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584" name="Oval 24"/>
            <p:cNvSpPr>
              <a:spLocks noChangeArrowheads="1"/>
            </p:cNvSpPr>
            <p:nvPr/>
          </p:nvSpPr>
          <p:spPr bwMode="auto">
            <a:xfrm>
              <a:off x="5360" y="1296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585" name="Oval 25"/>
            <p:cNvSpPr>
              <a:spLocks noChangeArrowheads="1"/>
            </p:cNvSpPr>
            <p:nvPr/>
          </p:nvSpPr>
          <p:spPr bwMode="auto">
            <a:xfrm>
              <a:off x="5472" y="1296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586" name="Oval 26"/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587" name="Oval 27"/>
            <p:cNvSpPr>
              <a:spLocks noChangeArrowheads="1"/>
            </p:cNvSpPr>
            <p:nvPr/>
          </p:nvSpPr>
          <p:spPr bwMode="auto">
            <a:xfrm>
              <a:off x="5248" y="140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588" name="Oval 28"/>
            <p:cNvSpPr>
              <a:spLocks noChangeArrowheads="1"/>
            </p:cNvSpPr>
            <p:nvPr/>
          </p:nvSpPr>
          <p:spPr bwMode="auto">
            <a:xfrm>
              <a:off x="5360" y="1408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589" name="Oval 29"/>
            <p:cNvSpPr>
              <a:spLocks noChangeArrowheads="1"/>
            </p:cNvSpPr>
            <p:nvPr/>
          </p:nvSpPr>
          <p:spPr bwMode="auto">
            <a:xfrm>
              <a:off x="5472" y="1408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590" name="Oval 30"/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591" name="Oval 31"/>
            <p:cNvSpPr>
              <a:spLocks noChangeArrowheads="1"/>
            </p:cNvSpPr>
            <p:nvPr/>
          </p:nvSpPr>
          <p:spPr bwMode="auto">
            <a:xfrm>
              <a:off x="5136" y="1520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592" name="Oval 32"/>
            <p:cNvSpPr>
              <a:spLocks noChangeArrowheads="1"/>
            </p:cNvSpPr>
            <p:nvPr/>
          </p:nvSpPr>
          <p:spPr bwMode="auto">
            <a:xfrm>
              <a:off x="5248" y="1520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593" name="Oval 33"/>
            <p:cNvSpPr>
              <a:spLocks noChangeArrowheads="1"/>
            </p:cNvSpPr>
            <p:nvPr/>
          </p:nvSpPr>
          <p:spPr bwMode="auto">
            <a:xfrm>
              <a:off x="5360" y="1520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594" name="Oval 34"/>
            <p:cNvSpPr>
              <a:spLocks noChangeArrowheads="1"/>
            </p:cNvSpPr>
            <p:nvPr/>
          </p:nvSpPr>
          <p:spPr bwMode="auto">
            <a:xfrm>
              <a:off x="5472" y="1520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595" name="Oval 35"/>
            <p:cNvSpPr>
              <a:spLocks noChangeArrowheads="1"/>
            </p:cNvSpPr>
            <p:nvPr/>
          </p:nvSpPr>
          <p:spPr bwMode="auto">
            <a:xfrm>
              <a:off x="5136" y="1632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596" name="Oval 36"/>
            <p:cNvSpPr>
              <a:spLocks noChangeArrowheads="1"/>
            </p:cNvSpPr>
            <p:nvPr/>
          </p:nvSpPr>
          <p:spPr bwMode="auto">
            <a:xfrm>
              <a:off x="5248" y="1632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597" name="Oval 37"/>
            <p:cNvSpPr>
              <a:spLocks noChangeArrowheads="1"/>
            </p:cNvSpPr>
            <p:nvPr/>
          </p:nvSpPr>
          <p:spPr bwMode="auto">
            <a:xfrm>
              <a:off x="5360" y="1632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598" name="Oval 38"/>
            <p:cNvSpPr>
              <a:spLocks noChangeArrowheads="1"/>
            </p:cNvSpPr>
            <p:nvPr/>
          </p:nvSpPr>
          <p:spPr bwMode="auto">
            <a:xfrm>
              <a:off x="5472" y="1632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599" name="Oval 39"/>
            <p:cNvSpPr>
              <a:spLocks noChangeArrowheads="1"/>
            </p:cNvSpPr>
            <p:nvPr/>
          </p:nvSpPr>
          <p:spPr bwMode="auto">
            <a:xfrm>
              <a:off x="5248" y="1744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600" name="Oval 40"/>
            <p:cNvSpPr>
              <a:spLocks noChangeArrowheads="1"/>
            </p:cNvSpPr>
            <p:nvPr/>
          </p:nvSpPr>
          <p:spPr bwMode="auto">
            <a:xfrm>
              <a:off x="5472" y="1744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</p:grpSp>
      <p:grpSp>
        <p:nvGrpSpPr>
          <p:cNvPr id="3" name="Group 41" descr="decorative graphic made up of dots"/>
          <p:cNvGrpSpPr>
            <a:grpSpLocks/>
          </p:cNvGrpSpPr>
          <p:nvPr/>
        </p:nvGrpSpPr>
        <p:grpSpPr bwMode="auto">
          <a:xfrm>
            <a:off x="7467600" y="1219200"/>
            <a:ext cx="792163" cy="1295400"/>
            <a:chOff x="5136" y="960"/>
            <a:chExt cx="528" cy="864"/>
          </a:xfrm>
        </p:grpSpPr>
        <p:sp>
          <p:nvSpPr>
            <p:cNvPr id="66602" name="Oval 42"/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603" name="Oval 43"/>
            <p:cNvSpPr>
              <a:spLocks noChangeArrowheads="1"/>
            </p:cNvSpPr>
            <p:nvPr/>
          </p:nvSpPr>
          <p:spPr bwMode="auto">
            <a:xfrm>
              <a:off x="5248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604" name="Oval 44"/>
            <p:cNvSpPr>
              <a:spLocks noChangeArrowheads="1"/>
            </p:cNvSpPr>
            <p:nvPr/>
          </p:nvSpPr>
          <p:spPr bwMode="auto">
            <a:xfrm>
              <a:off x="5360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605" name="Oval 45"/>
            <p:cNvSpPr>
              <a:spLocks noChangeArrowheads="1"/>
            </p:cNvSpPr>
            <p:nvPr/>
          </p:nvSpPr>
          <p:spPr bwMode="auto">
            <a:xfrm>
              <a:off x="5136" y="107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606" name="Oval 46"/>
            <p:cNvSpPr>
              <a:spLocks noChangeArrowheads="1"/>
            </p:cNvSpPr>
            <p:nvPr/>
          </p:nvSpPr>
          <p:spPr bwMode="auto">
            <a:xfrm>
              <a:off x="5248" y="107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607" name="Oval 47"/>
            <p:cNvSpPr>
              <a:spLocks noChangeArrowheads="1"/>
            </p:cNvSpPr>
            <p:nvPr/>
          </p:nvSpPr>
          <p:spPr bwMode="auto">
            <a:xfrm>
              <a:off x="5360" y="107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608" name="Oval 48"/>
            <p:cNvSpPr>
              <a:spLocks noChangeArrowheads="1"/>
            </p:cNvSpPr>
            <p:nvPr/>
          </p:nvSpPr>
          <p:spPr bwMode="auto">
            <a:xfrm>
              <a:off x="5472" y="1072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609" name="Oval 49"/>
            <p:cNvSpPr>
              <a:spLocks noChangeArrowheads="1"/>
            </p:cNvSpPr>
            <p:nvPr/>
          </p:nvSpPr>
          <p:spPr bwMode="auto">
            <a:xfrm>
              <a:off x="5136" y="1184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610" name="Oval 50"/>
            <p:cNvSpPr>
              <a:spLocks noChangeArrowheads="1"/>
            </p:cNvSpPr>
            <p:nvPr/>
          </p:nvSpPr>
          <p:spPr bwMode="auto">
            <a:xfrm>
              <a:off x="5248" y="1184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611" name="Oval 51"/>
            <p:cNvSpPr>
              <a:spLocks noChangeArrowheads="1"/>
            </p:cNvSpPr>
            <p:nvPr/>
          </p:nvSpPr>
          <p:spPr bwMode="auto">
            <a:xfrm>
              <a:off x="5360" y="1184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612" name="Oval 52"/>
            <p:cNvSpPr>
              <a:spLocks noChangeArrowheads="1"/>
            </p:cNvSpPr>
            <p:nvPr/>
          </p:nvSpPr>
          <p:spPr bwMode="auto">
            <a:xfrm>
              <a:off x="5472" y="1184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613" name="Oval 53"/>
            <p:cNvSpPr>
              <a:spLocks noChangeArrowheads="1"/>
            </p:cNvSpPr>
            <p:nvPr/>
          </p:nvSpPr>
          <p:spPr bwMode="auto">
            <a:xfrm>
              <a:off x="5584" y="1184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614" name="Oval 54"/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615" name="Oval 55"/>
            <p:cNvSpPr>
              <a:spLocks noChangeArrowheads="1"/>
            </p:cNvSpPr>
            <p:nvPr/>
          </p:nvSpPr>
          <p:spPr bwMode="auto">
            <a:xfrm>
              <a:off x="5248" y="1296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616" name="Oval 56"/>
            <p:cNvSpPr>
              <a:spLocks noChangeArrowheads="1"/>
            </p:cNvSpPr>
            <p:nvPr/>
          </p:nvSpPr>
          <p:spPr bwMode="auto">
            <a:xfrm>
              <a:off x="5360" y="1296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617" name="Oval 57"/>
            <p:cNvSpPr>
              <a:spLocks noChangeArrowheads="1"/>
            </p:cNvSpPr>
            <p:nvPr/>
          </p:nvSpPr>
          <p:spPr bwMode="auto">
            <a:xfrm>
              <a:off x="5472" y="1296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618" name="Oval 58"/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619" name="Oval 59"/>
            <p:cNvSpPr>
              <a:spLocks noChangeArrowheads="1"/>
            </p:cNvSpPr>
            <p:nvPr/>
          </p:nvSpPr>
          <p:spPr bwMode="auto">
            <a:xfrm>
              <a:off x="5248" y="140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620" name="Oval 60"/>
            <p:cNvSpPr>
              <a:spLocks noChangeArrowheads="1"/>
            </p:cNvSpPr>
            <p:nvPr/>
          </p:nvSpPr>
          <p:spPr bwMode="auto">
            <a:xfrm>
              <a:off x="5360" y="1408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621" name="Oval 61"/>
            <p:cNvSpPr>
              <a:spLocks noChangeArrowheads="1"/>
            </p:cNvSpPr>
            <p:nvPr/>
          </p:nvSpPr>
          <p:spPr bwMode="auto">
            <a:xfrm>
              <a:off x="5472" y="1408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622" name="Oval 62"/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623" name="Oval 63"/>
            <p:cNvSpPr>
              <a:spLocks noChangeArrowheads="1"/>
            </p:cNvSpPr>
            <p:nvPr/>
          </p:nvSpPr>
          <p:spPr bwMode="auto">
            <a:xfrm>
              <a:off x="5136" y="1520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624" name="Oval 64"/>
            <p:cNvSpPr>
              <a:spLocks noChangeArrowheads="1"/>
            </p:cNvSpPr>
            <p:nvPr/>
          </p:nvSpPr>
          <p:spPr bwMode="auto">
            <a:xfrm>
              <a:off x="5248" y="1520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625" name="Oval 65"/>
            <p:cNvSpPr>
              <a:spLocks noChangeArrowheads="1"/>
            </p:cNvSpPr>
            <p:nvPr/>
          </p:nvSpPr>
          <p:spPr bwMode="auto">
            <a:xfrm>
              <a:off x="5360" y="1520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626" name="Oval 66"/>
            <p:cNvSpPr>
              <a:spLocks noChangeArrowheads="1"/>
            </p:cNvSpPr>
            <p:nvPr/>
          </p:nvSpPr>
          <p:spPr bwMode="auto">
            <a:xfrm>
              <a:off x="5472" y="1520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627" name="Oval 67"/>
            <p:cNvSpPr>
              <a:spLocks noChangeArrowheads="1"/>
            </p:cNvSpPr>
            <p:nvPr/>
          </p:nvSpPr>
          <p:spPr bwMode="auto">
            <a:xfrm>
              <a:off x="5136" y="1632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628" name="Oval 68"/>
            <p:cNvSpPr>
              <a:spLocks noChangeArrowheads="1"/>
            </p:cNvSpPr>
            <p:nvPr/>
          </p:nvSpPr>
          <p:spPr bwMode="auto">
            <a:xfrm>
              <a:off x="5248" y="1632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629" name="Oval 69"/>
            <p:cNvSpPr>
              <a:spLocks noChangeArrowheads="1"/>
            </p:cNvSpPr>
            <p:nvPr/>
          </p:nvSpPr>
          <p:spPr bwMode="auto">
            <a:xfrm>
              <a:off x="5360" y="1632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630" name="Oval 70"/>
            <p:cNvSpPr>
              <a:spLocks noChangeArrowheads="1"/>
            </p:cNvSpPr>
            <p:nvPr/>
          </p:nvSpPr>
          <p:spPr bwMode="auto">
            <a:xfrm>
              <a:off x="5472" y="1632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631" name="Oval 71"/>
            <p:cNvSpPr>
              <a:spLocks noChangeArrowheads="1"/>
            </p:cNvSpPr>
            <p:nvPr/>
          </p:nvSpPr>
          <p:spPr bwMode="auto">
            <a:xfrm>
              <a:off x="5248" y="1744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6632" name="Oval 72"/>
            <p:cNvSpPr>
              <a:spLocks noChangeArrowheads="1"/>
            </p:cNvSpPr>
            <p:nvPr/>
          </p:nvSpPr>
          <p:spPr bwMode="auto">
            <a:xfrm>
              <a:off x="5472" y="1744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764DD1-9346-44EE-9F09-E04B94D90707}" type="datetimeFigureOut">
              <a:rPr lang="cs-CZ" smtClean="0"/>
              <a:pPr>
                <a:defRPr/>
              </a:pPr>
              <a:t>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063634-D0F7-49BE-9E34-EBD3344C1F0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3A5302-4EED-4534-8900-BB15054C684C}" type="datetimeFigureOut">
              <a:rPr lang="cs-CZ" smtClean="0"/>
              <a:pPr>
                <a:defRPr/>
              </a:pPr>
              <a:t>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369FAE-FEF3-48D6-A89B-AAFACE19CF9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CBE1A2-8BC0-47F3-B141-2FAF36A109E8}" type="datetimeFigureOut">
              <a:rPr lang="cs-CZ" smtClean="0"/>
              <a:pPr>
                <a:defRPr/>
              </a:pPr>
              <a:t>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C301B-052C-4502-AEA8-BD027A5726E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E88249-AD42-4BE5-9EB8-D454322B2AB9}" type="datetimeFigureOut">
              <a:rPr lang="cs-CZ" smtClean="0"/>
              <a:pPr>
                <a:defRPr/>
              </a:pPr>
              <a:t>2.7.2013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6A8B0B-C3ED-43AC-AC88-221092AAFEB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786BC2-4423-4637-9797-2218547AB0B8}" type="datetimeFigureOut">
              <a:rPr lang="cs-CZ" smtClean="0"/>
              <a:pPr>
                <a:defRPr/>
              </a:pPr>
              <a:t>2.7.2013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0366CB-23A0-4CF1-AF5E-9222E9A47CC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6FDC57-B0A3-426A-AA91-1E7A5E60EB64}" type="datetimeFigureOut">
              <a:rPr lang="cs-CZ" smtClean="0"/>
              <a:pPr>
                <a:defRPr/>
              </a:pPr>
              <a:t>2.7.2013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AE55EF-4AD6-4685-B0A6-DDDACE09E12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900C08-05FF-45F9-BC06-BEF83798855B}" type="datetimeFigureOut">
              <a:rPr lang="cs-CZ" smtClean="0"/>
              <a:pPr>
                <a:defRPr/>
              </a:pPr>
              <a:t>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44B8CE-1863-4E73-8AAF-193C3E32E17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3DE630-FF7A-4279-845A-D5230D152523}" type="datetimeFigureOut">
              <a:rPr lang="cs-CZ" smtClean="0"/>
              <a:pPr>
                <a:defRPr/>
              </a:pPr>
              <a:t>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9B437-F2D5-4C0D-805C-0E43ECD93B1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BC5295-A6A7-4885-A1B3-4F3A08F82710}" type="datetimeFigureOut">
              <a:rPr lang="cs-CZ" smtClean="0"/>
              <a:pPr>
                <a:defRPr/>
              </a:pPr>
              <a:t>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4E219F-36A4-4C5B-A6FE-8A8076E3CEC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22238"/>
            <a:ext cx="2057400" cy="6008687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9800" cy="6008687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1CD066-55ED-4413-AB06-7E42855C7F8A}" type="datetimeFigureOut">
              <a:rPr lang="cs-CZ" smtClean="0"/>
              <a:pPr>
                <a:defRPr/>
              </a:pPr>
              <a:t>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A3F2CF-608A-4727-A91E-F4BD86261CE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CDE8BD-65E2-4B97-AE3D-D2450A995990}" type="datetimeFigureOut">
              <a:rPr lang="cs-CZ" smtClean="0"/>
              <a:pPr>
                <a:defRPr/>
              </a:pPr>
              <a:t>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3A8897-7FE2-4288-9BE6-22850E9DB58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Line 2"/>
          <p:cNvSpPr>
            <a:spLocks noChangeShapeType="1"/>
          </p:cNvSpPr>
          <p:nvPr/>
        </p:nvSpPr>
        <p:spPr bwMode="auto">
          <a:xfrm>
            <a:off x="8001000" y="0"/>
            <a:ext cx="0" cy="152400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2238"/>
            <a:ext cx="75438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719263"/>
            <a:ext cx="8229600" cy="441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pPr>
              <a:defRPr/>
            </a:pPr>
            <a:fld id="{EACDE8BD-65E2-4B97-AE3D-D2450A995990}" type="datetimeFigureOut">
              <a:rPr lang="cs-CZ" smtClean="0"/>
              <a:pPr>
                <a:defRPr/>
              </a:pPr>
              <a:t>2.7.2013</a:t>
            </a:fld>
            <a:endParaRPr lang="cs-CZ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554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pPr>
              <a:defRPr/>
            </a:pPr>
            <a:fld id="{0F3A8897-7FE2-4288-9BE6-22850E9DB58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2" name="Group 8" descr="decorative graphic made up of dots"/>
          <p:cNvGrpSpPr>
            <a:grpSpLocks/>
          </p:cNvGrpSpPr>
          <p:nvPr/>
        </p:nvGrpSpPr>
        <p:grpSpPr bwMode="auto">
          <a:xfrm>
            <a:off x="8153400" y="152400"/>
            <a:ext cx="792163" cy="1295400"/>
            <a:chOff x="5136" y="960"/>
            <a:chExt cx="528" cy="864"/>
          </a:xfrm>
        </p:grpSpPr>
        <p:sp>
          <p:nvSpPr>
            <p:cNvPr id="65545" name="Oval 9"/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5546" name="Oval 10"/>
            <p:cNvSpPr>
              <a:spLocks noChangeArrowheads="1"/>
            </p:cNvSpPr>
            <p:nvPr/>
          </p:nvSpPr>
          <p:spPr bwMode="auto">
            <a:xfrm>
              <a:off x="5248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5547" name="Oval 11"/>
            <p:cNvSpPr>
              <a:spLocks noChangeArrowheads="1"/>
            </p:cNvSpPr>
            <p:nvPr/>
          </p:nvSpPr>
          <p:spPr bwMode="auto">
            <a:xfrm>
              <a:off x="5360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5548" name="Oval 12"/>
            <p:cNvSpPr>
              <a:spLocks noChangeArrowheads="1"/>
            </p:cNvSpPr>
            <p:nvPr/>
          </p:nvSpPr>
          <p:spPr bwMode="auto">
            <a:xfrm>
              <a:off x="5136" y="107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5549" name="Oval 13"/>
            <p:cNvSpPr>
              <a:spLocks noChangeArrowheads="1"/>
            </p:cNvSpPr>
            <p:nvPr/>
          </p:nvSpPr>
          <p:spPr bwMode="auto">
            <a:xfrm>
              <a:off x="5248" y="107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5550" name="Oval 14"/>
            <p:cNvSpPr>
              <a:spLocks noChangeArrowheads="1"/>
            </p:cNvSpPr>
            <p:nvPr/>
          </p:nvSpPr>
          <p:spPr bwMode="auto">
            <a:xfrm>
              <a:off x="5360" y="107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5551" name="Oval 15"/>
            <p:cNvSpPr>
              <a:spLocks noChangeArrowheads="1"/>
            </p:cNvSpPr>
            <p:nvPr/>
          </p:nvSpPr>
          <p:spPr bwMode="auto">
            <a:xfrm>
              <a:off x="5472" y="1072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5552" name="Oval 16"/>
            <p:cNvSpPr>
              <a:spLocks noChangeArrowheads="1"/>
            </p:cNvSpPr>
            <p:nvPr/>
          </p:nvSpPr>
          <p:spPr bwMode="auto">
            <a:xfrm>
              <a:off x="5136" y="1184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5553" name="Oval 17"/>
            <p:cNvSpPr>
              <a:spLocks noChangeArrowheads="1"/>
            </p:cNvSpPr>
            <p:nvPr/>
          </p:nvSpPr>
          <p:spPr bwMode="auto">
            <a:xfrm>
              <a:off x="5248" y="1184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5554" name="Oval 18"/>
            <p:cNvSpPr>
              <a:spLocks noChangeArrowheads="1"/>
            </p:cNvSpPr>
            <p:nvPr/>
          </p:nvSpPr>
          <p:spPr bwMode="auto">
            <a:xfrm>
              <a:off x="5360" y="1184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5555" name="Oval 19"/>
            <p:cNvSpPr>
              <a:spLocks noChangeArrowheads="1"/>
            </p:cNvSpPr>
            <p:nvPr/>
          </p:nvSpPr>
          <p:spPr bwMode="auto">
            <a:xfrm>
              <a:off x="5472" y="1184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5556" name="Oval 20"/>
            <p:cNvSpPr>
              <a:spLocks noChangeArrowheads="1"/>
            </p:cNvSpPr>
            <p:nvPr/>
          </p:nvSpPr>
          <p:spPr bwMode="auto">
            <a:xfrm>
              <a:off x="5584" y="1184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5557" name="Oval 21"/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5558" name="Oval 22"/>
            <p:cNvSpPr>
              <a:spLocks noChangeArrowheads="1"/>
            </p:cNvSpPr>
            <p:nvPr/>
          </p:nvSpPr>
          <p:spPr bwMode="auto">
            <a:xfrm>
              <a:off x="5248" y="1296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5559" name="Oval 23"/>
            <p:cNvSpPr>
              <a:spLocks noChangeArrowheads="1"/>
            </p:cNvSpPr>
            <p:nvPr/>
          </p:nvSpPr>
          <p:spPr bwMode="auto">
            <a:xfrm>
              <a:off x="5360" y="1296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5560" name="Oval 24"/>
            <p:cNvSpPr>
              <a:spLocks noChangeArrowheads="1"/>
            </p:cNvSpPr>
            <p:nvPr/>
          </p:nvSpPr>
          <p:spPr bwMode="auto">
            <a:xfrm>
              <a:off x="5472" y="1296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5561" name="Oval 25"/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5562" name="Oval 26"/>
            <p:cNvSpPr>
              <a:spLocks noChangeArrowheads="1"/>
            </p:cNvSpPr>
            <p:nvPr/>
          </p:nvSpPr>
          <p:spPr bwMode="auto">
            <a:xfrm>
              <a:off x="5248" y="140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5563" name="Oval 27"/>
            <p:cNvSpPr>
              <a:spLocks noChangeArrowheads="1"/>
            </p:cNvSpPr>
            <p:nvPr/>
          </p:nvSpPr>
          <p:spPr bwMode="auto">
            <a:xfrm>
              <a:off x="5360" y="1408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5564" name="Oval 28"/>
            <p:cNvSpPr>
              <a:spLocks noChangeArrowheads="1"/>
            </p:cNvSpPr>
            <p:nvPr/>
          </p:nvSpPr>
          <p:spPr bwMode="auto">
            <a:xfrm>
              <a:off x="5472" y="1408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5565" name="Oval 29"/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5566" name="Oval 30"/>
            <p:cNvSpPr>
              <a:spLocks noChangeArrowheads="1"/>
            </p:cNvSpPr>
            <p:nvPr/>
          </p:nvSpPr>
          <p:spPr bwMode="auto">
            <a:xfrm>
              <a:off x="5136" y="1520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5567" name="Oval 31"/>
            <p:cNvSpPr>
              <a:spLocks noChangeArrowheads="1"/>
            </p:cNvSpPr>
            <p:nvPr/>
          </p:nvSpPr>
          <p:spPr bwMode="auto">
            <a:xfrm>
              <a:off x="5248" y="1520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5568" name="Oval 32"/>
            <p:cNvSpPr>
              <a:spLocks noChangeArrowheads="1"/>
            </p:cNvSpPr>
            <p:nvPr/>
          </p:nvSpPr>
          <p:spPr bwMode="auto">
            <a:xfrm>
              <a:off x="5360" y="1520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5569" name="Oval 33"/>
            <p:cNvSpPr>
              <a:spLocks noChangeArrowheads="1"/>
            </p:cNvSpPr>
            <p:nvPr/>
          </p:nvSpPr>
          <p:spPr bwMode="auto">
            <a:xfrm>
              <a:off x="5472" y="1520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5570" name="Oval 34"/>
            <p:cNvSpPr>
              <a:spLocks noChangeArrowheads="1"/>
            </p:cNvSpPr>
            <p:nvPr/>
          </p:nvSpPr>
          <p:spPr bwMode="auto">
            <a:xfrm>
              <a:off x="5136" y="1632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5571" name="Oval 35"/>
            <p:cNvSpPr>
              <a:spLocks noChangeArrowheads="1"/>
            </p:cNvSpPr>
            <p:nvPr/>
          </p:nvSpPr>
          <p:spPr bwMode="auto">
            <a:xfrm>
              <a:off x="5248" y="1632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5572" name="Oval 36"/>
            <p:cNvSpPr>
              <a:spLocks noChangeArrowheads="1"/>
            </p:cNvSpPr>
            <p:nvPr/>
          </p:nvSpPr>
          <p:spPr bwMode="auto">
            <a:xfrm>
              <a:off x="5360" y="1632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5573" name="Oval 37"/>
            <p:cNvSpPr>
              <a:spLocks noChangeArrowheads="1"/>
            </p:cNvSpPr>
            <p:nvPr/>
          </p:nvSpPr>
          <p:spPr bwMode="auto">
            <a:xfrm>
              <a:off x="5472" y="1632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5574" name="Oval 38"/>
            <p:cNvSpPr>
              <a:spLocks noChangeArrowheads="1"/>
            </p:cNvSpPr>
            <p:nvPr/>
          </p:nvSpPr>
          <p:spPr bwMode="auto">
            <a:xfrm>
              <a:off x="5248" y="1744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5575" name="Oval 39"/>
            <p:cNvSpPr>
              <a:spLocks noChangeArrowheads="1"/>
            </p:cNvSpPr>
            <p:nvPr/>
          </p:nvSpPr>
          <p:spPr bwMode="auto">
            <a:xfrm>
              <a:off x="5472" y="1744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</p:grpSp>
      <p:sp>
        <p:nvSpPr>
          <p:cNvPr id="65576" name="Line 40"/>
          <p:cNvSpPr>
            <a:spLocks noChangeShapeType="1"/>
          </p:cNvSpPr>
          <p:nvPr/>
        </p:nvSpPr>
        <p:spPr bwMode="auto">
          <a:xfrm>
            <a:off x="457200" y="1524000"/>
            <a:ext cx="7543800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600">
          <a:solidFill>
            <a:schemeClr val="tx1"/>
          </a:solidFill>
          <a:latin typeface="+mn-lt"/>
        </a:defRPr>
      </a:lvl2pPr>
      <a:lvl3pPr marL="987425" indent="-293688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300">
          <a:solidFill>
            <a:schemeClr val="tx1"/>
          </a:solidFill>
          <a:latin typeface="+mn-lt"/>
        </a:defRPr>
      </a:lvl3pPr>
      <a:lvl4pPr marL="1281113" indent="-2921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15986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0558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130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29702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4274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cap="all" dirty="0" smtClean="0">
                <a:ln w="9000" cmpd="sng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test – BEZPEČNÝ INTERNET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750" y="3886200"/>
            <a:ext cx="8064500" cy="199072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1600" dirty="0" smtClean="0"/>
              <a:t>Základní škola a mateřská škola </a:t>
            </a:r>
            <a:r>
              <a:rPr lang="cs-CZ" sz="1600" dirty="0" err="1" smtClean="0"/>
              <a:t>Nesovice</a:t>
            </a:r>
            <a:r>
              <a:rPr lang="cs-CZ" sz="1600" dirty="0" smtClean="0"/>
              <a:t>, příspěvková organizace; </a:t>
            </a:r>
            <a:r>
              <a:rPr lang="cs-CZ" sz="1600" dirty="0"/>
              <a:t>CZ.1.07/1.4.00/21.1167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/>
              <a:t>Inovace a zkvalitnění výuky prostřednictvím ICT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/>
              <a:t>VY_32_INOVACE_11_Test – bezpečný internet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/>
              <a:t>Ověření znalostí při práci s internetem.</a:t>
            </a:r>
            <a:endParaRPr lang="cs-CZ" sz="16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/>
              <a:t>Mgr. Iva Hanáková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 smtClean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5517232"/>
            <a:ext cx="3129077" cy="76470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3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Ověření znalostí při práci s internetem.</a:t>
            </a:r>
          </a:p>
          <a:p>
            <a:endParaRPr lang="cs-CZ" dirty="0" smtClean="0"/>
          </a:p>
          <a:p>
            <a:r>
              <a:rPr lang="cs-CZ" dirty="0" smtClean="0"/>
              <a:t>Předmět: Informatika</a:t>
            </a:r>
          </a:p>
          <a:p>
            <a:r>
              <a:rPr lang="cs-CZ" smtClean="0"/>
              <a:t>Ročník: 4.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3735487"/>
            <a:ext cx="4038600" cy="2357809"/>
          </a:xfrm>
        </p:spPr>
        <p:txBody>
          <a:bodyPr/>
          <a:lstStyle/>
          <a:p>
            <a:pPr marL="514350" indent="-514350">
              <a:buFont typeface="+mj-lt"/>
              <a:buAutoNum type="alphaUcPeriod"/>
            </a:pPr>
            <a:r>
              <a:rPr lang="cs-CZ" sz="2000" dirty="0" smtClean="0"/>
              <a:t>přes email</a:t>
            </a:r>
          </a:p>
          <a:p>
            <a:pPr marL="514350" indent="-514350">
              <a:buFont typeface="+mj-lt"/>
              <a:buAutoNum type="alphaUcPeriod"/>
            </a:pPr>
            <a:r>
              <a:rPr lang="cs-CZ" sz="2000" dirty="0" smtClean="0"/>
              <a:t>procházením internetu</a:t>
            </a:r>
          </a:p>
          <a:p>
            <a:pPr marL="514350" indent="-514350">
              <a:buFont typeface="+mj-lt"/>
              <a:buAutoNum type="alphaUcPeriod"/>
            </a:pPr>
            <a:r>
              <a:rPr lang="cs-CZ" sz="2000" dirty="0" smtClean="0"/>
              <a:t>mohou je roznášet jen zločinci</a:t>
            </a:r>
            <a:endParaRPr lang="cs-CZ" sz="2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3717032"/>
            <a:ext cx="4038600" cy="2413892"/>
          </a:xfrm>
        </p:spPr>
        <p:txBody>
          <a:bodyPr/>
          <a:lstStyle/>
          <a:p>
            <a:pPr marL="514350" indent="-514350">
              <a:buFont typeface="+mj-lt"/>
              <a:buAutoNum type="alphaUcPeriod"/>
            </a:pPr>
            <a:r>
              <a:rPr lang="cs-CZ" sz="2000" dirty="0" smtClean="0"/>
              <a:t>k ochraně počítače před viry</a:t>
            </a:r>
          </a:p>
          <a:p>
            <a:pPr marL="514350" indent="-514350">
              <a:buFont typeface="+mj-lt"/>
              <a:buAutoNum type="alphaUcPeriod"/>
            </a:pPr>
            <a:r>
              <a:rPr lang="cs-CZ" sz="2000" dirty="0" smtClean="0"/>
              <a:t>k </a:t>
            </a:r>
            <a:r>
              <a:rPr lang="cs-CZ" sz="2000" dirty="0" err="1" smtClean="0"/>
              <a:t>ochráně</a:t>
            </a:r>
            <a:r>
              <a:rPr lang="cs-CZ" sz="2000" dirty="0" smtClean="0"/>
              <a:t> počítače před ohněm</a:t>
            </a:r>
          </a:p>
          <a:p>
            <a:pPr marL="514350" indent="-514350">
              <a:buFont typeface="+mj-lt"/>
              <a:buAutoNum type="alphaUcPeriod"/>
            </a:pPr>
            <a:r>
              <a:rPr lang="cs-CZ" sz="2000" dirty="0" smtClean="0"/>
              <a:t>zajišťuje, aby se cizí osoby nedostaly do vašeho počítače</a:t>
            </a:r>
          </a:p>
          <a:p>
            <a:pPr marL="514350" indent="-514350">
              <a:buFont typeface="+mj-lt"/>
              <a:buAutoNum type="alphaUcPeriod"/>
            </a:pPr>
            <a:endParaRPr lang="cs-CZ" sz="2000" dirty="0"/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BEZPEČNÝ INTERNET</a:t>
            </a:r>
            <a:endParaRPr lang="cs-CZ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5536" y="1844824"/>
            <a:ext cx="4104456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1. Jakým způsobem mohou být šířeny počítačové viry?</a:t>
            </a:r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644008" y="1916832"/>
            <a:ext cx="4104456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2</a:t>
            </a:r>
            <a:r>
              <a:rPr lang="cs-CZ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. Jakou úlohu má brána </a:t>
            </a:r>
            <a:r>
              <a:rPr lang="cs-CZ" sz="28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FireWall</a:t>
            </a:r>
            <a:r>
              <a:rPr lang="cs-CZ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?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3735487"/>
            <a:ext cx="4038600" cy="2357809"/>
          </a:xfrm>
        </p:spPr>
        <p:txBody>
          <a:bodyPr/>
          <a:lstStyle/>
          <a:p>
            <a:pPr marL="514350" indent="-514350">
              <a:buFont typeface="+mj-lt"/>
              <a:buAutoNum type="alphaUcPeriod"/>
            </a:pPr>
            <a:r>
              <a:rPr lang="cs-CZ" sz="2000" dirty="0" smtClean="0"/>
              <a:t>Ano.</a:t>
            </a:r>
          </a:p>
          <a:p>
            <a:pPr marL="514350" indent="-514350">
              <a:buFont typeface="+mj-lt"/>
              <a:buAutoNum type="alphaUcPeriod"/>
            </a:pPr>
            <a:r>
              <a:rPr lang="cs-CZ" sz="2000" dirty="0" smtClean="0"/>
              <a:t>Ne</a:t>
            </a:r>
          </a:p>
          <a:p>
            <a:pPr marL="514350" indent="-514350">
              <a:buFont typeface="+mj-lt"/>
              <a:buAutoNum type="alphaUcPeriod"/>
            </a:pPr>
            <a:r>
              <a:rPr lang="cs-CZ" sz="2000" dirty="0" smtClean="0"/>
              <a:t>Nevím</a:t>
            </a:r>
            <a:endParaRPr lang="cs-CZ" sz="2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3717032"/>
            <a:ext cx="4038600" cy="2413892"/>
          </a:xfrm>
        </p:spPr>
        <p:txBody>
          <a:bodyPr/>
          <a:lstStyle/>
          <a:p>
            <a:pPr marL="514350" indent="-514350">
              <a:buFont typeface="+mj-lt"/>
              <a:buAutoNum type="alphaUcPeriod"/>
            </a:pPr>
            <a:r>
              <a:rPr lang="cs-CZ" sz="2000" dirty="0" smtClean="0"/>
              <a:t>pokračuji v práci</a:t>
            </a:r>
          </a:p>
          <a:p>
            <a:pPr marL="514350" indent="-514350">
              <a:buFont typeface="+mj-lt"/>
              <a:buAutoNum type="alphaUcPeriod"/>
            </a:pPr>
            <a:r>
              <a:rPr lang="cs-CZ" sz="2000" dirty="0" smtClean="0"/>
              <a:t>klepnu na možnost Ano nebo OK</a:t>
            </a:r>
          </a:p>
          <a:p>
            <a:pPr marL="514350" indent="-514350">
              <a:buFont typeface="+mj-lt"/>
              <a:buAutoNum type="alphaUcPeriod"/>
            </a:pPr>
            <a:r>
              <a:rPr lang="cs-CZ" sz="2000" dirty="0" smtClean="0"/>
              <a:t>požádám rodiče, opatrovníka nebo učitele o radu</a:t>
            </a:r>
            <a:endParaRPr lang="cs-CZ" sz="2000" dirty="0"/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BEZPEČNÝ INTERNET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5536" y="1844824"/>
            <a:ext cx="410445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3</a:t>
            </a:r>
            <a:r>
              <a:rPr lang="cs-CZ" sz="2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. Je pokaždé odesílatelem emailu osoba, která je uvedena jako odesílatel zprávy?</a:t>
            </a:r>
          </a:p>
          <a:p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644008" y="1916832"/>
            <a:ext cx="41044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4. Na obrazovce se objevila nevyžádaná zpráva. Co uděláte?</a:t>
            </a:r>
          </a:p>
          <a:p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3735487"/>
            <a:ext cx="4038600" cy="2357809"/>
          </a:xfrm>
        </p:spPr>
        <p:txBody>
          <a:bodyPr/>
          <a:lstStyle/>
          <a:p>
            <a:pPr marL="514350" indent="-514350">
              <a:buFont typeface="+mj-lt"/>
              <a:buAutoNum type="alphaUcPeriod"/>
            </a:pPr>
            <a:r>
              <a:rPr lang="cs-CZ" sz="2000" dirty="0" smtClean="0"/>
              <a:t>Odešlu zprávu rodičům.</a:t>
            </a:r>
          </a:p>
          <a:p>
            <a:pPr marL="514350" indent="-514350">
              <a:buFont typeface="+mj-lt"/>
              <a:buAutoNum type="alphaUcPeriod"/>
            </a:pPr>
            <a:r>
              <a:rPr lang="cs-CZ" sz="2000" dirty="0" smtClean="0"/>
              <a:t>Smažu zprávu bez jejího otevření.</a:t>
            </a:r>
          </a:p>
          <a:p>
            <a:pPr marL="514350" indent="-514350">
              <a:buFont typeface="+mj-lt"/>
              <a:buAutoNum type="alphaUcPeriod"/>
            </a:pPr>
            <a:r>
              <a:rPr lang="cs-CZ" sz="2000" dirty="0" smtClean="0"/>
              <a:t>Otevřu zprávu, abych zjistil, jestli v ní není něco závažného.</a:t>
            </a:r>
            <a:endParaRPr lang="cs-CZ" sz="2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3717032"/>
            <a:ext cx="4038600" cy="2413892"/>
          </a:xfrm>
        </p:spPr>
        <p:txBody>
          <a:bodyPr/>
          <a:lstStyle/>
          <a:p>
            <a:pPr marL="514350" indent="-514350">
              <a:buFont typeface="+mj-lt"/>
              <a:buAutoNum type="alphaUcPeriod"/>
            </a:pPr>
            <a:r>
              <a:rPr lang="cs-CZ" sz="2000" dirty="0" smtClean="0"/>
              <a:t>přepošlu zprávu kamarádům</a:t>
            </a:r>
          </a:p>
          <a:p>
            <a:pPr marL="514350" indent="-514350">
              <a:buFont typeface="+mj-lt"/>
              <a:buAutoNum type="alphaUcPeriod"/>
            </a:pPr>
            <a:r>
              <a:rPr lang="cs-CZ" sz="2000" dirty="0" smtClean="0"/>
              <a:t>zprávu bych neměl přeposílat dál</a:t>
            </a:r>
          </a:p>
          <a:p>
            <a:pPr marL="514350" indent="-514350">
              <a:buFont typeface="+mj-lt"/>
              <a:buAutoNum type="alphaUcPeriod"/>
            </a:pPr>
            <a:r>
              <a:rPr lang="cs-CZ" sz="2000" dirty="0" smtClean="0"/>
              <a:t>napíši odesílateli, ať mi již takové zprávy neposílá</a:t>
            </a:r>
            <a:endParaRPr lang="cs-CZ" sz="2000" dirty="0"/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BEZPEČNÝ INTERNET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5536" y="1844824"/>
            <a:ext cx="41044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5. Co uděláš, když dostaneš podezřelý email?</a:t>
            </a:r>
          </a:p>
          <a:p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644008" y="1916832"/>
            <a:ext cx="41044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6</a:t>
            </a:r>
            <a:r>
              <a:rPr lang="cs-CZ" sz="2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. Do schránky ti došla řetězová zpráva. Co uděláš?</a:t>
            </a:r>
          </a:p>
          <a:p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3735487"/>
            <a:ext cx="4038600" cy="2357809"/>
          </a:xfrm>
        </p:spPr>
        <p:txBody>
          <a:bodyPr/>
          <a:lstStyle/>
          <a:p>
            <a:pPr marL="514350" indent="-514350">
              <a:buFont typeface="+mj-lt"/>
              <a:buAutoNum type="alphaUcPeriod"/>
            </a:pPr>
            <a:r>
              <a:rPr lang="cs-CZ" sz="2000" dirty="0" smtClean="0"/>
              <a:t>vždy</a:t>
            </a:r>
          </a:p>
          <a:p>
            <a:pPr marL="514350" indent="-514350">
              <a:buFont typeface="+mj-lt"/>
              <a:buAutoNum type="alphaUcPeriod"/>
            </a:pPr>
            <a:r>
              <a:rPr lang="cs-CZ" sz="2000" dirty="0" smtClean="0"/>
              <a:t>pokud se mě někdo zeptá</a:t>
            </a:r>
          </a:p>
          <a:p>
            <a:pPr marL="514350" indent="-514350">
              <a:buFont typeface="+mj-lt"/>
              <a:buAutoNum type="alphaUcPeriod"/>
            </a:pPr>
            <a:r>
              <a:rPr lang="cs-CZ" sz="2000" dirty="0" smtClean="0"/>
              <a:t>velmi opatrně lidem, kterým důvěřuji</a:t>
            </a:r>
            <a:endParaRPr lang="cs-CZ" sz="2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3717032"/>
            <a:ext cx="4038600" cy="2413892"/>
          </a:xfrm>
        </p:spPr>
        <p:txBody>
          <a:bodyPr/>
          <a:lstStyle/>
          <a:p>
            <a:pPr marL="514350" indent="-514350">
              <a:buFont typeface="+mj-lt"/>
              <a:buAutoNum type="alphaUcPeriod"/>
            </a:pPr>
            <a:r>
              <a:rPr lang="cs-CZ" sz="2000" dirty="0" smtClean="0"/>
              <a:t>naučím se ho zpaměti</a:t>
            </a:r>
          </a:p>
          <a:p>
            <a:pPr marL="514350" indent="-514350">
              <a:buFont typeface="+mj-lt"/>
              <a:buAutoNum type="alphaUcPeriod"/>
            </a:pPr>
            <a:r>
              <a:rPr lang="cs-CZ" sz="2000" dirty="0" smtClean="0"/>
              <a:t>povím to rodičům</a:t>
            </a:r>
          </a:p>
          <a:p>
            <a:pPr marL="514350" indent="-514350">
              <a:buFont typeface="+mj-lt"/>
              <a:buAutoNum type="alphaUcPeriod"/>
            </a:pPr>
            <a:r>
              <a:rPr lang="cs-CZ" sz="2000" dirty="0" smtClean="0"/>
              <a:t>řeknu mu o tom a poradím mu ať si heslo změní a už si ho nikam nezapisuje</a:t>
            </a:r>
            <a:endParaRPr lang="cs-CZ" sz="2000" dirty="0"/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BEZPEČNÝ INTERNET</a:t>
            </a:r>
            <a:endParaRPr lang="cs-CZ" b="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5536" y="1844824"/>
            <a:ext cx="41044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7</a:t>
            </a:r>
            <a:r>
              <a:rPr lang="cs-CZ" sz="2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. Kdy můžeš na internetu sdělit své osobní údaje?</a:t>
            </a:r>
          </a:p>
          <a:p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644008" y="1916832"/>
            <a:ext cx="41044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8. Našel jsi heslo svého kamaráda. Co uděláš?</a:t>
            </a:r>
          </a:p>
          <a:p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3735487"/>
            <a:ext cx="4038600" cy="2357809"/>
          </a:xfrm>
        </p:spPr>
        <p:txBody>
          <a:bodyPr/>
          <a:lstStyle/>
          <a:p>
            <a:pPr marL="514350" indent="-514350">
              <a:buFont typeface="+mj-lt"/>
              <a:buAutoNum type="alphaUcPeriod"/>
            </a:pPr>
            <a:r>
              <a:rPr lang="cs-CZ" sz="2000" dirty="0" smtClean="0"/>
              <a:t>pravidla chování ve škole</a:t>
            </a:r>
          </a:p>
          <a:p>
            <a:pPr marL="514350" indent="-514350">
              <a:buFont typeface="+mj-lt"/>
              <a:buAutoNum type="alphaUcPeriod"/>
            </a:pPr>
            <a:r>
              <a:rPr lang="cs-CZ" sz="2000" dirty="0" smtClean="0"/>
              <a:t>pravidla chování na internetu</a:t>
            </a:r>
          </a:p>
          <a:p>
            <a:pPr marL="514350" indent="-514350">
              <a:buFont typeface="+mj-lt"/>
              <a:buAutoNum type="alphaUcPeriod"/>
            </a:pPr>
            <a:r>
              <a:rPr lang="cs-CZ" sz="2000" dirty="0" smtClean="0"/>
              <a:t>pravidla slušného chování</a:t>
            </a:r>
            <a:endParaRPr lang="cs-CZ" sz="2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3717032"/>
            <a:ext cx="4038600" cy="2413892"/>
          </a:xfrm>
        </p:spPr>
        <p:txBody>
          <a:bodyPr/>
          <a:lstStyle/>
          <a:p>
            <a:pPr marL="514350" indent="-514350">
              <a:buFont typeface="+mj-lt"/>
              <a:buAutoNum type="alphaUcPeriod"/>
            </a:pPr>
            <a:r>
              <a:rPr lang="cs-CZ" sz="2000" dirty="0" smtClean="0"/>
              <a:t>psát emaily</a:t>
            </a:r>
          </a:p>
          <a:p>
            <a:pPr marL="514350" indent="-514350">
              <a:buFont typeface="+mj-lt"/>
              <a:buAutoNum type="alphaUcPeriod"/>
            </a:pPr>
            <a:r>
              <a:rPr lang="cs-CZ" sz="2000" dirty="0" smtClean="0"/>
              <a:t>šikanovat ostatní</a:t>
            </a:r>
          </a:p>
          <a:p>
            <a:pPr marL="514350" indent="-514350">
              <a:buFont typeface="+mj-lt"/>
              <a:buAutoNum type="alphaUcPeriod"/>
            </a:pPr>
            <a:r>
              <a:rPr lang="cs-CZ" sz="2000" dirty="0" smtClean="0"/>
              <a:t>vyhledávat informace</a:t>
            </a:r>
            <a:endParaRPr lang="cs-CZ" sz="2000" dirty="0"/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BEZPEČNÝ INTERNET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5536" y="1844824"/>
            <a:ext cx="41044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9</a:t>
            </a:r>
            <a:r>
              <a:rPr lang="cs-CZ" sz="2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. Co je to NETIKETA?</a:t>
            </a:r>
          </a:p>
          <a:p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644008" y="1916832"/>
            <a:ext cx="41044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10. Co nesmíme dělat na internetu.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numCol="2"/>
          <a:lstStyle/>
          <a:p>
            <a:pPr marL="514350" indent="-514350" algn="ctr">
              <a:buAutoNum type="arabicPeriod"/>
            </a:pPr>
            <a:r>
              <a:rPr lang="cs-CZ" sz="4400" dirty="0" smtClean="0"/>
              <a:t>A</a:t>
            </a:r>
          </a:p>
          <a:p>
            <a:pPr marL="514350" indent="-514350" algn="ctr">
              <a:buAutoNum type="arabicPeriod"/>
            </a:pPr>
            <a:r>
              <a:rPr lang="cs-CZ" sz="4400" dirty="0" smtClean="0"/>
              <a:t>C</a:t>
            </a:r>
          </a:p>
          <a:p>
            <a:pPr marL="514350" indent="-514350" algn="ctr">
              <a:buAutoNum type="arabicPeriod"/>
            </a:pPr>
            <a:r>
              <a:rPr lang="cs-CZ" sz="4400" dirty="0" smtClean="0"/>
              <a:t>B</a:t>
            </a:r>
          </a:p>
          <a:p>
            <a:pPr marL="514350" indent="-514350" algn="ctr">
              <a:buAutoNum type="arabicPeriod"/>
            </a:pPr>
            <a:r>
              <a:rPr lang="cs-CZ" sz="4400" dirty="0" smtClean="0"/>
              <a:t>C</a:t>
            </a:r>
          </a:p>
          <a:p>
            <a:pPr marL="514350" indent="-514350" algn="ctr">
              <a:buAutoNum type="arabicPeriod"/>
            </a:pPr>
            <a:r>
              <a:rPr lang="cs-CZ" sz="4400" dirty="0" smtClean="0"/>
              <a:t>B</a:t>
            </a:r>
          </a:p>
          <a:p>
            <a:pPr marL="514350" indent="-514350" algn="ctr">
              <a:buAutoNum type="arabicPeriod"/>
            </a:pPr>
            <a:endParaRPr lang="cs-CZ" sz="4400" dirty="0" smtClean="0"/>
          </a:p>
          <a:p>
            <a:pPr marL="514350" indent="-514350" algn="ctr">
              <a:buAutoNum type="arabicPeriod"/>
            </a:pPr>
            <a:endParaRPr lang="cs-CZ" sz="4400" dirty="0" smtClean="0"/>
          </a:p>
          <a:p>
            <a:pPr marL="514350" indent="-514350" algn="ctr">
              <a:buAutoNum type="arabicPeriod"/>
            </a:pPr>
            <a:endParaRPr lang="cs-CZ" sz="4400" dirty="0" smtClean="0"/>
          </a:p>
          <a:p>
            <a:pPr marL="514350" indent="-514350" algn="ctr">
              <a:buAutoNum type="arabicPeriod"/>
            </a:pPr>
            <a:r>
              <a:rPr lang="cs-CZ" sz="4400" dirty="0" smtClean="0"/>
              <a:t>C</a:t>
            </a:r>
          </a:p>
          <a:p>
            <a:pPr marL="514350" indent="-514350" algn="ctr">
              <a:buAutoNum type="arabicPeriod"/>
            </a:pPr>
            <a:r>
              <a:rPr lang="cs-CZ" sz="4400" dirty="0" smtClean="0"/>
              <a:t>C</a:t>
            </a:r>
          </a:p>
          <a:p>
            <a:pPr marL="514350" indent="-514350" algn="ctr">
              <a:buAutoNum type="arabicPeriod"/>
            </a:pPr>
            <a:r>
              <a:rPr lang="cs-CZ" sz="4400" dirty="0" smtClean="0"/>
              <a:t>C</a:t>
            </a:r>
          </a:p>
          <a:p>
            <a:pPr marL="514350" indent="-514350" algn="ctr">
              <a:buAutoNum type="arabicPeriod"/>
            </a:pPr>
            <a:r>
              <a:rPr lang="cs-CZ" sz="4400" dirty="0" smtClean="0"/>
              <a:t>B</a:t>
            </a:r>
          </a:p>
          <a:p>
            <a:pPr marL="514350" indent="-514350" algn="ctr">
              <a:buAutoNum type="arabicPeriod"/>
            </a:pPr>
            <a:r>
              <a:rPr lang="cs-CZ" sz="4400" dirty="0" smtClean="0"/>
              <a:t>B</a:t>
            </a:r>
          </a:p>
          <a:p>
            <a:pPr marL="514350" indent="-514350" algn="ctr">
              <a:buAutoNum type="arabicPeriod"/>
            </a:pPr>
            <a:endParaRPr lang="cs-CZ" sz="4400" dirty="0" smtClean="0"/>
          </a:p>
          <a:p>
            <a:pPr marL="514350" indent="-514350" algn="ctr">
              <a:buAutoNum type="arabicPeriod"/>
            </a:pPr>
            <a:endParaRPr lang="cs-CZ" sz="4400" dirty="0" smtClean="0"/>
          </a:p>
          <a:p>
            <a:pPr marL="514350" indent="-514350" algn="ctr">
              <a:buAutoNum type="arabicPeriod"/>
            </a:pPr>
            <a:endParaRPr lang="cs-CZ" sz="4400" dirty="0"/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1539100" y="725141"/>
            <a:ext cx="5379999" cy="6924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Správné odpovědi</a:t>
            </a:r>
            <a:endParaRPr lang="cs-CZ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theme/theme1.xml><?xml version="1.0" encoding="utf-8"?>
<a:theme xmlns:a="http://schemas.openxmlformats.org/drawingml/2006/main" name="Motiv1">
  <a:themeElements>
    <a:clrScheme name="1_Network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1_Networ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Network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Network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Network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Network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Network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Network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Network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Network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Network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Network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Motiv1</Template>
  <TotalTime>165</TotalTime>
  <Words>320</Words>
  <Application>Microsoft Office PowerPoint</Application>
  <PresentationFormat>Předvádění na obrazovce (4:3)</PresentationFormat>
  <Paragraphs>71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Motiv1</vt:lpstr>
      <vt:lpstr>test – BEZPEČNÝ INTERNET</vt:lpstr>
      <vt:lpstr>Anotace </vt:lpstr>
      <vt:lpstr>BEZPEČNÝ INTERNET</vt:lpstr>
      <vt:lpstr>BEZPEČNÝ INTERNET</vt:lpstr>
      <vt:lpstr>BEZPEČNÝ INTERNET</vt:lpstr>
      <vt:lpstr>BEZPEČNÝ INTERNET</vt:lpstr>
      <vt:lpstr>BEZPEČNÝ INTERNET</vt:lpstr>
      <vt:lpstr>Správné odpovědi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DUMu</dc:title>
  <dc:creator>Iva</dc:creator>
  <cp:lastModifiedBy>Iva</cp:lastModifiedBy>
  <cp:revision>23</cp:revision>
  <dcterms:created xsi:type="dcterms:W3CDTF">2011-04-12T15:51:18Z</dcterms:created>
  <dcterms:modified xsi:type="dcterms:W3CDTF">2013-07-02T04:33:37Z</dcterms:modified>
</cp:coreProperties>
</file>