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83" r:id="rId2"/>
    <p:sldId id="284" r:id="rId3"/>
    <p:sldId id="282" r:id="rId4"/>
    <p:sldId id="286" r:id="rId5"/>
    <p:sldId id="271" r:id="rId6"/>
    <p:sldId id="280" r:id="rId7"/>
    <p:sldId id="273" r:id="rId8"/>
    <p:sldId id="263" r:id="rId9"/>
    <p:sldId id="270" r:id="rId10"/>
    <p:sldId id="257" r:id="rId11"/>
    <p:sldId id="290" r:id="rId12"/>
    <p:sldId id="274" r:id="rId13"/>
    <p:sldId id="277" r:id="rId14"/>
    <p:sldId id="278" r:id="rId15"/>
    <p:sldId id="272" r:id="rId16"/>
    <p:sldId id="289" r:id="rId17"/>
    <p:sldId id="291" r:id="rId18"/>
    <p:sldId id="256" r:id="rId19"/>
    <p:sldId id="276" r:id="rId20"/>
    <p:sldId id="281" r:id="rId21"/>
    <p:sldId id="287" r:id="rId2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99"/>
    <a:srgbClr val="00CCFF"/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9040" autoAdjust="0"/>
  </p:normalViewPr>
  <p:slideViewPr>
    <p:cSldViewPr showGuides="1">
      <p:cViewPr varScale="1">
        <p:scale>
          <a:sx n="85" d="100"/>
          <a:sy n="85" d="100"/>
        </p:scale>
        <p:origin x="-72" y="-4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C32CEB-0243-42D4-BB63-934B117FA09D}" type="datetimeFigureOut">
              <a:rPr lang="cs-CZ" smtClean="0"/>
              <a:t>13.2.2014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88941B-1BE9-4D72-BCC5-40A0D3615EE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96637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88941B-1BE9-4D72-BCC5-40A0D3615EE8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43804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852B82-45B1-44D3-8F48-A5BCB244326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65796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44874CA-8658-4C4B-AFCC-6759E18D4FD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3081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CA3A7B-7CA4-4B60-BB28-6752B2E5670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88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59DB8D-640C-4A05-BA62-CCC51311692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03818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A6EF7AB-FA69-477E-A141-AA23EB2937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8742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A7D58C-3BD5-4FFC-93A5-179ADDC1EC9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75121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D99BE3-7134-42FD-97A9-FA38CAA33F5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01968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ED3C4-862A-4528-A890-761D6F027EC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53426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863BC3B-C2CA-4DA3-89FA-97EDA775B45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4639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81113A1-D966-411D-AB44-7955FC7710D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58190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015674-E33B-4077-A01A-7EEDDF7A919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45338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rgbClr val="D1C39F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DE863636-C2AD-4583-96F5-6DE3AFEC29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11.2. 2014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VY_32_INOVACE_11A_Z6_16_Jezera 			       	                 	                  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Hydrosféra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hydrosféra, jezera		  		        		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99636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861774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marL="274320" lvl="0" indent="-274320" fontAlgn="auto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tabLst>
                <a:tab pos="2332038" algn="l"/>
              </a:tabLst>
              <a:defRPr/>
            </a:pPr>
            <a:r>
              <a:rPr lang="cs-CZ" sz="2000" dirty="0" smtClean="0">
                <a:cs typeface="Times New Roman" pitchFamily="18" charset="0"/>
              </a:rPr>
              <a:t>Žáci se seznámí se vznikem jezer.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5410515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24140" y="1340768"/>
            <a:ext cx="3095720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72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Jezera</a:t>
            </a:r>
            <a:endParaRPr lang="cs-CZ" sz="72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67117" y="3861048"/>
            <a:ext cx="760977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přirozené nádrže stojaté vody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19872" y="2967335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jsou jezera?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87624" y="5301208"/>
            <a:ext cx="73448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Víš, jaký je rozdíl mezi jezerem a rybníkem?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773348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738" y="1713943"/>
            <a:ext cx="6084614" cy="4562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1" name="TextovéPole 2"/>
          <p:cNvSpPr txBox="1">
            <a:spLocks noChangeArrowheads="1"/>
          </p:cNvSpPr>
          <p:nvPr/>
        </p:nvSpPr>
        <p:spPr bwMode="auto">
          <a:xfrm>
            <a:off x="468313" y="6371480"/>
            <a:ext cx="7991475" cy="369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Jezero v </a:t>
            </a:r>
            <a:r>
              <a:rPr lang="cs-CZ" altLang="cs-CZ" dirty="0" smtClean="0"/>
              <a:t>Bariloche (Argentina</a:t>
            </a:r>
            <a:r>
              <a:rPr lang="cs-CZ" altLang="cs-CZ" dirty="0"/>
              <a:t>)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23529" y="116632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Už jste někdy stáli na břehu nádherného jezera? </a:t>
            </a:r>
            <a:endParaRPr lang="cs-CZ" sz="2400" dirty="0" smtClean="0"/>
          </a:p>
          <a:p>
            <a:r>
              <a:rPr lang="cs-CZ" sz="2400" dirty="0" smtClean="0"/>
              <a:t>Napadlo </a:t>
            </a:r>
            <a:r>
              <a:rPr lang="cs-CZ" sz="2400" dirty="0" smtClean="0"/>
              <a:t>vás, jak vznikly tyto nádrže stojaté vody, aniž by </a:t>
            </a:r>
            <a:endParaRPr lang="cs-CZ" sz="2400" dirty="0" smtClean="0"/>
          </a:p>
          <a:p>
            <a:r>
              <a:rPr lang="cs-CZ" sz="2400" dirty="0" smtClean="0"/>
              <a:t>k </a:t>
            </a:r>
            <a:r>
              <a:rPr lang="cs-CZ" sz="2400" dirty="0" smtClean="0"/>
              <a:t>tomu člověk jakkoliv přispěl? Pokud neznáte odpověď,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03848" y="1484784"/>
            <a:ext cx="30963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tak tady je.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354274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Freeform 2"/>
          <p:cNvSpPr>
            <a:spLocks/>
          </p:cNvSpPr>
          <p:nvPr/>
        </p:nvSpPr>
        <p:spPr bwMode="auto">
          <a:xfrm>
            <a:off x="6156325" y="6020395"/>
            <a:ext cx="1511300" cy="288925"/>
          </a:xfrm>
          <a:custGeom>
            <a:avLst/>
            <a:gdLst>
              <a:gd name="T0" fmla="*/ 0 w 952"/>
              <a:gd name="T1" fmla="*/ 0 h 182"/>
              <a:gd name="T2" fmla="*/ 1511300 w 952"/>
              <a:gd name="T3" fmla="*/ 0 h 182"/>
              <a:gd name="T4" fmla="*/ 1511300 w 952"/>
              <a:gd name="T5" fmla="*/ 215900 h 182"/>
              <a:gd name="T6" fmla="*/ 576263 w 952"/>
              <a:gd name="T7" fmla="*/ 288925 h 182"/>
              <a:gd name="T8" fmla="*/ 0 w 952"/>
              <a:gd name="T9" fmla="*/ 0 h 18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952"/>
              <a:gd name="T16" fmla="*/ 0 h 182"/>
              <a:gd name="T17" fmla="*/ 952 w 952"/>
              <a:gd name="T18" fmla="*/ 182 h 18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952" h="182">
                <a:moveTo>
                  <a:pt x="0" y="0"/>
                </a:moveTo>
                <a:lnTo>
                  <a:pt x="952" y="0"/>
                </a:lnTo>
                <a:lnTo>
                  <a:pt x="952" y="136"/>
                </a:lnTo>
                <a:lnTo>
                  <a:pt x="363" y="18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b="1" dirty="0"/>
          </a:p>
        </p:txBody>
      </p:sp>
      <p:sp>
        <p:nvSpPr>
          <p:cNvPr id="6149" name="Freeform 5"/>
          <p:cNvSpPr>
            <a:spLocks/>
          </p:cNvSpPr>
          <p:nvPr/>
        </p:nvSpPr>
        <p:spPr bwMode="auto">
          <a:xfrm>
            <a:off x="2771775" y="1844675"/>
            <a:ext cx="4824413" cy="1584325"/>
          </a:xfrm>
          <a:custGeom>
            <a:avLst/>
            <a:gdLst>
              <a:gd name="T0" fmla="*/ 130175 w 3039"/>
              <a:gd name="T1" fmla="*/ 128588 h 998"/>
              <a:gd name="T2" fmla="*/ 223838 w 3039"/>
              <a:gd name="T3" fmla="*/ 101600 h 998"/>
              <a:gd name="T4" fmla="*/ 431800 w 3039"/>
              <a:gd name="T5" fmla="*/ 0 h 998"/>
              <a:gd name="T6" fmla="*/ 863600 w 3039"/>
              <a:gd name="T7" fmla="*/ 144463 h 998"/>
              <a:gd name="T8" fmla="*/ 1079500 w 3039"/>
              <a:gd name="T9" fmla="*/ 504825 h 998"/>
              <a:gd name="T10" fmla="*/ 1439863 w 3039"/>
              <a:gd name="T11" fmla="*/ 576263 h 998"/>
              <a:gd name="T12" fmla="*/ 1512888 w 3039"/>
              <a:gd name="T13" fmla="*/ 504825 h 998"/>
              <a:gd name="T14" fmla="*/ 1728788 w 3039"/>
              <a:gd name="T15" fmla="*/ 649288 h 998"/>
              <a:gd name="T16" fmla="*/ 2305050 w 3039"/>
              <a:gd name="T17" fmla="*/ 792163 h 998"/>
              <a:gd name="T18" fmla="*/ 2808288 w 3039"/>
              <a:gd name="T19" fmla="*/ 1081088 h 998"/>
              <a:gd name="T20" fmla="*/ 3529013 w 3039"/>
              <a:gd name="T21" fmla="*/ 1223963 h 998"/>
              <a:gd name="T22" fmla="*/ 4516438 w 3039"/>
              <a:gd name="T23" fmla="*/ 1228725 h 998"/>
              <a:gd name="T24" fmla="*/ 4756150 w 3039"/>
              <a:gd name="T25" fmla="*/ 1268413 h 998"/>
              <a:gd name="T26" fmla="*/ 4824413 w 3039"/>
              <a:gd name="T27" fmla="*/ 1441450 h 998"/>
              <a:gd name="T28" fmla="*/ 4752975 w 3039"/>
              <a:gd name="T29" fmla="*/ 1584325 h 998"/>
              <a:gd name="T30" fmla="*/ 2808288 w 3039"/>
              <a:gd name="T31" fmla="*/ 1512888 h 998"/>
              <a:gd name="T32" fmla="*/ 1584325 w 3039"/>
              <a:gd name="T33" fmla="*/ 1081088 h 998"/>
              <a:gd name="T34" fmla="*/ 792163 w 3039"/>
              <a:gd name="T35" fmla="*/ 1296988 h 998"/>
              <a:gd name="T36" fmla="*/ 287338 w 3039"/>
              <a:gd name="T37" fmla="*/ 1008063 h 998"/>
              <a:gd name="T38" fmla="*/ 0 w 3039"/>
              <a:gd name="T39" fmla="*/ 504825 h 998"/>
              <a:gd name="T40" fmla="*/ 130175 w 3039"/>
              <a:gd name="T41" fmla="*/ 128588 h 998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w 3039"/>
              <a:gd name="T64" fmla="*/ 0 h 998"/>
              <a:gd name="T65" fmla="*/ 3039 w 3039"/>
              <a:gd name="T66" fmla="*/ 998 h 998"/>
            </a:gdLst>
            <a:ahLst/>
            <a:cxnLst>
              <a:cxn ang="T42">
                <a:pos x="T0" y="T1"/>
              </a:cxn>
              <a:cxn ang="T43">
                <a:pos x="T2" y="T3"/>
              </a:cxn>
              <a:cxn ang="T44">
                <a:pos x="T4" y="T5"/>
              </a:cxn>
              <a:cxn ang="T45">
                <a:pos x="T6" y="T7"/>
              </a:cxn>
              <a:cxn ang="T46">
                <a:pos x="T8" y="T9"/>
              </a:cxn>
              <a:cxn ang="T47">
                <a:pos x="T10" y="T11"/>
              </a:cxn>
              <a:cxn ang="T48">
                <a:pos x="T12" y="T13"/>
              </a:cxn>
              <a:cxn ang="T49">
                <a:pos x="T14" y="T15"/>
              </a:cxn>
              <a:cxn ang="T50">
                <a:pos x="T16" y="T17"/>
              </a:cxn>
              <a:cxn ang="T51">
                <a:pos x="T18" y="T19"/>
              </a:cxn>
              <a:cxn ang="T52">
                <a:pos x="T20" y="T21"/>
              </a:cxn>
              <a:cxn ang="T53">
                <a:pos x="T22" y="T23"/>
              </a:cxn>
              <a:cxn ang="T54">
                <a:pos x="T24" y="T25"/>
              </a:cxn>
              <a:cxn ang="T55">
                <a:pos x="T26" y="T27"/>
              </a:cxn>
              <a:cxn ang="T56">
                <a:pos x="T28" y="T29"/>
              </a:cxn>
              <a:cxn ang="T57">
                <a:pos x="T30" y="T31"/>
              </a:cxn>
              <a:cxn ang="T58">
                <a:pos x="T32" y="T33"/>
              </a:cxn>
              <a:cxn ang="T59">
                <a:pos x="T34" y="T35"/>
              </a:cxn>
              <a:cxn ang="T60">
                <a:pos x="T36" y="T37"/>
              </a:cxn>
              <a:cxn ang="T61">
                <a:pos x="T38" y="T39"/>
              </a:cxn>
              <a:cxn ang="T62">
                <a:pos x="T40" y="T41"/>
              </a:cxn>
            </a:cxnLst>
            <a:rect l="T63" t="T64" r="T65" b="T66"/>
            <a:pathLst>
              <a:path w="3039" h="998">
                <a:moveTo>
                  <a:pt x="82" y="81"/>
                </a:moveTo>
                <a:cubicBezTo>
                  <a:pt x="130" y="72"/>
                  <a:pt x="111" y="80"/>
                  <a:pt x="141" y="64"/>
                </a:cubicBezTo>
                <a:lnTo>
                  <a:pt x="272" y="0"/>
                </a:lnTo>
                <a:lnTo>
                  <a:pt x="544" y="91"/>
                </a:lnTo>
                <a:lnTo>
                  <a:pt x="680" y="318"/>
                </a:lnTo>
                <a:lnTo>
                  <a:pt x="907" y="363"/>
                </a:lnTo>
                <a:lnTo>
                  <a:pt x="953" y="318"/>
                </a:lnTo>
                <a:lnTo>
                  <a:pt x="1089" y="409"/>
                </a:lnTo>
                <a:lnTo>
                  <a:pt x="1452" y="499"/>
                </a:lnTo>
                <a:lnTo>
                  <a:pt x="1769" y="681"/>
                </a:lnTo>
                <a:lnTo>
                  <a:pt x="2223" y="771"/>
                </a:lnTo>
                <a:lnTo>
                  <a:pt x="2845" y="774"/>
                </a:lnTo>
                <a:lnTo>
                  <a:pt x="2996" y="799"/>
                </a:lnTo>
                <a:lnTo>
                  <a:pt x="3039" y="908"/>
                </a:lnTo>
                <a:lnTo>
                  <a:pt x="2994" y="998"/>
                </a:lnTo>
                <a:lnTo>
                  <a:pt x="1769" y="953"/>
                </a:lnTo>
                <a:lnTo>
                  <a:pt x="998" y="681"/>
                </a:lnTo>
                <a:lnTo>
                  <a:pt x="499" y="817"/>
                </a:lnTo>
                <a:lnTo>
                  <a:pt x="181" y="635"/>
                </a:lnTo>
                <a:lnTo>
                  <a:pt x="0" y="318"/>
                </a:lnTo>
                <a:lnTo>
                  <a:pt x="82" y="81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b="1" dirty="0"/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323528" y="16823"/>
            <a:ext cx="6322565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buNone/>
            </a:pPr>
            <a:r>
              <a:rPr lang="cs-CZ" sz="2800" dirty="0" smtClean="0"/>
              <a:t>Nejvíce jezer je </a:t>
            </a:r>
            <a:r>
              <a:rPr lang="cs-CZ" sz="2800" b="1" dirty="0" smtClean="0"/>
              <a:t>ledovcového </a:t>
            </a:r>
            <a:r>
              <a:rPr lang="cs-CZ" sz="2800" dirty="0" smtClean="0"/>
              <a:t>původu.</a:t>
            </a:r>
            <a:endParaRPr lang="cs-CZ" sz="2800" dirty="0"/>
          </a:p>
        </p:txBody>
      </p:sp>
      <p:sp>
        <p:nvSpPr>
          <p:cNvPr id="6151" name="Freeform 7"/>
          <p:cNvSpPr>
            <a:spLocks/>
          </p:cNvSpPr>
          <p:nvPr/>
        </p:nvSpPr>
        <p:spPr bwMode="auto">
          <a:xfrm>
            <a:off x="503238" y="1341115"/>
            <a:ext cx="8029575" cy="2447925"/>
          </a:xfrm>
          <a:custGeom>
            <a:avLst/>
            <a:gdLst>
              <a:gd name="T0" fmla="*/ 68 w 5058"/>
              <a:gd name="T1" fmla="*/ 1179 h 1542"/>
              <a:gd name="T2" fmla="*/ 613 w 5058"/>
              <a:gd name="T3" fmla="*/ 362 h 1542"/>
              <a:gd name="T4" fmla="*/ 1112 w 5058"/>
              <a:gd name="T5" fmla="*/ 0 h 1542"/>
              <a:gd name="T6" fmla="*/ 1474 w 5058"/>
              <a:gd name="T7" fmla="*/ 317 h 1542"/>
              <a:gd name="T8" fmla="*/ 1565 w 5058"/>
              <a:gd name="T9" fmla="*/ 635 h 1542"/>
              <a:gd name="T10" fmla="*/ 1792 w 5058"/>
              <a:gd name="T11" fmla="*/ 952 h 1542"/>
              <a:gd name="T12" fmla="*/ 2155 w 5058"/>
              <a:gd name="T13" fmla="*/ 1043 h 1542"/>
              <a:gd name="T14" fmla="*/ 2427 w 5058"/>
              <a:gd name="T15" fmla="*/ 861 h 1542"/>
              <a:gd name="T16" fmla="*/ 2744 w 5058"/>
              <a:gd name="T17" fmla="*/ 952 h 1542"/>
              <a:gd name="T18" fmla="*/ 3153 w 5058"/>
              <a:gd name="T19" fmla="*/ 1134 h 1542"/>
              <a:gd name="T20" fmla="*/ 3924 w 5058"/>
              <a:gd name="T21" fmla="*/ 1270 h 1542"/>
              <a:gd name="T22" fmla="*/ 4922 w 5058"/>
              <a:gd name="T23" fmla="*/ 1360 h 1542"/>
              <a:gd name="T24" fmla="*/ 5058 w 5058"/>
              <a:gd name="T25" fmla="*/ 1542 h 1542"/>
              <a:gd name="T26" fmla="*/ 0 w 5058"/>
              <a:gd name="T27" fmla="*/ 1525 h 1542"/>
              <a:gd name="T28" fmla="*/ 68 w 5058"/>
              <a:gd name="T29" fmla="*/ 1179 h 1542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5058"/>
              <a:gd name="T46" fmla="*/ 0 h 1542"/>
              <a:gd name="T47" fmla="*/ 5058 w 5058"/>
              <a:gd name="T48" fmla="*/ 1542 h 1542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5058" h="1542">
                <a:moveTo>
                  <a:pt x="68" y="1179"/>
                </a:moveTo>
                <a:lnTo>
                  <a:pt x="613" y="362"/>
                </a:lnTo>
                <a:lnTo>
                  <a:pt x="1112" y="0"/>
                </a:lnTo>
                <a:lnTo>
                  <a:pt x="1474" y="317"/>
                </a:lnTo>
                <a:lnTo>
                  <a:pt x="1565" y="635"/>
                </a:lnTo>
                <a:lnTo>
                  <a:pt x="1792" y="952"/>
                </a:lnTo>
                <a:lnTo>
                  <a:pt x="2155" y="1043"/>
                </a:lnTo>
                <a:lnTo>
                  <a:pt x="2427" y="861"/>
                </a:lnTo>
                <a:lnTo>
                  <a:pt x="2744" y="952"/>
                </a:lnTo>
                <a:lnTo>
                  <a:pt x="3153" y="1134"/>
                </a:lnTo>
                <a:lnTo>
                  <a:pt x="3924" y="1270"/>
                </a:lnTo>
                <a:lnTo>
                  <a:pt x="4922" y="1360"/>
                </a:lnTo>
                <a:lnTo>
                  <a:pt x="5058" y="1542"/>
                </a:lnTo>
                <a:lnTo>
                  <a:pt x="0" y="1525"/>
                </a:lnTo>
                <a:lnTo>
                  <a:pt x="68" y="1179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b="1" dirty="0"/>
          </a:p>
        </p:txBody>
      </p:sp>
      <p:sp>
        <p:nvSpPr>
          <p:cNvPr id="6152" name="Freeform 8"/>
          <p:cNvSpPr>
            <a:spLocks/>
          </p:cNvSpPr>
          <p:nvPr/>
        </p:nvSpPr>
        <p:spPr bwMode="auto">
          <a:xfrm>
            <a:off x="7513638" y="3270250"/>
            <a:ext cx="319087" cy="158750"/>
          </a:xfrm>
          <a:custGeom>
            <a:avLst/>
            <a:gdLst>
              <a:gd name="T0" fmla="*/ 0 w 201"/>
              <a:gd name="T1" fmla="*/ 131763 h 100"/>
              <a:gd name="T2" fmla="*/ 82550 w 201"/>
              <a:gd name="T3" fmla="*/ 0 h 100"/>
              <a:gd name="T4" fmla="*/ 298450 w 201"/>
              <a:gd name="T5" fmla="*/ 0 h 100"/>
              <a:gd name="T6" fmla="*/ 319087 w 201"/>
              <a:gd name="T7" fmla="*/ 158750 h 100"/>
              <a:gd name="T8" fmla="*/ 0 w 201"/>
              <a:gd name="T9" fmla="*/ 131763 h 1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01"/>
              <a:gd name="T16" fmla="*/ 0 h 100"/>
              <a:gd name="T17" fmla="*/ 201 w 201"/>
              <a:gd name="T18" fmla="*/ 100 h 1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01" h="100">
                <a:moveTo>
                  <a:pt x="0" y="83"/>
                </a:moveTo>
                <a:lnTo>
                  <a:pt x="52" y="0"/>
                </a:lnTo>
                <a:lnTo>
                  <a:pt x="188" y="0"/>
                </a:lnTo>
                <a:lnTo>
                  <a:pt x="201" y="100"/>
                </a:lnTo>
                <a:lnTo>
                  <a:pt x="0" y="83"/>
                </a:lnTo>
                <a:close/>
              </a:path>
            </a:pathLst>
          </a:cu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b="1" dirty="0"/>
          </a:p>
        </p:txBody>
      </p:sp>
      <p:sp>
        <p:nvSpPr>
          <p:cNvPr id="6153" name="Freeform 9"/>
          <p:cNvSpPr>
            <a:spLocks/>
          </p:cNvSpPr>
          <p:nvPr/>
        </p:nvSpPr>
        <p:spPr bwMode="auto">
          <a:xfrm>
            <a:off x="7524750" y="6006554"/>
            <a:ext cx="319088" cy="158750"/>
          </a:xfrm>
          <a:custGeom>
            <a:avLst/>
            <a:gdLst>
              <a:gd name="T0" fmla="*/ 0 w 201"/>
              <a:gd name="T1" fmla="*/ 131763 h 100"/>
              <a:gd name="T2" fmla="*/ 82550 w 201"/>
              <a:gd name="T3" fmla="*/ 0 h 100"/>
              <a:gd name="T4" fmla="*/ 298450 w 201"/>
              <a:gd name="T5" fmla="*/ 0 h 100"/>
              <a:gd name="T6" fmla="*/ 319088 w 201"/>
              <a:gd name="T7" fmla="*/ 158750 h 100"/>
              <a:gd name="T8" fmla="*/ 0 w 201"/>
              <a:gd name="T9" fmla="*/ 131763 h 100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201"/>
              <a:gd name="T16" fmla="*/ 0 h 100"/>
              <a:gd name="T17" fmla="*/ 201 w 201"/>
              <a:gd name="T18" fmla="*/ 100 h 1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01" h="100">
                <a:moveTo>
                  <a:pt x="0" y="83"/>
                </a:moveTo>
                <a:lnTo>
                  <a:pt x="52" y="0"/>
                </a:lnTo>
                <a:lnTo>
                  <a:pt x="188" y="0"/>
                </a:lnTo>
                <a:lnTo>
                  <a:pt x="201" y="100"/>
                </a:lnTo>
                <a:lnTo>
                  <a:pt x="0" y="83"/>
                </a:lnTo>
                <a:close/>
              </a:path>
            </a:pathLst>
          </a:custGeom>
          <a:solidFill>
            <a:srgbClr val="FF99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b="1" dirty="0"/>
          </a:p>
        </p:txBody>
      </p:sp>
      <p:sp>
        <p:nvSpPr>
          <p:cNvPr id="6154" name="Freeform 10"/>
          <p:cNvSpPr>
            <a:spLocks/>
          </p:cNvSpPr>
          <p:nvPr/>
        </p:nvSpPr>
        <p:spPr bwMode="auto">
          <a:xfrm>
            <a:off x="7494588" y="3129980"/>
            <a:ext cx="334962" cy="227012"/>
          </a:xfrm>
          <a:custGeom>
            <a:avLst/>
            <a:gdLst>
              <a:gd name="T0" fmla="*/ 85725 w 211"/>
              <a:gd name="T1" fmla="*/ 160337 h 143"/>
              <a:gd name="T2" fmla="*/ 33337 w 211"/>
              <a:gd name="T3" fmla="*/ 147637 h 143"/>
              <a:gd name="T4" fmla="*/ 98425 w 211"/>
              <a:gd name="T5" fmla="*/ 160337 h 143"/>
              <a:gd name="T6" fmla="*/ 73025 w 211"/>
              <a:gd name="T7" fmla="*/ 120650 h 143"/>
              <a:gd name="T8" fmla="*/ 19050 w 211"/>
              <a:gd name="T9" fmla="*/ 53975 h 143"/>
              <a:gd name="T10" fmla="*/ 85725 w 211"/>
              <a:gd name="T11" fmla="*/ 173037 h 143"/>
              <a:gd name="T12" fmla="*/ 73025 w 211"/>
              <a:gd name="T13" fmla="*/ 80962 h 143"/>
              <a:gd name="T14" fmla="*/ 152400 w 211"/>
              <a:gd name="T15" fmla="*/ 93662 h 143"/>
              <a:gd name="T16" fmla="*/ 85725 w 211"/>
              <a:gd name="T17" fmla="*/ 93662 h 143"/>
              <a:gd name="T18" fmla="*/ 138112 w 211"/>
              <a:gd name="T19" fmla="*/ 66675 h 143"/>
              <a:gd name="T20" fmla="*/ 177800 w 211"/>
              <a:gd name="T21" fmla="*/ 41275 h 143"/>
              <a:gd name="T22" fmla="*/ 217487 w 211"/>
              <a:gd name="T23" fmla="*/ 53975 h 143"/>
              <a:gd name="T24" fmla="*/ 192087 w 211"/>
              <a:gd name="T25" fmla="*/ 80962 h 143"/>
              <a:gd name="T26" fmla="*/ 152400 w 211"/>
              <a:gd name="T27" fmla="*/ 107950 h 143"/>
              <a:gd name="T28" fmla="*/ 192087 w 211"/>
              <a:gd name="T29" fmla="*/ 147637 h 143"/>
              <a:gd name="T30" fmla="*/ 231775 w 211"/>
              <a:gd name="T31" fmla="*/ 227012 h 143"/>
              <a:gd name="T32" fmla="*/ 257175 w 211"/>
              <a:gd name="T33" fmla="*/ 187325 h 143"/>
              <a:gd name="T34" fmla="*/ 257175 w 211"/>
              <a:gd name="T35" fmla="*/ 160337 h 143"/>
              <a:gd name="T36" fmla="*/ 244475 w 211"/>
              <a:gd name="T37" fmla="*/ 66675 h 143"/>
              <a:gd name="T38" fmla="*/ 177800 w 211"/>
              <a:gd name="T39" fmla="*/ 53975 h 143"/>
              <a:gd name="T40" fmla="*/ 284162 w 211"/>
              <a:gd name="T41" fmla="*/ 80962 h 143"/>
              <a:gd name="T42" fmla="*/ 311150 w 211"/>
              <a:gd name="T43" fmla="*/ 66675 h 143"/>
              <a:gd name="T44" fmla="*/ 298450 w 211"/>
              <a:gd name="T45" fmla="*/ 26987 h 143"/>
              <a:gd name="T46" fmla="*/ 246062 w 211"/>
              <a:gd name="T47" fmla="*/ 100012 h 14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211"/>
              <a:gd name="T73" fmla="*/ 0 h 143"/>
              <a:gd name="T74" fmla="*/ 211 w 211"/>
              <a:gd name="T75" fmla="*/ 143 h 14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211" h="143">
                <a:moveTo>
                  <a:pt x="54" y="101"/>
                </a:moveTo>
                <a:cubicBezTo>
                  <a:pt x="43" y="98"/>
                  <a:pt x="10" y="93"/>
                  <a:pt x="21" y="93"/>
                </a:cubicBezTo>
                <a:cubicBezTo>
                  <a:pt x="35" y="93"/>
                  <a:pt x="50" y="109"/>
                  <a:pt x="62" y="101"/>
                </a:cubicBezTo>
                <a:cubicBezTo>
                  <a:pt x="70" y="95"/>
                  <a:pt x="51" y="84"/>
                  <a:pt x="46" y="76"/>
                </a:cubicBezTo>
                <a:cubicBezTo>
                  <a:pt x="1" y="90"/>
                  <a:pt x="0" y="72"/>
                  <a:pt x="12" y="34"/>
                </a:cubicBezTo>
                <a:cubicBezTo>
                  <a:pt x="69" y="47"/>
                  <a:pt x="65" y="53"/>
                  <a:pt x="54" y="109"/>
                </a:cubicBezTo>
                <a:cubicBezTo>
                  <a:pt x="48" y="100"/>
                  <a:pt x="14" y="64"/>
                  <a:pt x="46" y="51"/>
                </a:cubicBezTo>
                <a:cubicBezTo>
                  <a:pt x="62" y="44"/>
                  <a:pt x="79" y="56"/>
                  <a:pt x="96" y="59"/>
                </a:cubicBezTo>
                <a:cubicBezTo>
                  <a:pt x="114" y="116"/>
                  <a:pt x="75" y="73"/>
                  <a:pt x="54" y="59"/>
                </a:cubicBezTo>
                <a:cubicBezTo>
                  <a:pt x="70" y="9"/>
                  <a:pt x="48" y="48"/>
                  <a:pt x="87" y="42"/>
                </a:cubicBezTo>
                <a:cubicBezTo>
                  <a:pt x="97" y="40"/>
                  <a:pt x="104" y="31"/>
                  <a:pt x="112" y="26"/>
                </a:cubicBezTo>
                <a:cubicBezTo>
                  <a:pt x="120" y="29"/>
                  <a:pt x="130" y="29"/>
                  <a:pt x="137" y="34"/>
                </a:cubicBezTo>
                <a:cubicBezTo>
                  <a:pt x="190" y="75"/>
                  <a:pt x="131" y="53"/>
                  <a:pt x="121" y="51"/>
                </a:cubicBezTo>
                <a:cubicBezTo>
                  <a:pt x="121" y="51"/>
                  <a:pt x="104" y="62"/>
                  <a:pt x="96" y="68"/>
                </a:cubicBezTo>
                <a:cubicBezTo>
                  <a:pt x="96" y="68"/>
                  <a:pt x="114" y="84"/>
                  <a:pt x="121" y="93"/>
                </a:cubicBezTo>
                <a:cubicBezTo>
                  <a:pt x="137" y="113"/>
                  <a:pt x="138" y="120"/>
                  <a:pt x="146" y="143"/>
                </a:cubicBezTo>
                <a:cubicBezTo>
                  <a:pt x="151" y="135"/>
                  <a:pt x="154" y="124"/>
                  <a:pt x="162" y="118"/>
                </a:cubicBezTo>
                <a:cubicBezTo>
                  <a:pt x="182" y="102"/>
                  <a:pt x="211" y="116"/>
                  <a:pt x="162" y="101"/>
                </a:cubicBezTo>
                <a:cubicBezTo>
                  <a:pt x="135" y="74"/>
                  <a:pt x="105" y="60"/>
                  <a:pt x="154" y="42"/>
                </a:cubicBezTo>
                <a:cubicBezTo>
                  <a:pt x="175" y="109"/>
                  <a:pt x="125" y="47"/>
                  <a:pt x="112" y="34"/>
                </a:cubicBezTo>
                <a:cubicBezTo>
                  <a:pt x="162" y="0"/>
                  <a:pt x="123" y="31"/>
                  <a:pt x="179" y="51"/>
                </a:cubicBezTo>
                <a:cubicBezTo>
                  <a:pt x="210" y="128"/>
                  <a:pt x="184" y="82"/>
                  <a:pt x="196" y="42"/>
                </a:cubicBezTo>
                <a:cubicBezTo>
                  <a:pt x="193" y="34"/>
                  <a:pt x="188" y="17"/>
                  <a:pt x="188" y="17"/>
                </a:cubicBezTo>
                <a:lnTo>
                  <a:pt x="155" y="63"/>
                </a:lnTo>
              </a:path>
            </a:pathLst>
          </a:custGeom>
          <a:solidFill>
            <a:srgbClr val="CC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b="1" dirty="0"/>
          </a:p>
        </p:txBody>
      </p:sp>
      <p:sp>
        <p:nvSpPr>
          <p:cNvPr id="6155" name="Freeform 11"/>
          <p:cNvSpPr>
            <a:spLocks/>
          </p:cNvSpPr>
          <p:nvPr/>
        </p:nvSpPr>
        <p:spPr bwMode="auto">
          <a:xfrm>
            <a:off x="7524750" y="5866284"/>
            <a:ext cx="334963" cy="227012"/>
          </a:xfrm>
          <a:custGeom>
            <a:avLst/>
            <a:gdLst>
              <a:gd name="T0" fmla="*/ 85725 w 211"/>
              <a:gd name="T1" fmla="*/ 160337 h 143"/>
              <a:gd name="T2" fmla="*/ 33338 w 211"/>
              <a:gd name="T3" fmla="*/ 147637 h 143"/>
              <a:gd name="T4" fmla="*/ 98425 w 211"/>
              <a:gd name="T5" fmla="*/ 160337 h 143"/>
              <a:gd name="T6" fmla="*/ 73025 w 211"/>
              <a:gd name="T7" fmla="*/ 120650 h 143"/>
              <a:gd name="T8" fmla="*/ 19050 w 211"/>
              <a:gd name="T9" fmla="*/ 53975 h 143"/>
              <a:gd name="T10" fmla="*/ 85725 w 211"/>
              <a:gd name="T11" fmla="*/ 173037 h 143"/>
              <a:gd name="T12" fmla="*/ 73025 w 211"/>
              <a:gd name="T13" fmla="*/ 80962 h 143"/>
              <a:gd name="T14" fmla="*/ 152400 w 211"/>
              <a:gd name="T15" fmla="*/ 93662 h 143"/>
              <a:gd name="T16" fmla="*/ 85725 w 211"/>
              <a:gd name="T17" fmla="*/ 93662 h 143"/>
              <a:gd name="T18" fmla="*/ 138113 w 211"/>
              <a:gd name="T19" fmla="*/ 66675 h 143"/>
              <a:gd name="T20" fmla="*/ 177800 w 211"/>
              <a:gd name="T21" fmla="*/ 41275 h 143"/>
              <a:gd name="T22" fmla="*/ 217488 w 211"/>
              <a:gd name="T23" fmla="*/ 53975 h 143"/>
              <a:gd name="T24" fmla="*/ 192088 w 211"/>
              <a:gd name="T25" fmla="*/ 80962 h 143"/>
              <a:gd name="T26" fmla="*/ 152400 w 211"/>
              <a:gd name="T27" fmla="*/ 107950 h 143"/>
              <a:gd name="T28" fmla="*/ 192088 w 211"/>
              <a:gd name="T29" fmla="*/ 147637 h 143"/>
              <a:gd name="T30" fmla="*/ 231775 w 211"/>
              <a:gd name="T31" fmla="*/ 227012 h 143"/>
              <a:gd name="T32" fmla="*/ 257175 w 211"/>
              <a:gd name="T33" fmla="*/ 187325 h 143"/>
              <a:gd name="T34" fmla="*/ 257175 w 211"/>
              <a:gd name="T35" fmla="*/ 160337 h 143"/>
              <a:gd name="T36" fmla="*/ 244475 w 211"/>
              <a:gd name="T37" fmla="*/ 66675 h 143"/>
              <a:gd name="T38" fmla="*/ 177800 w 211"/>
              <a:gd name="T39" fmla="*/ 53975 h 143"/>
              <a:gd name="T40" fmla="*/ 284163 w 211"/>
              <a:gd name="T41" fmla="*/ 80962 h 143"/>
              <a:gd name="T42" fmla="*/ 311150 w 211"/>
              <a:gd name="T43" fmla="*/ 66675 h 143"/>
              <a:gd name="T44" fmla="*/ 298450 w 211"/>
              <a:gd name="T45" fmla="*/ 26987 h 143"/>
              <a:gd name="T46" fmla="*/ 246063 w 211"/>
              <a:gd name="T47" fmla="*/ 100012 h 143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211"/>
              <a:gd name="T73" fmla="*/ 0 h 143"/>
              <a:gd name="T74" fmla="*/ 211 w 211"/>
              <a:gd name="T75" fmla="*/ 143 h 143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211" h="143">
                <a:moveTo>
                  <a:pt x="54" y="101"/>
                </a:moveTo>
                <a:cubicBezTo>
                  <a:pt x="43" y="98"/>
                  <a:pt x="10" y="93"/>
                  <a:pt x="21" y="93"/>
                </a:cubicBezTo>
                <a:cubicBezTo>
                  <a:pt x="35" y="93"/>
                  <a:pt x="50" y="109"/>
                  <a:pt x="62" y="101"/>
                </a:cubicBezTo>
                <a:cubicBezTo>
                  <a:pt x="70" y="95"/>
                  <a:pt x="51" y="84"/>
                  <a:pt x="46" y="76"/>
                </a:cubicBezTo>
                <a:cubicBezTo>
                  <a:pt x="1" y="90"/>
                  <a:pt x="0" y="72"/>
                  <a:pt x="12" y="34"/>
                </a:cubicBezTo>
                <a:cubicBezTo>
                  <a:pt x="69" y="47"/>
                  <a:pt x="65" y="53"/>
                  <a:pt x="54" y="109"/>
                </a:cubicBezTo>
                <a:cubicBezTo>
                  <a:pt x="48" y="100"/>
                  <a:pt x="14" y="64"/>
                  <a:pt x="46" y="51"/>
                </a:cubicBezTo>
                <a:cubicBezTo>
                  <a:pt x="62" y="44"/>
                  <a:pt x="79" y="56"/>
                  <a:pt x="96" y="59"/>
                </a:cubicBezTo>
                <a:cubicBezTo>
                  <a:pt x="114" y="116"/>
                  <a:pt x="75" y="73"/>
                  <a:pt x="54" y="59"/>
                </a:cubicBezTo>
                <a:cubicBezTo>
                  <a:pt x="70" y="9"/>
                  <a:pt x="48" y="48"/>
                  <a:pt x="87" y="42"/>
                </a:cubicBezTo>
                <a:cubicBezTo>
                  <a:pt x="97" y="40"/>
                  <a:pt x="104" y="31"/>
                  <a:pt x="112" y="26"/>
                </a:cubicBezTo>
                <a:cubicBezTo>
                  <a:pt x="120" y="29"/>
                  <a:pt x="130" y="29"/>
                  <a:pt x="137" y="34"/>
                </a:cubicBezTo>
                <a:cubicBezTo>
                  <a:pt x="190" y="75"/>
                  <a:pt x="131" y="53"/>
                  <a:pt x="121" y="51"/>
                </a:cubicBezTo>
                <a:cubicBezTo>
                  <a:pt x="121" y="51"/>
                  <a:pt x="104" y="62"/>
                  <a:pt x="96" y="68"/>
                </a:cubicBezTo>
                <a:cubicBezTo>
                  <a:pt x="96" y="68"/>
                  <a:pt x="114" y="84"/>
                  <a:pt x="121" y="93"/>
                </a:cubicBezTo>
                <a:cubicBezTo>
                  <a:pt x="137" y="113"/>
                  <a:pt x="138" y="120"/>
                  <a:pt x="146" y="143"/>
                </a:cubicBezTo>
                <a:cubicBezTo>
                  <a:pt x="151" y="135"/>
                  <a:pt x="154" y="124"/>
                  <a:pt x="162" y="118"/>
                </a:cubicBezTo>
                <a:cubicBezTo>
                  <a:pt x="182" y="102"/>
                  <a:pt x="211" y="116"/>
                  <a:pt x="162" y="101"/>
                </a:cubicBezTo>
                <a:cubicBezTo>
                  <a:pt x="135" y="74"/>
                  <a:pt x="105" y="60"/>
                  <a:pt x="154" y="42"/>
                </a:cubicBezTo>
                <a:cubicBezTo>
                  <a:pt x="175" y="109"/>
                  <a:pt x="125" y="47"/>
                  <a:pt x="112" y="34"/>
                </a:cubicBezTo>
                <a:cubicBezTo>
                  <a:pt x="162" y="0"/>
                  <a:pt x="123" y="31"/>
                  <a:pt x="179" y="51"/>
                </a:cubicBezTo>
                <a:cubicBezTo>
                  <a:pt x="210" y="128"/>
                  <a:pt x="184" y="82"/>
                  <a:pt x="196" y="42"/>
                </a:cubicBezTo>
                <a:cubicBezTo>
                  <a:pt x="193" y="34"/>
                  <a:pt x="188" y="17"/>
                  <a:pt x="188" y="17"/>
                </a:cubicBezTo>
                <a:lnTo>
                  <a:pt x="155" y="63"/>
                </a:lnTo>
              </a:path>
            </a:pathLst>
          </a:custGeom>
          <a:solidFill>
            <a:srgbClr val="CC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b="1" dirty="0"/>
          </a:p>
        </p:txBody>
      </p:sp>
      <p:sp>
        <p:nvSpPr>
          <p:cNvPr id="6161" name="Text Box 17"/>
          <p:cNvSpPr txBox="1">
            <a:spLocks noChangeArrowheads="1"/>
          </p:cNvSpPr>
          <p:nvPr/>
        </p:nvSpPr>
        <p:spPr bwMode="auto">
          <a:xfrm>
            <a:off x="3708400" y="1125538"/>
            <a:ext cx="1459054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solidFill>
                  <a:schemeClr val="accent2"/>
                </a:solidFill>
              </a:rPr>
              <a:t>místo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solidFill>
                  <a:schemeClr val="accent2"/>
                </a:solidFill>
              </a:rPr>
              <a:t>vzniku</a:t>
            </a:r>
          </a:p>
        </p:txBody>
      </p:sp>
      <p:sp>
        <p:nvSpPr>
          <p:cNvPr id="6162" name="Text Box 18"/>
          <p:cNvSpPr txBox="1">
            <a:spLocks noChangeArrowheads="1"/>
          </p:cNvSpPr>
          <p:nvPr/>
        </p:nvSpPr>
        <p:spPr bwMode="auto">
          <a:xfrm>
            <a:off x="5508625" y="1700213"/>
            <a:ext cx="218681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solidFill>
                  <a:schemeClr val="accent2"/>
                </a:solidFill>
              </a:rPr>
              <a:t>ledovcový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solidFill>
                  <a:schemeClr val="accent2"/>
                </a:solidFill>
              </a:rPr>
              <a:t>splaz</a:t>
            </a:r>
          </a:p>
        </p:txBody>
      </p:sp>
      <p:sp>
        <p:nvSpPr>
          <p:cNvPr id="6163" name="Line 19"/>
          <p:cNvSpPr>
            <a:spLocks noChangeShapeType="1"/>
          </p:cNvSpPr>
          <p:nvPr/>
        </p:nvSpPr>
        <p:spPr bwMode="auto">
          <a:xfrm flipH="1">
            <a:off x="3563938" y="2133600"/>
            <a:ext cx="503237" cy="503238"/>
          </a:xfrm>
          <a:prstGeom prst="line">
            <a:avLst/>
          </a:prstGeom>
          <a:noFill/>
          <a:ln w="5715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b="1" dirty="0"/>
          </a:p>
        </p:txBody>
      </p:sp>
      <p:sp>
        <p:nvSpPr>
          <p:cNvPr id="6164" name="Text Box 20"/>
          <p:cNvSpPr txBox="1">
            <a:spLocks noChangeArrowheads="1"/>
          </p:cNvSpPr>
          <p:nvPr/>
        </p:nvSpPr>
        <p:spPr bwMode="auto">
          <a:xfrm>
            <a:off x="7164388" y="2349500"/>
            <a:ext cx="100380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solidFill>
                  <a:schemeClr val="accent2"/>
                </a:solidFill>
              </a:rPr>
              <a:t>čelo</a:t>
            </a:r>
          </a:p>
        </p:txBody>
      </p:sp>
      <p:sp>
        <p:nvSpPr>
          <p:cNvPr id="6147" name="Freeform 3"/>
          <p:cNvSpPr>
            <a:spLocks/>
          </p:cNvSpPr>
          <p:nvPr/>
        </p:nvSpPr>
        <p:spPr bwMode="auto">
          <a:xfrm>
            <a:off x="3059113" y="5357837"/>
            <a:ext cx="1296987" cy="504825"/>
          </a:xfrm>
          <a:custGeom>
            <a:avLst/>
            <a:gdLst>
              <a:gd name="T0" fmla="*/ 73025 w 817"/>
              <a:gd name="T1" fmla="*/ 0 h 318"/>
              <a:gd name="T2" fmla="*/ 144462 w 817"/>
              <a:gd name="T3" fmla="*/ 71438 h 318"/>
              <a:gd name="T4" fmla="*/ 1296987 w 817"/>
              <a:gd name="T5" fmla="*/ 71438 h 318"/>
              <a:gd name="T6" fmla="*/ 1008062 w 817"/>
              <a:gd name="T7" fmla="*/ 504825 h 318"/>
              <a:gd name="T8" fmla="*/ 288925 w 817"/>
              <a:gd name="T9" fmla="*/ 504825 h 318"/>
              <a:gd name="T10" fmla="*/ 0 w 817"/>
              <a:gd name="T11" fmla="*/ 215900 h 318"/>
              <a:gd name="T12" fmla="*/ 73025 w 817"/>
              <a:gd name="T13" fmla="*/ 0 h 318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817"/>
              <a:gd name="T22" fmla="*/ 0 h 318"/>
              <a:gd name="T23" fmla="*/ 817 w 817"/>
              <a:gd name="T24" fmla="*/ 318 h 318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817" h="318">
                <a:moveTo>
                  <a:pt x="46" y="0"/>
                </a:moveTo>
                <a:lnTo>
                  <a:pt x="91" y="45"/>
                </a:lnTo>
                <a:lnTo>
                  <a:pt x="817" y="45"/>
                </a:lnTo>
                <a:lnTo>
                  <a:pt x="635" y="318"/>
                </a:lnTo>
                <a:lnTo>
                  <a:pt x="182" y="318"/>
                </a:lnTo>
                <a:lnTo>
                  <a:pt x="0" y="136"/>
                </a:lnTo>
                <a:lnTo>
                  <a:pt x="46" y="0"/>
                </a:lnTo>
                <a:close/>
              </a:path>
            </a:pathLst>
          </a:custGeom>
          <a:solidFill>
            <a:schemeClr val="accent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b="1" dirty="0"/>
          </a:p>
        </p:txBody>
      </p:sp>
      <p:sp>
        <p:nvSpPr>
          <p:cNvPr id="6148" name="Freeform 4"/>
          <p:cNvSpPr>
            <a:spLocks/>
          </p:cNvSpPr>
          <p:nvPr/>
        </p:nvSpPr>
        <p:spPr bwMode="auto">
          <a:xfrm>
            <a:off x="477838" y="4061668"/>
            <a:ext cx="8069262" cy="2679700"/>
          </a:xfrm>
          <a:custGeom>
            <a:avLst/>
            <a:gdLst>
              <a:gd name="T0" fmla="*/ 84 w 5083"/>
              <a:gd name="T1" fmla="*/ 1179 h 1688"/>
              <a:gd name="T2" fmla="*/ 629 w 5083"/>
              <a:gd name="T3" fmla="*/ 362 h 1688"/>
              <a:gd name="T4" fmla="*/ 1128 w 5083"/>
              <a:gd name="T5" fmla="*/ 0 h 1688"/>
              <a:gd name="T6" fmla="*/ 1490 w 5083"/>
              <a:gd name="T7" fmla="*/ 317 h 1688"/>
              <a:gd name="T8" fmla="*/ 1581 w 5083"/>
              <a:gd name="T9" fmla="*/ 635 h 1688"/>
              <a:gd name="T10" fmla="*/ 1808 w 5083"/>
              <a:gd name="T11" fmla="*/ 952 h 1688"/>
              <a:gd name="T12" fmla="*/ 2171 w 5083"/>
              <a:gd name="T13" fmla="*/ 1043 h 1688"/>
              <a:gd name="T14" fmla="*/ 2443 w 5083"/>
              <a:gd name="T15" fmla="*/ 861 h 1688"/>
              <a:gd name="T16" fmla="*/ 2760 w 5083"/>
              <a:gd name="T17" fmla="*/ 952 h 1688"/>
              <a:gd name="T18" fmla="*/ 3169 w 5083"/>
              <a:gd name="T19" fmla="*/ 1134 h 1688"/>
              <a:gd name="T20" fmla="*/ 3940 w 5083"/>
              <a:gd name="T21" fmla="*/ 1270 h 1688"/>
              <a:gd name="T22" fmla="*/ 4938 w 5083"/>
              <a:gd name="T23" fmla="*/ 1360 h 1688"/>
              <a:gd name="T24" fmla="*/ 5083 w 5083"/>
              <a:gd name="T25" fmla="*/ 1663 h 1688"/>
              <a:gd name="T26" fmla="*/ 0 w 5083"/>
              <a:gd name="T27" fmla="*/ 1688 h 1688"/>
              <a:gd name="T28" fmla="*/ 84 w 5083"/>
              <a:gd name="T29" fmla="*/ 1179 h 1688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5083"/>
              <a:gd name="T46" fmla="*/ 0 h 1688"/>
              <a:gd name="T47" fmla="*/ 5083 w 5083"/>
              <a:gd name="T48" fmla="*/ 1688 h 1688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5083" h="1688">
                <a:moveTo>
                  <a:pt x="84" y="1179"/>
                </a:moveTo>
                <a:lnTo>
                  <a:pt x="629" y="362"/>
                </a:lnTo>
                <a:lnTo>
                  <a:pt x="1128" y="0"/>
                </a:lnTo>
                <a:lnTo>
                  <a:pt x="1490" y="317"/>
                </a:lnTo>
                <a:lnTo>
                  <a:pt x="1581" y="635"/>
                </a:lnTo>
                <a:lnTo>
                  <a:pt x="1808" y="952"/>
                </a:lnTo>
                <a:lnTo>
                  <a:pt x="2171" y="1043"/>
                </a:lnTo>
                <a:lnTo>
                  <a:pt x="2443" y="861"/>
                </a:lnTo>
                <a:lnTo>
                  <a:pt x="2760" y="952"/>
                </a:lnTo>
                <a:lnTo>
                  <a:pt x="3169" y="1134"/>
                </a:lnTo>
                <a:lnTo>
                  <a:pt x="3940" y="1270"/>
                </a:lnTo>
                <a:lnTo>
                  <a:pt x="4938" y="1360"/>
                </a:lnTo>
                <a:lnTo>
                  <a:pt x="5083" y="1663"/>
                </a:lnTo>
                <a:lnTo>
                  <a:pt x="0" y="1688"/>
                </a:lnTo>
                <a:lnTo>
                  <a:pt x="84" y="1179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b="1" dirty="0"/>
          </a:p>
        </p:txBody>
      </p:sp>
      <p:sp>
        <p:nvSpPr>
          <p:cNvPr id="6156" name="Text Box 12"/>
          <p:cNvSpPr txBox="1">
            <a:spLocks noChangeArrowheads="1"/>
          </p:cNvSpPr>
          <p:nvPr/>
        </p:nvSpPr>
        <p:spPr bwMode="auto">
          <a:xfrm>
            <a:off x="1835150" y="4565675"/>
            <a:ext cx="8771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3600" b="1" dirty="0">
                <a:solidFill>
                  <a:srgbClr val="FFFF00"/>
                </a:solidFill>
              </a:rPr>
              <a:t>štít</a:t>
            </a:r>
          </a:p>
        </p:txBody>
      </p:sp>
      <p:sp>
        <p:nvSpPr>
          <p:cNvPr id="6157" name="Text Box 13"/>
          <p:cNvSpPr txBox="1">
            <a:spLocks noChangeArrowheads="1"/>
          </p:cNvSpPr>
          <p:nvPr/>
        </p:nvSpPr>
        <p:spPr bwMode="auto">
          <a:xfrm>
            <a:off x="3203575" y="4349775"/>
            <a:ext cx="1505540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solidFill>
                  <a:schemeClr val="accent2"/>
                </a:solidFill>
              </a:rPr>
              <a:t>karové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solidFill>
                  <a:schemeClr val="accent2"/>
                </a:solidFill>
              </a:rPr>
              <a:t>jezero</a:t>
            </a:r>
          </a:p>
        </p:txBody>
      </p:sp>
      <p:sp>
        <p:nvSpPr>
          <p:cNvPr id="6158" name="Text Box 14"/>
          <p:cNvSpPr txBox="1">
            <a:spLocks noChangeArrowheads="1"/>
          </p:cNvSpPr>
          <p:nvPr/>
        </p:nvSpPr>
        <p:spPr bwMode="auto">
          <a:xfrm>
            <a:off x="6156325" y="4926037"/>
            <a:ext cx="173316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solidFill>
                  <a:schemeClr val="accent2"/>
                </a:solidFill>
              </a:rPr>
              <a:t>hrazené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solidFill>
                  <a:schemeClr val="accent2"/>
                </a:solidFill>
              </a:rPr>
              <a:t>jezero</a:t>
            </a:r>
          </a:p>
        </p:txBody>
      </p:sp>
      <p:sp>
        <p:nvSpPr>
          <p:cNvPr id="6159" name="Text Box 15"/>
          <p:cNvSpPr txBox="1">
            <a:spLocks noChangeArrowheads="1"/>
          </p:cNvSpPr>
          <p:nvPr/>
        </p:nvSpPr>
        <p:spPr bwMode="auto">
          <a:xfrm>
            <a:off x="3419475" y="5645175"/>
            <a:ext cx="8771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3600" b="1" dirty="0">
                <a:solidFill>
                  <a:srgbClr val="FFFF00"/>
                </a:solidFill>
              </a:rPr>
              <a:t>kar</a:t>
            </a:r>
          </a:p>
        </p:txBody>
      </p:sp>
      <p:sp>
        <p:nvSpPr>
          <p:cNvPr id="6160" name="Text Box 16"/>
          <p:cNvSpPr txBox="1">
            <a:spLocks noChangeArrowheads="1"/>
          </p:cNvSpPr>
          <p:nvPr/>
        </p:nvSpPr>
        <p:spPr bwMode="auto">
          <a:xfrm>
            <a:off x="4859338" y="6150000"/>
            <a:ext cx="36728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3600" b="1" dirty="0">
                <a:solidFill>
                  <a:srgbClr val="FFFF00"/>
                </a:solidFill>
              </a:rPr>
              <a:t>ledovcové údolí</a:t>
            </a:r>
          </a:p>
        </p:txBody>
      </p:sp>
      <p:sp>
        <p:nvSpPr>
          <p:cNvPr id="6165" name="Text Box 21"/>
          <p:cNvSpPr txBox="1">
            <a:spLocks noChangeArrowheads="1"/>
          </p:cNvSpPr>
          <p:nvPr/>
        </p:nvSpPr>
        <p:spPr bwMode="auto">
          <a:xfrm>
            <a:off x="6948488" y="4062437"/>
            <a:ext cx="1779654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moréna </a:t>
            </a:r>
          </a:p>
        </p:txBody>
      </p:sp>
      <p:sp>
        <p:nvSpPr>
          <p:cNvPr id="6166" name="Line 22"/>
          <p:cNvSpPr>
            <a:spLocks noChangeShapeType="1"/>
          </p:cNvSpPr>
          <p:nvPr/>
        </p:nvSpPr>
        <p:spPr bwMode="auto">
          <a:xfrm flipH="1" flipV="1">
            <a:off x="7745823" y="3383069"/>
            <a:ext cx="287338" cy="57626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b="1" dirty="0"/>
          </a:p>
        </p:txBody>
      </p:sp>
      <p:sp>
        <p:nvSpPr>
          <p:cNvPr id="6167" name="Line 23"/>
          <p:cNvSpPr>
            <a:spLocks noChangeShapeType="1"/>
          </p:cNvSpPr>
          <p:nvPr/>
        </p:nvSpPr>
        <p:spPr bwMode="auto">
          <a:xfrm flipH="1">
            <a:off x="7812088" y="4581525"/>
            <a:ext cx="288925" cy="10795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581779"/>
            <a:ext cx="88204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V</a:t>
            </a:r>
            <a:r>
              <a:rPr lang="cs-CZ" sz="2400" dirty="0" smtClean="0">
                <a:effectLst/>
              </a:rPr>
              <a:t>zniklo v důsledku prohloubení zemského povrchu ledovcem.</a:t>
            </a:r>
            <a:endParaRPr lang="cs-CZ" sz="2400" dirty="0" smtClean="0"/>
          </a:p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1" dur="500"/>
                                        <p:tgtEl>
                                          <p:spTgt spid="61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1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6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61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000"/>
                            </p:stCondLst>
                            <p:childTnLst>
                              <p:par>
                                <p:cTn id="4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500"/>
                                        <p:tgtEl>
                                          <p:spTgt spid="6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0" grpId="0"/>
      <p:bldP spid="6161" grpId="0"/>
      <p:bldP spid="6162" grpId="0"/>
      <p:bldP spid="6163" grpId="0" animBg="1"/>
      <p:bldP spid="6164" grpId="0"/>
      <p:bldP spid="6157" grpId="0"/>
      <p:bldP spid="6158" grpId="0"/>
      <p:bldP spid="6165" grpId="0"/>
      <p:bldP spid="6166" grpId="0" animBg="1"/>
      <p:bldP spid="6167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278482"/>
            <a:ext cx="4725777" cy="63010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504" y="278482"/>
            <a:ext cx="38164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/>
              </a:rPr>
              <a:t>Černé jezero</a:t>
            </a:r>
            <a:r>
              <a:rPr lang="cs-CZ" sz="2400" dirty="0" smtClean="0">
                <a:effectLst/>
              </a:rPr>
              <a:t>  je největší karové ledovcové </a:t>
            </a:r>
            <a:r>
              <a:rPr lang="cs-CZ" sz="2400" dirty="0" smtClean="0">
                <a:effectLst/>
              </a:rPr>
              <a:t>jezero</a:t>
            </a:r>
          </a:p>
          <a:p>
            <a:r>
              <a:rPr lang="cs-CZ" sz="2400" dirty="0" smtClean="0">
                <a:effectLst/>
              </a:rPr>
              <a:t>v </a:t>
            </a:r>
            <a:r>
              <a:rPr lang="cs-CZ" sz="2400" dirty="0" smtClean="0">
                <a:effectLst/>
              </a:rPr>
              <a:t>České republice.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1988840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Umíš už vysvětlit, </a:t>
            </a:r>
            <a:endParaRPr lang="cs-CZ" sz="2400" dirty="0" smtClean="0"/>
          </a:p>
          <a:p>
            <a:r>
              <a:rPr lang="cs-CZ" sz="2400" dirty="0" smtClean="0"/>
              <a:t>jak  </a:t>
            </a:r>
            <a:r>
              <a:rPr lang="cs-CZ" sz="2400" dirty="0" smtClean="0"/>
              <a:t>jezero vzniklo?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933056"/>
            <a:ext cx="34563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Kde v České republice se ledovcová jezera nacházejí?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075662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Freeform 2"/>
          <p:cNvSpPr>
            <a:spLocks/>
          </p:cNvSpPr>
          <p:nvPr/>
        </p:nvSpPr>
        <p:spPr bwMode="auto">
          <a:xfrm>
            <a:off x="1841500" y="2490788"/>
            <a:ext cx="2651125" cy="2522537"/>
          </a:xfrm>
          <a:custGeom>
            <a:avLst/>
            <a:gdLst>
              <a:gd name="T0" fmla="*/ 0 w 1670"/>
              <a:gd name="T1" fmla="*/ 26987 h 1589"/>
              <a:gd name="T2" fmla="*/ 2651125 w 1670"/>
              <a:gd name="T3" fmla="*/ 0 h 1589"/>
              <a:gd name="T4" fmla="*/ 2225675 w 1670"/>
              <a:gd name="T5" fmla="*/ 2522537 h 1589"/>
              <a:gd name="T6" fmla="*/ 282575 w 1670"/>
              <a:gd name="T7" fmla="*/ 2451100 h 1589"/>
              <a:gd name="T8" fmla="*/ 0 w 1670"/>
              <a:gd name="T9" fmla="*/ 26987 h 1589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670"/>
              <a:gd name="T16" fmla="*/ 0 h 1589"/>
              <a:gd name="T17" fmla="*/ 1670 w 1670"/>
              <a:gd name="T18" fmla="*/ 1589 h 1589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670" h="1589">
                <a:moveTo>
                  <a:pt x="0" y="17"/>
                </a:moveTo>
                <a:lnTo>
                  <a:pt x="1670" y="0"/>
                </a:lnTo>
                <a:lnTo>
                  <a:pt x="1402" y="1589"/>
                </a:lnTo>
                <a:lnTo>
                  <a:pt x="178" y="1544"/>
                </a:lnTo>
                <a:lnTo>
                  <a:pt x="0" y="17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7171" name="Freeform 3"/>
          <p:cNvSpPr>
            <a:spLocks/>
          </p:cNvSpPr>
          <p:nvPr/>
        </p:nvSpPr>
        <p:spPr bwMode="auto">
          <a:xfrm>
            <a:off x="2306638" y="4943475"/>
            <a:ext cx="1708150" cy="1149350"/>
          </a:xfrm>
          <a:custGeom>
            <a:avLst/>
            <a:gdLst>
              <a:gd name="T0" fmla="*/ 0 w 1076"/>
              <a:gd name="T1" fmla="*/ 0 h 724"/>
              <a:gd name="T2" fmla="*/ 1708150 w 1076"/>
              <a:gd name="T3" fmla="*/ 52388 h 724"/>
              <a:gd name="T4" fmla="*/ 1544638 w 1076"/>
              <a:gd name="T5" fmla="*/ 1149350 h 724"/>
              <a:gd name="T6" fmla="*/ 33338 w 1076"/>
              <a:gd name="T7" fmla="*/ 1149350 h 724"/>
              <a:gd name="T8" fmla="*/ 0 w 1076"/>
              <a:gd name="T9" fmla="*/ 0 h 724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1076"/>
              <a:gd name="T16" fmla="*/ 0 h 724"/>
              <a:gd name="T17" fmla="*/ 1076 w 1076"/>
              <a:gd name="T18" fmla="*/ 724 h 724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1076" h="724">
                <a:moveTo>
                  <a:pt x="0" y="0"/>
                </a:moveTo>
                <a:lnTo>
                  <a:pt x="1076" y="33"/>
                </a:lnTo>
                <a:lnTo>
                  <a:pt x="973" y="724"/>
                </a:lnTo>
                <a:lnTo>
                  <a:pt x="21" y="72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7172" name="Freeform 4"/>
          <p:cNvSpPr>
            <a:spLocks/>
          </p:cNvSpPr>
          <p:nvPr/>
        </p:nvSpPr>
        <p:spPr bwMode="auto">
          <a:xfrm>
            <a:off x="395288" y="1628775"/>
            <a:ext cx="2349500" cy="4479925"/>
          </a:xfrm>
          <a:custGeom>
            <a:avLst/>
            <a:gdLst>
              <a:gd name="T0" fmla="*/ 0 w 1480"/>
              <a:gd name="T1" fmla="*/ 169863 h 2822"/>
              <a:gd name="T2" fmla="*/ 28575 w 1480"/>
              <a:gd name="T3" fmla="*/ 127000 h 2822"/>
              <a:gd name="T4" fmla="*/ 492125 w 1480"/>
              <a:gd name="T5" fmla="*/ 0 h 2822"/>
              <a:gd name="T6" fmla="*/ 996950 w 1480"/>
              <a:gd name="T7" fmla="*/ 304800 h 2822"/>
              <a:gd name="T8" fmla="*/ 1287463 w 1480"/>
              <a:gd name="T9" fmla="*/ 649288 h 2822"/>
              <a:gd name="T10" fmla="*/ 1485900 w 1480"/>
              <a:gd name="T11" fmla="*/ 887413 h 2822"/>
              <a:gd name="T12" fmla="*/ 2349500 w 1480"/>
              <a:gd name="T13" fmla="*/ 4464050 h 2822"/>
              <a:gd name="T14" fmla="*/ 95250 w 1480"/>
              <a:gd name="T15" fmla="*/ 4479925 h 2822"/>
              <a:gd name="T16" fmla="*/ 0 w 1480"/>
              <a:gd name="T17" fmla="*/ 169863 h 282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1480"/>
              <a:gd name="T28" fmla="*/ 0 h 2822"/>
              <a:gd name="T29" fmla="*/ 1480 w 1480"/>
              <a:gd name="T30" fmla="*/ 2822 h 2822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1480" h="2822">
                <a:moveTo>
                  <a:pt x="0" y="107"/>
                </a:moveTo>
                <a:cubicBezTo>
                  <a:pt x="6" y="98"/>
                  <a:pt x="6" y="166"/>
                  <a:pt x="18" y="80"/>
                </a:cubicBezTo>
                <a:lnTo>
                  <a:pt x="310" y="0"/>
                </a:lnTo>
                <a:lnTo>
                  <a:pt x="628" y="192"/>
                </a:lnTo>
                <a:lnTo>
                  <a:pt x="811" y="409"/>
                </a:lnTo>
                <a:lnTo>
                  <a:pt x="936" y="559"/>
                </a:lnTo>
                <a:lnTo>
                  <a:pt x="1480" y="2812"/>
                </a:lnTo>
                <a:lnTo>
                  <a:pt x="60" y="2822"/>
                </a:lnTo>
                <a:lnTo>
                  <a:pt x="0" y="107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7173" name="Freeform 5"/>
          <p:cNvSpPr>
            <a:spLocks/>
          </p:cNvSpPr>
          <p:nvPr/>
        </p:nvSpPr>
        <p:spPr bwMode="auto">
          <a:xfrm>
            <a:off x="3563938" y="1908175"/>
            <a:ext cx="1871662" cy="4184650"/>
          </a:xfrm>
          <a:custGeom>
            <a:avLst/>
            <a:gdLst>
              <a:gd name="T0" fmla="*/ 636587 w 1179"/>
              <a:gd name="T1" fmla="*/ 423863 h 2636"/>
              <a:gd name="T2" fmla="*/ 411162 w 1179"/>
              <a:gd name="T3" fmla="*/ 596900 h 2636"/>
              <a:gd name="T4" fmla="*/ 0 w 1179"/>
              <a:gd name="T5" fmla="*/ 4184650 h 2636"/>
              <a:gd name="T6" fmla="*/ 1871662 w 1179"/>
              <a:gd name="T7" fmla="*/ 4184650 h 2636"/>
              <a:gd name="T8" fmla="*/ 1870075 w 1179"/>
              <a:gd name="T9" fmla="*/ 212725 h 2636"/>
              <a:gd name="T10" fmla="*/ 1087437 w 1179"/>
              <a:gd name="T11" fmla="*/ 0 h 2636"/>
              <a:gd name="T12" fmla="*/ 636587 w 1179"/>
              <a:gd name="T13" fmla="*/ 423863 h 2636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1179"/>
              <a:gd name="T22" fmla="*/ 0 h 2636"/>
              <a:gd name="T23" fmla="*/ 1179 w 1179"/>
              <a:gd name="T24" fmla="*/ 2636 h 2636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1179" h="2636">
                <a:moveTo>
                  <a:pt x="401" y="267"/>
                </a:moveTo>
                <a:lnTo>
                  <a:pt x="259" y="376"/>
                </a:lnTo>
                <a:lnTo>
                  <a:pt x="0" y="2636"/>
                </a:lnTo>
                <a:lnTo>
                  <a:pt x="1179" y="2636"/>
                </a:lnTo>
                <a:lnTo>
                  <a:pt x="1178" y="134"/>
                </a:lnTo>
                <a:lnTo>
                  <a:pt x="685" y="0"/>
                </a:lnTo>
                <a:lnTo>
                  <a:pt x="401" y="267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7174" name="AutoShape 6"/>
          <p:cNvSpPr>
            <a:spLocks noChangeArrowheads="1"/>
          </p:cNvSpPr>
          <p:nvPr/>
        </p:nvSpPr>
        <p:spPr bwMode="auto">
          <a:xfrm>
            <a:off x="2916238" y="5157788"/>
            <a:ext cx="485775" cy="833437"/>
          </a:xfrm>
          <a:prstGeom prst="downArrow">
            <a:avLst>
              <a:gd name="adj1" fmla="val 50000"/>
              <a:gd name="adj2" fmla="val 42892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1800" dirty="0"/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468313" y="44624"/>
            <a:ext cx="2964529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sz="2800" dirty="0"/>
              <a:t>Tektonická jezera</a:t>
            </a: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2051050" y="6092825"/>
            <a:ext cx="23495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>
                <a:solidFill>
                  <a:srgbClr val="FF0000"/>
                </a:solidFill>
              </a:rPr>
              <a:t>pokleslá kra</a:t>
            </a:r>
          </a:p>
        </p:txBody>
      </p:sp>
      <p:sp>
        <p:nvSpPr>
          <p:cNvPr id="7177" name="Text Box 9"/>
          <p:cNvSpPr txBox="1">
            <a:spLocks noChangeArrowheads="1"/>
          </p:cNvSpPr>
          <p:nvPr/>
        </p:nvSpPr>
        <p:spPr bwMode="auto">
          <a:xfrm>
            <a:off x="1619250" y="1268413"/>
            <a:ext cx="3746500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>
                <a:solidFill>
                  <a:srgbClr val="0000FF"/>
                </a:solidFill>
              </a:rPr>
              <a:t>zatopená příkopová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>
                <a:solidFill>
                  <a:srgbClr val="0000FF"/>
                </a:solidFill>
              </a:rPr>
              <a:t>propadlina</a:t>
            </a:r>
          </a:p>
        </p:txBody>
      </p:sp>
      <p:sp>
        <p:nvSpPr>
          <p:cNvPr id="7178" name="Freeform 10"/>
          <p:cNvSpPr>
            <a:spLocks/>
          </p:cNvSpPr>
          <p:nvPr/>
        </p:nvSpPr>
        <p:spPr bwMode="auto">
          <a:xfrm>
            <a:off x="5724129" y="116632"/>
            <a:ext cx="1872060" cy="4044950"/>
          </a:xfrm>
          <a:custGeom>
            <a:avLst/>
            <a:gdLst>
              <a:gd name="T0" fmla="*/ 1278596 w 1194"/>
              <a:gd name="T1" fmla="*/ 181230 h 3214"/>
              <a:gd name="T2" fmla="*/ 898511 w 1194"/>
              <a:gd name="T3" fmla="*/ 638080 h 3214"/>
              <a:gd name="T4" fmla="*/ 835629 w 1194"/>
              <a:gd name="T5" fmla="*/ 1266092 h 3214"/>
              <a:gd name="T6" fmla="*/ 328383 w 1194"/>
              <a:gd name="T7" fmla="*/ 2008631 h 3214"/>
              <a:gd name="T8" fmla="*/ 201222 w 1194"/>
              <a:gd name="T9" fmla="*/ 2807804 h 3214"/>
              <a:gd name="T10" fmla="*/ 264103 w 1194"/>
              <a:gd name="T11" fmla="*/ 3550343 h 3214"/>
              <a:gd name="T12" fmla="*/ 74061 w 1194"/>
              <a:gd name="T13" fmla="*/ 4007194 h 3214"/>
              <a:gd name="T14" fmla="*/ 708468 w 1194"/>
              <a:gd name="T15" fmla="*/ 3778139 h 3214"/>
              <a:gd name="T16" fmla="*/ 771350 w 1194"/>
              <a:gd name="T17" fmla="*/ 3035600 h 3214"/>
              <a:gd name="T18" fmla="*/ 961392 w 1194"/>
              <a:gd name="T19" fmla="*/ 2465481 h 3214"/>
              <a:gd name="T20" fmla="*/ 1088553 w 1194"/>
              <a:gd name="T21" fmla="*/ 1951997 h 3214"/>
              <a:gd name="T22" fmla="*/ 1405757 w 1194"/>
              <a:gd name="T23" fmla="*/ 1380619 h 3214"/>
              <a:gd name="T24" fmla="*/ 1468639 w 1194"/>
              <a:gd name="T25" fmla="*/ 752607 h 3214"/>
              <a:gd name="T26" fmla="*/ 1658681 w 1194"/>
              <a:gd name="T27" fmla="*/ 239123 h 3214"/>
              <a:gd name="T28" fmla="*/ 1531520 w 1194"/>
              <a:gd name="T29" fmla="*/ 10068 h 3214"/>
              <a:gd name="T30" fmla="*/ 1278596 w 1194"/>
              <a:gd name="T31" fmla="*/ 181230 h 3214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w 1194"/>
              <a:gd name="T49" fmla="*/ 0 h 3214"/>
              <a:gd name="T50" fmla="*/ 1194 w 1194"/>
              <a:gd name="T51" fmla="*/ 3214 h 3214"/>
            </a:gdLst>
            <a:ahLst/>
            <a:cxnLst>
              <a:cxn ang="T32">
                <a:pos x="T0" y="T1"/>
              </a:cxn>
              <a:cxn ang="T33">
                <a:pos x="T2" y="T3"/>
              </a:cxn>
              <a:cxn ang="T34">
                <a:pos x="T4" y="T5"/>
              </a:cxn>
              <a:cxn ang="T35">
                <a:pos x="T6" y="T7"/>
              </a:cxn>
              <a:cxn ang="T36">
                <a:pos x="T8" y="T9"/>
              </a:cxn>
              <a:cxn ang="T37">
                <a:pos x="T10" y="T11"/>
              </a:cxn>
              <a:cxn ang="T38">
                <a:pos x="T12" y="T13"/>
              </a:cxn>
              <a:cxn ang="T39">
                <a:pos x="T14" y="T15"/>
              </a:cxn>
              <a:cxn ang="T40">
                <a:pos x="T16" y="T17"/>
              </a:cxn>
              <a:cxn ang="T41">
                <a:pos x="T18" y="T19"/>
              </a:cxn>
              <a:cxn ang="T42">
                <a:pos x="T20" y="T21"/>
              </a:cxn>
              <a:cxn ang="T43">
                <a:pos x="T22" y="T23"/>
              </a:cxn>
              <a:cxn ang="T44">
                <a:pos x="T24" y="T25"/>
              </a:cxn>
              <a:cxn ang="T45">
                <a:pos x="T26" y="T27"/>
              </a:cxn>
              <a:cxn ang="T46">
                <a:pos x="T28" y="T29"/>
              </a:cxn>
              <a:cxn ang="T47">
                <a:pos x="T30" y="T31"/>
              </a:cxn>
            </a:cxnLst>
            <a:rect l="T48" t="T49" r="T50" b="T51"/>
            <a:pathLst>
              <a:path w="1194" h="3214">
                <a:moveTo>
                  <a:pt x="915" y="144"/>
                </a:moveTo>
                <a:cubicBezTo>
                  <a:pt x="840" y="227"/>
                  <a:pt x="696" y="363"/>
                  <a:pt x="643" y="507"/>
                </a:cubicBezTo>
                <a:cubicBezTo>
                  <a:pt x="590" y="651"/>
                  <a:pt x="666" y="825"/>
                  <a:pt x="598" y="1006"/>
                </a:cubicBezTo>
                <a:cubicBezTo>
                  <a:pt x="530" y="1187"/>
                  <a:pt x="311" y="1392"/>
                  <a:pt x="235" y="1596"/>
                </a:cubicBezTo>
                <a:cubicBezTo>
                  <a:pt x="159" y="1800"/>
                  <a:pt x="152" y="2027"/>
                  <a:pt x="144" y="2231"/>
                </a:cubicBezTo>
                <a:cubicBezTo>
                  <a:pt x="136" y="2435"/>
                  <a:pt x="204" y="2662"/>
                  <a:pt x="189" y="2821"/>
                </a:cubicBezTo>
                <a:cubicBezTo>
                  <a:pt x="174" y="2980"/>
                  <a:pt x="0" y="3154"/>
                  <a:pt x="53" y="3184"/>
                </a:cubicBezTo>
                <a:cubicBezTo>
                  <a:pt x="106" y="3214"/>
                  <a:pt x="424" y="3130"/>
                  <a:pt x="507" y="3002"/>
                </a:cubicBezTo>
                <a:cubicBezTo>
                  <a:pt x="590" y="2874"/>
                  <a:pt x="522" y="2586"/>
                  <a:pt x="552" y="2412"/>
                </a:cubicBezTo>
                <a:cubicBezTo>
                  <a:pt x="582" y="2238"/>
                  <a:pt x="650" y="2102"/>
                  <a:pt x="688" y="1959"/>
                </a:cubicBezTo>
                <a:cubicBezTo>
                  <a:pt x="726" y="1816"/>
                  <a:pt x="726" y="1695"/>
                  <a:pt x="779" y="1551"/>
                </a:cubicBezTo>
                <a:cubicBezTo>
                  <a:pt x="832" y="1407"/>
                  <a:pt x="961" y="1256"/>
                  <a:pt x="1006" y="1097"/>
                </a:cubicBezTo>
                <a:cubicBezTo>
                  <a:pt x="1051" y="938"/>
                  <a:pt x="1021" y="749"/>
                  <a:pt x="1051" y="598"/>
                </a:cubicBezTo>
                <a:cubicBezTo>
                  <a:pt x="1081" y="447"/>
                  <a:pt x="1180" y="288"/>
                  <a:pt x="1187" y="190"/>
                </a:cubicBezTo>
                <a:cubicBezTo>
                  <a:pt x="1194" y="92"/>
                  <a:pt x="1141" y="16"/>
                  <a:pt x="1096" y="8"/>
                </a:cubicBezTo>
                <a:cubicBezTo>
                  <a:pt x="1051" y="0"/>
                  <a:pt x="990" y="61"/>
                  <a:pt x="915" y="144"/>
                </a:cubicBezTo>
                <a:close/>
              </a:path>
            </a:pathLst>
          </a:custGeom>
          <a:solidFill>
            <a:schemeClr val="accent1">
              <a:lumMod val="90000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6443092" y="3717032"/>
            <a:ext cx="2665412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/>
              <a:t>protáhlý tvar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/>
              <a:t>velká hloubka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724129" y="4941168"/>
            <a:ext cx="3384375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Víš, jak se jmenuje </a:t>
            </a:r>
            <a:r>
              <a:rPr lang="cs-CZ" sz="2400" b="1" dirty="0" smtClean="0"/>
              <a:t>nejhlubší jezero </a:t>
            </a:r>
            <a:r>
              <a:rPr lang="cs-CZ" sz="2400" dirty="0" smtClean="0"/>
              <a:t>na světě, které je právě </a:t>
            </a:r>
            <a:endParaRPr lang="cs-CZ" sz="2400" dirty="0" smtClean="0"/>
          </a:p>
          <a:p>
            <a:r>
              <a:rPr lang="cs-CZ" sz="2400" dirty="0" smtClean="0"/>
              <a:t>v </a:t>
            </a:r>
            <a:r>
              <a:rPr lang="cs-CZ" sz="2400" dirty="0" smtClean="0"/>
              <a:t>takovéto příkopové propadlině? </a:t>
            </a:r>
            <a:endParaRPr lang="cs-CZ" sz="2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8312" y="548680"/>
            <a:ext cx="56878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Vysvětli podle obrázku, jak tato jezera vznikla.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297" y="868650"/>
            <a:ext cx="57608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Jaký tvar mají tato jezera?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7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4" grpId="0" animBg="1"/>
      <p:bldP spid="7175" grpId="0"/>
      <p:bldP spid="7176" grpId="0"/>
      <p:bldP spid="7177" grpId="0"/>
      <p:bldP spid="7178" grpId="0" animBg="1"/>
      <p:bldP spid="7179" grpId="0"/>
      <p:bldP spid="4" grpId="0"/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4" descr="Baikal-ze sate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2776" y="1340768"/>
            <a:ext cx="9144000" cy="486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7504" y="509771"/>
            <a:ext cx="89289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/>
              </a:rPr>
              <a:t>je tvořen hlubokou </a:t>
            </a:r>
            <a:r>
              <a:rPr lang="cs-CZ" sz="2400" b="1" dirty="0" smtClean="0">
                <a:effectLst/>
              </a:rPr>
              <a:t>příkopovou propadlinou. </a:t>
            </a:r>
          </a:p>
          <a:p>
            <a:r>
              <a:rPr lang="cs-CZ" sz="2400" dirty="0" smtClean="0">
                <a:effectLst/>
              </a:rPr>
              <a:t>Jde o nejstarší a zároveň </a:t>
            </a:r>
            <a:r>
              <a:rPr lang="cs-CZ" sz="2400" dirty="0" smtClean="0"/>
              <a:t>nejhlubší </a:t>
            </a:r>
            <a:r>
              <a:rPr lang="cs-CZ" sz="2400" dirty="0" smtClean="0">
                <a:effectLst/>
              </a:rPr>
              <a:t>jezero na </a:t>
            </a:r>
            <a:r>
              <a:rPr lang="cs-CZ" sz="2400" dirty="0" smtClean="0"/>
              <a:t>Zemi ( 1680 m ).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6279703"/>
            <a:ext cx="84249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Najdi toto jezero na mapě. Ve kterém státě leží?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Tak tady je.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BAJKAL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" presetClass="exit" presetSubtype="0" fill="hold" grpId="1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6" grpId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reeform 2"/>
          <p:cNvSpPr>
            <a:spLocks/>
          </p:cNvSpPr>
          <p:nvPr/>
        </p:nvSpPr>
        <p:spPr bwMode="auto">
          <a:xfrm>
            <a:off x="4659313" y="4292600"/>
            <a:ext cx="3873500" cy="1193800"/>
          </a:xfrm>
          <a:custGeom>
            <a:avLst/>
            <a:gdLst>
              <a:gd name="T0" fmla="*/ 57150 w 2440"/>
              <a:gd name="T1" fmla="*/ 0 h 752"/>
              <a:gd name="T2" fmla="*/ 0 w 2440"/>
              <a:gd name="T3" fmla="*/ 119063 h 752"/>
              <a:gd name="T4" fmla="*/ 3105150 w 2440"/>
              <a:gd name="T5" fmla="*/ 177800 h 752"/>
              <a:gd name="T6" fmla="*/ 3873500 w 2440"/>
              <a:gd name="T7" fmla="*/ 360363 h 752"/>
              <a:gd name="T8" fmla="*/ 2292350 w 2440"/>
              <a:gd name="T9" fmla="*/ 1193800 h 752"/>
              <a:gd name="T10" fmla="*/ 488950 w 2440"/>
              <a:gd name="T11" fmla="*/ 720725 h 752"/>
              <a:gd name="T12" fmla="*/ 57150 w 2440"/>
              <a:gd name="T13" fmla="*/ 0 h 752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2440"/>
              <a:gd name="T22" fmla="*/ 0 h 752"/>
              <a:gd name="T23" fmla="*/ 2440 w 2440"/>
              <a:gd name="T24" fmla="*/ 752 h 752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2440" h="752">
                <a:moveTo>
                  <a:pt x="36" y="0"/>
                </a:moveTo>
                <a:lnTo>
                  <a:pt x="0" y="75"/>
                </a:lnTo>
                <a:lnTo>
                  <a:pt x="1956" y="112"/>
                </a:lnTo>
                <a:lnTo>
                  <a:pt x="2440" y="227"/>
                </a:lnTo>
                <a:lnTo>
                  <a:pt x="1444" y="752"/>
                </a:lnTo>
                <a:lnTo>
                  <a:pt x="308" y="454"/>
                </a:lnTo>
                <a:lnTo>
                  <a:pt x="36" y="0"/>
                </a:lnTo>
                <a:close/>
              </a:path>
            </a:pathLst>
          </a:custGeom>
          <a:solidFill>
            <a:schemeClr val="accent1">
              <a:lumMod val="90000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5123" name="Freeform 3"/>
          <p:cNvSpPr>
            <a:spLocks/>
          </p:cNvSpPr>
          <p:nvPr/>
        </p:nvSpPr>
        <p:spPr bwMode="auto">
          <a:xfrm>
            <a:off x="2466975" y="2627313"/>
            <a:ext cx="1016000" cy="587375"/>
          </a:xfrm>
          <a:custGeom>
            <a:avLst/>
            <a:gdLst>
              <a:gd name="T0" fmla="*/ 44450 w 640"/>
              <a:gd name="T1" fmla="*/ 73025 h 370"/>
              <a:gd name="T2" fmla="*/ 304800 w 640"/>
              <a:gd name="T3" fmla="*/ 514350 h 370"/>
              <a:gd name="T4" fmla="*/ 881063 w 640"/>
              <a:gd name="T5" fmla="*/ 587375 h 370"/>
              <a:gd name="T6" fmla="*/ 1016000 w 640"/>
              <a:gd name="T7" fmla="*/ 3175 h 370"/>
              <a:gd name="T8" fmla="*/ 0 w 640"/>
              <a:gd name="T9" fmla="*/ 0 h 370"/>
              <a:gd name="T10" fmla="*/ 17463 w 640"/>
              <a:gd name="T11" fmla="*/ 298450 h 370"/>
              <a:gd name="T12" fmla="*/ 44450 w 640"/>
              <a:gd name="T13" fmla="*/ 73025 h 370"/>
              <a:gd name="T14" fmla="*/ 0 60000 65536"/>
              <a:gd name="T15" fmla="*/ 0 60000 65536"/>
              <a:gd name="T16" fmla="*/ 0 60000 65536"/>
              <a:gd name="T17" fmla="*/ 0 60000 65536"/>
              <a:gd name="T18" fmla="*/ 0 60000 65536"/>
              <a:gd name="T19" fmla="*/ 0 60000 65536"/>
              <a:gd name="T20" fmla="*/ 0 60000 65536"/>
              <a:gd name="T21" fmla="*/ 0 w 640"/>
              <a:gd name="T22" fmla="*/ 0 h 370"/>
              <a:gd name="T23" fmla="*/ 640 w 640"/>
              <a:gd name="T24" fmla="*/ 370 h 370"/>
            </a:gdLst>
            <a:ahLst/>
            <a:cxnLst>
              <a:cxn ang="T14">
                <a:pos x="T0" y="T1"/>
              </a:cxn>
              <a:cxn ang="T15">
                <a:pos x="T2" y="T3"/>
              </a:cxn>
              <a:cxn ang="T16">
                <a:pos x="T4" y="T5"/>
              </a:cxn>
              <a:cxn ang="T17">
                <a:pos x="T6" y="T7"/>
              </a:cxn>
              <a:cxn ang="T18">
                <a:pos x="T8" y="T9"/>
              </a:cxn>
              <a:cxn ang="T19">
                <a:pos x="T10" y="T11"/>
              </a:cxn>
              <a:cxn ang="T20">
                <a:pos x="T12" y="T13"/>
              </a:cxn>
            </a:cxnLst>
            <a:rect l="T21" t="T22" r="T23" b="T24"/>
            <a:pathLst>
              <a:path w="640" h="370">
                <a:moveTo>
                  <a:pt x="28" y="46"/>
                </a:moveTo>
                <a:lnTo>
                  <a:pt x="192" y="324"/>
                </a:lnTo>
                <a:lnTo>
                  <a:pt x="555" y="370"/>
                </a:lnTo>
                <a:lnTo>
                  <a:pt x="640" y="2"/>
                </a:lnTo>
                <a:lnTo>
                  <a:pt x="0" y="0"/>
                </a:lnTo>
                <a:lnTo>
                  <a:pt x="11" y="188"/>
                </a:lnTo>
                <a:lnTo>
                  <a:pt x="28" y="46"/>
                </a:lnTo>
                <a:close/>
              </a:path>
            </a:pathLst>
          </a:custGeom>
          <a:solidFill>
            <a:schemeClr val="accent1">
              <a:lumMod val="90000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395536" y="-27384"/>
            <a:ext cx="498886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 smtClean="0"/>
              <a:t>Jezera </a:t>
            </a:r>
            <a:r>
              <a:rPr lang="cs-CZ" altLang="cs-CZ" dirty="0"/>
              <a:t>sopečného původu</a:t>
            </a:r>
          </a:p>
        </p:txBody>
      </p:sp>
      <p:sp>
        <p:nvSpPr>
          <p:cNvPr id="5125" name="Freeform 5"/>
          <p:cNvSpPr>
            <a:spLocks/>
          </p:cNvSpPr>
          <p:nvPr/>
        </p:nvSpPr>
        <p:spPr bwMode="auto">
          <a:xfrm>
            <a:off x="323850" y="2349500"/>
            <a:ext cx="8066088" cy="3451225"/>
          </a:xfrm>
          <a:custGeom>
            <a:avLst/>
            <a:gdLst>
              <a:gd name="T0" fmla="*/ 46 w 5081"/>
              <a:gd name="T1" fmla="*/ 1584 h 2174"/>
              <a:gd name="T2" fmla="*/ 958 w 5081"/>
              <a:gd name="T3" fmla="*/ 320 h 2174"/>
              <a:gd name="T4" fmla="*/ 1186 w 5081"/>
              <a:gd name="T5" fmla="*/ 82 h 2174"/>
              <a:gd name="T6" fmla="*/ 1250 w 5081"/>
              <a:gd name="T7" fmla="*/ 0 h 2174"/>
              <a:gd name="T8" fmla="*/ 1588 w 5081"/>
              <a:gd name="T9" fmla="*/ 450 h 2174"/>
              <a:gd name="T10" fmla="*/ 1781 w 5081"/>
              <a:gd name="T11" fmla="*/ 420 h 2174"/>
              <a:gd name="T12" fmla="*/ 1996 w 5081"/>
              <a:gd name="T13" fmla="*/ 87 h 2174"/>
              <a:gd name="T14" fmla="*/ 2313 w 5081"/>
              <a:gd name="T15" fmla="*/ 722 h 2174"/>
              <a:gd name="T16" fmla="*/ 2622 w 5081"/>
              <a:gd name="T17" fmla="*/ 1051 h 2174"/>
              <a:gd name="T18" fmla="*/ 2767 w 5081"/>
              <a:gd name="T19" fmla="*/ 1117 h 2174"/>
              <a:gd name="T20" fmla="*/ 2822 w 5081"/>
              <a:gd name="T21" fmla="*/ 1290 h 2174"/>
              <a:gd name="T22" fmla="*/ 2987 w 5081"/>
              <a:gd name="T23" fmla="*/ 1391 h 2174"/>
              <a:gd name="T24" fmla="*/ 3085 w 5081"/>
              <a:gd name="T25" fmla="*/ 1584 h 2174"/>
              <a:gd name="T26" fmla="*/ 3901 w 5081"/>
              <a:gd name="T27" fmla="*/ 1856 h 2174"/>
              <a:gd name="T28" fmla="*/ 4491 w 5081"/>
              <a:gd name="T29" fmla="*/ 1992 h 2174"/>
              <a:gd name="T30" fmla="*/ 4944 w 5081"/>
              <a:gd name="T31" fmla="*/ 2083 h 2174"/>
              <a:gd name="T32" fmla="*/ 5081 w 5081"/>
              <a:gd name="T33" fmla="*/ 2141 h 2174"/>
              <a:gd name="T34" fmla="*/ 0 w 5081"/>
              <a:gd name="T35" fmla="*/ 2174 h 2174"/>
              <a:gd name="T36" fmla="*/ 46 w 5081"/>
              <a:gd name="T37" fmla="*/ 1584 h 2174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60000 65536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w 5081"/>
              <a:gd name="T58" fmla="*/ 0 h 2174"/>
              <a:gd name="T59" fmla="*/ 5081 w 5081"/>
              <a:gd name="T60" fmla="*/ 2174 h 2174"/>
            </a:gdLst>
            <a:ahLst/>
            <a:cxnLst>
              <a:cxn ang="T38">
                <a:pos x="T0" y="T1"/>
              </a:cxn>
              <a:cxn ang="T39">
                <a:pos x="T2" y="T3"/>
              </a:cxn>
              <a:cxn ang="T40">
                <a:pos x="T4" y="T5"/>
              </a:cxn>
              <a:cxn ang="T41">
                <a:pos x="T6" y="T7"/>
              </a:cxn>
              <a:cxn ang="T42">
                <a:pos x="T8" y="T9"/>
              </a:cxn>
              <a:cxn ang="T43">
                <a:pos x="T10" y="T11"/>
              </a:cxn>
              <a:cxn ang="T44">
                <a:pos x="T12" y="T13"/>
              </a:cxn>
              <a:cxn ang="T45">
                <a:pos x="T14" y="T15"/>
              </a:cxn>
              <a:cxn ang="T46">
                <a:pos x="T16" y="T17"/>
              </a:cxn>
              <a:cxn ang="T47">
                <a:pos x="T18" y="T19"/>
              </a:cxn>
              <a:cxn ang="T48">
                <a:pos x="T20" y="T21"/>
              </a:cxn>
              <a:cxn ang="T49">
                <a:pos x="T22" y="T23"/>
              </a:cxn>
              <a:cxn ang="T50">
                <a:pos x="T24" y="T25"/>
              </a:cxn>
              <a:cxn ang="T51">
                <a:pos x="T26" y="T27"/>
              </a:cxn>
              <a:cxn ang="T52">
                <a:pos x="T28" y="T29"/>
              </a:cxn>
              <a:cxn ang="T53">
                <a:pos x="T30" y="T31"/>
              </a:cxn>
              <a:cxn ang="T54">
                <a:pos x="T32" y="T33"/>
              </a:cxn>
              <a:cxn ang="T55">
                <a:pos x="T34" y="T35"/>
              </a:cxn>
              <a:cxn ang="T56">
                <a:pos x="T36" y="T37"/>
              </a:cxn>
            </a:cxnLst>
            <a:rect l="T57" t="T58" r="T59" b="T60"/>
            <a:pathLst>
              <a:path w="5081" h="2174">
                <a:moveTo>
                  <a:pt x="46" y="1584"/>
                </a:moveTo>
                <a:lnTo>
                  <a:pt x="958" y="320"/>
                </a:lnTo>
                <a:lnTo>
                  <a:pt x="1186" y="82"/>
                </a:lnTo>
                <a:lnTo>
                  <a:pt x="1250" y="0"/>
                </a:lnTo>
                <a:lnTo>
                  <a:pt x="1588" y="450"/>
                </a:lnTo>
                <a:lnTo>
                  <a:pt x="1781" y="420"/>
                </a:lnTo>
                <a:lnTo>
                  <a:pt x="1996" y="87"/>
                </a:lnTo>
                <a:lnTo>
                  <a:pt x="2313" y="722"/>
                </a:lnTo>
                <a:lnTo>
                  <a:pt x="2622" y="1051"/>
                </a:lnTo>
                <a:lnTo>
                  <a:pt x="2767" y="1117"/>
                </a:lnTo>
                <a:lnTo>
                  <a:pt x="2822" y="1290"/>
                </a:lnTo>
                <a:lnTo>
                  <a:pt x="2987" y="1391"/>
                </a:lnTo>
                <a:lnTo>
                  <a:pt x="3085" y="1584"/>
                </a:lnTo>
                <a:lnTo>
                  <a:pt x="3901" y="1856"/>
                </a:lnTo>
                <a:lnTo>
                  <a:pt x="4491" y="1992"/>
                </a:lnTo>
                <a:lnTo>
                  <a:pt x="4944" y="2083"/>
                </a:lnTo>
                <a:lnTo>
                  <a:pt x="5081" y="2141"/>
                </a:lnTo>
                <a:lnTo>
                  <a:pt x="0" y="2174"/>
                </a:lnTo>
                <a:lnTo>
                  <a:pt x="46" y="1584"/>
                </a:lnTo>
                <a:close/>
              </a:path>
            </a:pathLst>
          </a:custGeom>
          <a:blipFill>
            <a:blip r:embed="rId2"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pPr>
              <a:defRPr/>
            </a:pPr>
            <a:endParaRPr lang="cs-CZ" dirty="0"/>
          </a:p>
        </p:txBody>
      </p:sp>
      <p:sp>
        <p:nvSpPr>
          <p:cNvPr id="5126" name="Freeform 6"/>
          <p:cNvSpPr>
            <a:spLocks/>
          </p:cNvSpPr>
          <p:nvPr/>
        </p:nvSpPr>
        <p:spPr bwMode="auto">
          <a:xfrm>
            <a:off x="4427538" y="1916113"/>
            <a:ext cx="4506912" cy="3860800"/>
          </a:xfrm>
          <a:custGeom>
            <a:avLst/>
            <a:gdLst>
              <a:gd name="T0" fmla="*/ 0 w 2839"/>
              <a:gd name="T1" fmla="*/ 2032000 h 2432"/>
              <a:gd name="T2" fmla="*/ 1482725 w 2839"/>
              <a:gd name="T3" fmla="*/ 457200 h 2432"/>
              <a:gd name="T4" fmla="*/ 1843087 w 2839"/>
              <a:gd name="T5" fmla="*/ 14288 h 2432"/>
              <a:gd name="T6" fmla="*/ 2074862 w 2839"/>
              <a:gd name="T7" fmla="*/ 0 h 2432"/>
              <a:gd name="T8" fmla="*/ 2205037 w 2839"/>
              <a:gd name="T9" fmla="*/ 14288 h 2432"/>
              <a:gd name="T10" fmla="*/ 2306637 w 2839"/>
              <a:gd name="T11" fmla="*/ 71438 h 2432"/>
              <a:gd name="T12" fmla="*/ 3556000 w 2839"/>
              <a:gd name="T13" fmla="*/ 1073150 h 2432"/>
              <a:gd name="T14" fmla="*/ 4470400 w 2839"/>
              <a:gd name="T15" fmla="*/ 2089150 h 2432"/>
              <a:gd name="T16" fmla="*/ 4003675 w 2839"/>
              <a:gd name="T17" fmla="*/ 2257425 h 2432"/>
              <a:gd name="T18" fmla="*/ 4506912 w 2839"/>
              <a:gd name="T19" fmla="*/ 2978150 h 2432"/>
              <a:gd name="T20" fmla="*/ 4291012 w 2839"/>
              <a:gd name="T21" fmla="*/ 3841750 h 2432"/>
              <a:gd name="T22" fmla="*/ 2922587 w 2839"/>
              <a:gd name="T23" fmla="*/ 3841750 h 2432"/>
              <a:gd name="T24" fmla="*/ 2320925 w 2839"/>
              <a:gd name="T25" fmla="*/ 3860800 h 2432"/>
              <a:gd name="T26" fmla="*/ 2481262 w 2839"/>
              <a:gd name="T27" fmla="*/ 3511550 h 2432"/>
              <a:gd name="T28" fmla="*/ 2597150 w 2839"/>
              <a:gd name="T29" fmla="*/ 3381375 h 2432"/>
              <a:gd name="T30" fmla="*/ 2851150 w 2839"/>
              <a:gd name="T31" fmla="*/ 3049588 h 2432"/>
              <a:gd name="T32" fmla="*/ 3211512 w 2839"/>
              <a:gd name="T33" fmla="*/ 2833688 h 2432"/>
              <a:gd name="T34" fmla="*/ 3498850 w 2839"/>
              <a:gd name="T35" fmla="*/ 2833688 h 2432"/>
              <a:gd name="T36" fmla="*/ 3700462 w 2839"/>
              <a:gd name="T37" fmla="*/ 2932113 h 2432"/>
              <a:gd name="T38" fmla="*/ 3714750 w 2839"/>
              <a:gd name="T39" fmla="*/ 2762250 h 2432"/>
              <a:gd name="T40" fmla="*/ 2995612 w 2839"/>
              <a:gd name="T41" fmla="*/ 2546350 h 2432"/>
              <a:gd name="T42" fmla="*/ 1843087 w 2839"/>
              <a:gd name="T43" fmla="*/ 2546350 h 2432"/>
              <a:gd name="T44" fmla="*/ 333375 w 2839"/>
              <a:gd name="T45" fmla="*/ 2481263 h 2432"/>
              <a:gd name="T46" fmla="*/ 274637 w 2839"/>
              <a:gd name="T47" fmla="*/ 2351088 h 2432"/>
              <a:gd name="T48" fmla="*/ 158750 w 2839"/>
              <a:gd name="T49" fmla="*/ 2190750 h 2432"/>
              <a:gd name="T50" fmla="*/ 0 w 2839"/>
              <a:gd name="T51" fmla="*/ 2032000 h 2432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w 2839"/>
              <a:gd name="T79" fmla="*/ 0 h 2432"/>
              <a:gd name="T80" fmla="*/ 2839 w 2839"/>
              <a:gd name="T81" fmla="*/ 2432 h 2432"/>
            </a:gdLst>
            <a:ahLst/>
            <a:cxnLst>
              <a:cxn ang="T52">
                <a:pos x="T0" y="T1"/>
              </a:cxn>
              <a:cxn ang="T53">
                <a:pos x="T2" y="T3"/>
              </a:cxn>
              <a:cxn ang="T54">
                <a:pos x="T4" y="T5"/>
              </a:cxn>
              <a:cxn ang="T55">
                <a:pos x="T6" y="T7"/>
              </a:cxn>
              <a:cxn ang="T56">
                <a:pos x="T8" y="T9"/>
              </a:cxn>
              <a:cxn ang="T57">
                <a:pos x="T10" y="T11"/>
              </a:cxn>
              <a:cxn ang="T58">
                <a:pos x="T12" y="T13"/>
              </a:cxn>
              <a:cxn ang="T59">
                <a:pos x="T14" y="T15"/>
              </a:cxn>
              <a:cxn ang="T60">
                <a:pos x="T16" y="T17"/>
              </a:cxn>
              <a:cxn ang="T61">
                <a:pos x="T18" y="T19"/>
              </a:cxn>
              <a:cxn ang="T62">
                <a:pos x="T20" y="T21"/>
              </a:cxn>
              <a:cxn ang="T63">
                <a:pos x="T22" y="T23"/>
              </a:cxn>
              <a:cxn ang="T64">
                <a:pos x="T24" y="T25"/>
              </a:cxn>
              <a:cxn ang="T65">
                <a:pos x="T26" y="T27"/>
              </a:cxn>
              <a:cxn ang="T66">
                <a:pos x="T28" y="T29"/>
              </a:cxn>
              <a:cxn ang="T67">
                <a:pos x="T30" y="T31"/>
              </a:cxn>
              <a:cxn ang="T68">
                <a:pos x="T32" y="T33"/>
              </a:cxn>
              <a:cxn ang="T69">
                <a:pos x="T34" y="T35"/>
              </a:cxn>
              <a:cxn ang="T70">
                <a:pos x="T36" y="T37"/>
              </a:cxn>
              <a:cxn ang="T71">
                <a:pos x="T38" y="T39"/>
              </a:cxn>
              <a:cxn ang="T72">
                <a:pos x="T40" y="T41"/>
              </a:cxn>
              <a:cxn ang="T73">
                <a:pos x="T42" y="T43"/>
              </a:cxn>
              <a:cxn ang="T74">
                <a:pos x="T44" y="T45"/>
              </a:cxn>
              <a:cxn ang="T75">
                <a:pos x="T46" y="T47"/>
              </a:cxn>
              <a:cxn ang="T76">
                <a:pos x="T48" y="T49"/>
              </a:cxn>
              <a:cxn ang="T77">
                <a:pos x="T50" y="T51"/>
              </a:cxn>
            </a:cxnLst>
            <a:rect l="T78" t="T79" r="T80" b="T81"/>
            <a:pathLst>
              <a:path w="2839" h="2432">
                <a:moveTo>
                  <a:pt x="0" y="1280"/>
                </a:moveTo>
                <a:lnTo>
                  <a:pt x="934" y="288"/>
                </a:lnTo>
                <a:lnTo>
                  <a:pt x="1161" y="9"/>
                </a:lnTo>
                <a:lnTo>
                  <a:pt x="1307" y="0"/>
                </a:lnTo>
                <a:lnTo>
                  <a:pt x="1389" y="9"/>
                </a:lnTo>
                <a:lnTo>
                  <a:pt x="1453" y="45"/>
                </a:lnTo>
                <a:lnTo>
                  <a:pt x="2240" y="676"/>
                </a:lnTo>
                <a:lnTo>
                  <a:pt x="2816" y="1316"/>
                </a:lnTo>
                <a:lnTo>
                  <a:pt x="2522" y="1422"/>
                </a:lnTo>
                <a:lnTo>
                  <a:pt x="2839" y="1876"/>
                </a:lnTo>
                <a:lnTo>
                  <a:pt x="2703" y="2420"/>
                </a:lnTo>
                <a:lnTo>
                  <a:pt x="1841" y="2420"/>
                </a:lnTo>
                <a:lnTo>
                  <a:pt x="1462" y="2432"/>
                </a:lnTo>
                <a:lnTo>
                  <a:pt x="1563" y="2212"/>
                </a:lnTo>
                <a:lnTo>
                  <a:pt x="1636" y="2130"/>
                </a:lnTo>
                <a:lnTo>
                  <a:pt x="1796" y="1921"/>
                </a:lnTo>
                <a:lnTo>
                  <a:pt x="2023" y="1785"/>
                </a:lnTo>
                <a:lnTo>
                  <a:pt x="2204" y="1785"/>
                </a:lnTo>
                <a:lnTo>
                  <a:pt x="2331" y="1847"/>
                </a:lnTo>
                <a:lnTo>
                  <a:pt x="2340" y="1740"/>
                </a:lnTo>
                <a:lnTo>
                  <a:pt x="1887" y="1604"/>
                </a:lnTo>
                <a:lnTo>
                  <a:pt x="1161" y="1604"/>
                </a:lnTo>
                <a:lnTo>
                  <a:pt x="210" y="1563"/>
                </a:lnTo>
                <a:lnTo>
                  <a:pt x="173" y="1481"/>
                </a:lnTo>
                <a:lnTo>
                  <a:pt x="100" y="1380"/>
                </a:lnTo>
                <a:lnTo>
                  <a:pt x="0" y="1280"/>
                </a:lnTo>
                <a:close/>
              </a:path>
            </a:pathLst>
          </a:custGeom>
          <a:blipFill>
            <a:blip r:embed="rId3"/>
            <a:tile tx="0" ty="0" sx="100000" sy="100000" flip="none" algn="tl"/>
          </a:blip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5127" name="Freeform 7"/>
          <p:cNvSpPr>
            <a:spLocks/>
          </p:cNvSpPr>
          <p:nvPr/>
        </p:nvSpPr>
        <p:spPr bwMode="auto">
          <a:xfrm>
            <a:off x="6084888" y="476250"/>
            <a:ext cx="2428875" cy="1406525"/>
          </a:xfrm>
          <a:custGeom>
            <a:avLst/>
            <a:gdLst>
              <a:gd name="T0" fmla="*/ 320675 w 1530"/>
              <a:gd name="T1" fmla="*/ 1319213 h 886"/>
              <a:gd name="T2" fmla="*/ 304800 w 1530"/>
              <a:gd name="T3" fmla="*/ 1131888 h 886"/>
              <a:gd name="T4" fmla="*/ 0 w 1530"/>
              <a:gd name="T5" fmla="*/ 782638 h 886"/>
              <a:gd name="T6" fmla="*/ 219075 w 1530"/>
              <a:gd name="T7" fmla="*/ 739775 h 886"/>
              <a:gd name="T8" fmla="*/ 422275 w 1530"/>
              <a:gd name="T9" fmla="*/ 827088 h 886"/>
              <a:gd name="T10" fmla="*/ 349250 w 1530"/>
              <a:gd name="T11" fmla="*/ 709613 h 886"/>
              <a:gd name="T12" fmla="*/ 828675 w 1530"/>
              <a:gd name="T13" fmla="*/ 666750 h 886"/>
              <a:gd name="T14" fmla="*/ 842963 w 1530"/>
              <a:gd name="T15" fmla="*/ 652463 h 886"/>
              <a:gd name="T16" fmla="*/ 812800 w 1530"/>
              <a:gd name="T17" fmla="*/ 550863 h 886"/>
              <a:gd name="T18" fmla="*/ 885825 w 1530"/>
              <a:gd name="T19" fmla="*/ 390525 h 886"/>
              <a:gd name="T20" fmla="*/ 1016000 w 1530"/>
              <a:gd name="T21" fmla="*/ 347663 h 886"/>
              <a:gd name="T22" fmla="*/ 1103313 w 1530"/>
              <a:gd name="T23" fmla="*/ 361950 h 886"/>
              <a:gd name="T24" fmla="*/ 1060450 w 1530"/>
              <a:gd name="T25" fmla="*/ 333375 h 886"/>
              <a:gd name="T26" fmla="*/ 1016000 w 1530"/>
              <a:gd name="T27" fmla="*/ 173038 h 886"/>
              <a:gd name="T28" fmla="*/ 1147763 w 1530"/>
              <a:gd name="T29" fmla="*/ 14288 h 886"/>
              <a:gd name="T30" fmla="*/ 1438275 w 1530"/>
              <a:gd name="T31" fmla="*/ 100013 h 886"/>
              <a:gd name="T32" fmla="*/ 1466850 w 1530"/>
              <a:gd name="T33" fmla="*/ 158750 h 886"/>
              <a:gd name="T34" fmla="*/ 1495425 w 1530"/>
              <a:gd name="T35" fmla="*/ 201613 h 886"/>
              <a:gd name="T36" fmla="*/ 1509713 w 1530"/>
              <a:gd name="T37" fmla="*/ 246063 h 886"/>
              <a:gd name="T38" fmla="*/ 1466850 w 1530"/>
              <a:gd name="T39" fmla="*/ 217488 h 886"/>
              <a:gd name="T40" fmla="*/ 1495425 w 1530"/>
              <a:gd name="T41" fmla="*/ 42863 h 886"/>
              <a:gd name="T42" fmla="*/ 2062163 w 1530"/>
              <a:gd name="T43" fmla="*/ 100013 h 886"/>
              <a:gd name="T44" fmla="*/ 2235200 w 1530"/>
              <a:gd name="T45" fmla="*/ 201613 h 886"/>
              <a:gd name="T46" fmla="*/ 2336800 w 1530"/>
              <a:gd name="T47" fmla="*/ 303213 h 886"/>
              <a:gd name="T48" fmla="*/ 2395538 w 1530"/>
              <a:gd name="T49" fmla="*/ 463550 h 886"/>
              <a:gd name="T50" fmla="*/ 2047875 w 1530"/>
              <a:gd name="T51" fmla="*/ 536575 h 886"/>
              <a:gd name="T52" fmla="*/ 2003425 w 1530"/>
              <a:gd name="T53" fmla="*/ 477838 h 886"/>
              <a:gd name="T54" fmla="*/ 2032000 w 1530"/>
              <a:gd name="T55" fmla="*/ 434975 h 886"/>
              <a:gd name="T56" fmla="*/ 2149475 w 1530"/>
              <a:gd name="T57" fmla="*/ 463550 h 886"/>
              <a:gd name="T58" fmla="*/ 2206625 w 1530"/>
              <a:gd name="T59" fmla="*/ 536575 h 886"/>
              <a:gd name="T60" fmla="*/ 2265363 w 1530"/>
              <a:gd name="T61" fmla="*/ 565150 h 886"/>
              <a:gd name="T62" fmla="*/ 2381250 w 1530"/>
              <a:gd name="T63" fmla="*/ 811213 h 886"/>
              <a:gd name="T64" fmla="*/ 2395538 w 1530"/>
              <a:gd name="T65" fmla="*/ 1160463 h 886"/>
              <a:gd name="T66" fmla="*/ 2308225 w 1530"/>
              <a:gd name="T67" fmla="*/ 1233488 h 886"/>
              <a:gd name="T68" fmla="*/ 2105025 w 1530"/>
              <a:gd name="T69" fmla="*/ 1203325 h 886"/>
              <a:gd name="T70" fmla="*/ 1901825 w 1530"/>
              <a:gd name="T71" fmla="*/ 1087438 h 886"/>
              <a:gd name="T72" fmla="*/ 1684338 w 1530"/>
              <a:gd name="T73" fmla="*/ 957263 h 886"/>
              <a:gd name="T74" fmla="*/ 1481138 w 1530"/>
              <a:gd name="T75" fmla="*/ 768350 h 886"/>
              <a:gd name="T76" fmla="*/ 1452563 w 1530"/>
              <a:gd name="T77" fmla="*/ 725488 h 886"/>
              <a:gd name="T78" fmla="*/ 1438275 w 1530"/>
              <a:gd name="T79" fmla="*/ 681038 h 886"/>
              <a:gd name="T80" fmla="*/ 1495425 w 1530"/>
              <a:gd name="T81" fmla="*/ 695325 h 886"/>
              <a:gd name="T82" fmla="*/ 1438275 w 1530"/>
              <a:gd name="T83" fmla="*/ 928688 h 886"/>
              <a:gd name="T84" fmla="*/ 1277938 w 1530"/>
              <a:gd name="T85" fmla="*/ 855663 h 886"/>
              <a:gd name="T86" fmla="*/ 1292225 w 1530"/>
              <a:gd name="T87" fmla="*/ 898525 h 886"/>
              <a:gd name="T88" fmla="*/ 1219200 w 1530"/>
              <a:gd name="T89" fmla="*/ 1146175 h 886"/>
              <a:gd name="T90" fmla="*/ 1162050 w 1530"/>
              <a:gd name="T91" fmla="*/ 1131888 h 886"/>
              <a:gd name="T92" fmla="*/ 1147763 w 1530"/>
              <a:gd name="T93" fmla="*/ 1087438 h 886"/>
              <a:gd name="T94" fmla="*/ 1176338 w 1530"/>
              <a:gd name="T95" fmla="*/ 1131888 h 886"/>
              <a:gd name="T96" fmla="*/ 1001713 w 1530"/>
              <a:gd name="T97" fmla="*/ 1131888 h 886"/>
              <a:gd name="T98" fmla="*/ 987425 w 1530"/>
              <a:gd name="T99" fmla="*/ 1087438 h 886"/>
              <a:gd name="T100" fmla="*/ 1016000 w 1530"/>
              <a:gd name="T101" fmla="*/ 1131888 h 886"/>
              <a:gd name="T102" fmla="*/ 741363 w 1530"/>
              <a:gd name="T103" fmla="*/ 1116013 h 886"/>
              <a:gd name="T104" fmla="*/ 668338 w 1530"/>
              <a:gd name="T105" fmla="*/ 1044575 h 886"/>
              <a:gd name="T106" fmla="*/ 595313 w 1530"/>
              <a:gd name="T107" fmla="*/ 1174750 h 886"/>
              <a:gd name="T108" fmla="*/ 508000 w 1530"/>
              <a:gd name="T109" fmla="*/ 1233488 h 886"/>
              <a:gd name="T110" fmla="*/ 465138 w 1530"/>
              <a:gd name="T111" fmla="*/ 1406525 h 886"/>
              <a:gd name="T112" fmla="*/ 392113 w 1530"/>
              <a:gd name="T113" fmla="*/ 1349375 h 886"/>
              <a:gd name="T114" fmla="*/ 320675 w 1530"/>
              <a:gd name="T115" fmla="*/ 1319213 h 886"/>
              <a:gd name="T116" fmla="*/ 0 60000 65536"/>
              <a:gd name="T117" fmla="*/ 0 60000 65536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w 1530"/>
              <a:gd name="T175" fmla="*/ 0 h 886"/>
              <a:gd name="T176" fmla="*/ 1530 w 1530"/>
              <a:gd name="T177" fmla="*/ 886 h 886"/>
            </a:gdLst>
            <a:ahLst/>
            <a:cxnLst>
              <a:cxn ang="T116">
                <a:pos x="T0" y="T1"/>
              </a:cxn>
              <a:cxn ang="T117">
                <a:pos x="T2" y="T3"/>
              </a:cxn>
              <a:cxn ang="T118">
                <a:pos x="T4" y="T5"/>
              </a:cxn>
              <a:cxn ang="T119">
                <a:pos x="T6" y="T7"/>
              </a:cxn>
              <a:cxn ang="T120">
                <a:pos x="T8" y="T9"/>
              </a:cxn>
              <a:cxn ang="T121">
                <a:pos x="T10" y="T11"/>
              </a:cxn>
              <a:cxn ang="T122">
                <a:pos x="T12" y="T13"/>
              </a:cxn>
              <a:cxn ang="T123">
                <a:pos x="T14" y="T15"/>
              </a:cxn>
              <a:cxn ang="T124">
                <a:pos x="T16" y="T17"/>
              </a:cxn>
              <a:cxn ang="T125">
                <a:pos x="T18" y="T19"/>
              </a:cxn>
              <a:cxn ang="T126">
                <a:pos x="T20" y="T21"/>
              </a:cxn>
              <a:cxn ang="T127">
                <a:pos x="T22" y="T23"/>
              </a:cxn>
              <a:cxn ang="T128">
                <a:pos x="T24" y="T25"/>
              </a:cxn>
              <a:cxn ang="T129">
                <a:pos x="T26" y="T27"/>
              </a:cxn>
              <a:cxn ang="T130">
                <a:pos x="T28" y="T29"/>
              </a:cxn>
              <a:cxn ang="T131">
                <a:pos x="T30" y="T31"/>
              </a:cxn>
              <a:cxn ang="T132">
                <a:pos x="T32" y="T33"/>
              </a:cxn>
              <a:cxn ang="T133">
                <a:pos x="T34" y="T35"/>
              </a:cxn>
              <a:cxn ang="T134">
                <a:pos x="T36" y="T37"/>
              </a:cxn>
              <a:cxn ang="T135">
                <a:pos x="T38" y="T39"/>
              </a:cxn>
              <a:cxn ang="T136">
                <a:pos x="T40" y="T41"/>
              </a:cxn>
              <a:cxn ang="T137">
                <a:pos x="T42" y="T43"/>
              </a:cxn>
              <a:cxn ang="T138">
                <a:pos x="T44" y="T45"/>
              </a:cxn>
              <a:cxn ang="T139">
                <a:pos x="T46" y="T47"/>
              </a:cxn>
              <a:cxn ang="T140">
                <a:pos x="T48" y="T49"/>
              </a:cxn>
              <a:cxn ang="T141">
                <a:pos x="T50" y="T51"/>
              </a:cxn>
              <a:cxn ang="T142">
                <a:pos x="T52" y="T53"/>
              </a:cxn>
              <a:cxn ang="T143">
                <a:pos x="T54" y="T55"/>
              </a:cxn>
              <a:cxn ang="T144">
                <a:pos x="T56" y="T57"/>
              </a:cxn>
              <a:cxn ang="T145">
                <a:pos x="T58" y="T59"/>
              </a:cxn>
              <a:cxn ang="T146">
                <a:pos x="T60" y="T61"/>
              </a:cxn>
              <a:cxn ang="T147">
                <a:pos x="T62" y="T63"/>
              </a:cxn>
              <a:cxn ang="T148">
                <a:pos x="T64" y="T65"/>
              </a:cxn>
              <a:cxn ang="T149">
                <a:pos x="T66" y="T67"/>
              </a:cxn>
              <a:cxn ang="T150">
                <a:pos x="T68" y="T69"/>
              </a:cxn>
              <a:cxn ang="T151">
                <a:pos x="T70" y="T71"/>
              </a:cxn>
              <a:cxn ang="T152">
                <a:pos x="T72" y="T73"/>
              </a:cxn>
              <a:cxn ang="T153">
                <a:pos x="T74" y="T75"/>
              </a:cxn>
              <a:cxn ang="T154">
                <a:pos x="T76" y="T77"/>
              </a:cxn>
              <a:cxn ang="T155">
                <a:pos x="T78" y="T79"/>
              </a:cxn>
              <a:cxn ang="T156">
                <a:pos x="T80" y="T81"/>
              </a:cxn>
              <a:cxn ang="T157">
                <a:pos x="T82" y="T83"/>
              </a:cxn>
              <a:cxn ang="T158">
                <a:pos x="T84" y="T85"/>
              </a:cxn>
              <a:cxn ang="T159">
                <a:pos x="T86" y="T87"/>
              </a:cxn>
              <a:cxn ang="T160">
                <a:pos x="T88" y="T89"/>
              </a:cxn>
              <a:cxn ang="T161">
                <a:pos x="T90" y="T91"/>
              </a:cxn>
              <a:cxn ang="T162">
                <a:pos x="T92" y="T93"/>
              </a:cxn>
              <a:cxn ang="T163">
                <a:pos x="T94" y="T95"/>
              </a:cxn>
              <a:cxn ang="T164">
                <a:pos x="T96" y="T97"/>
              </a:cxn>
              <a:cxn ang="T165">
                <a:pos x="T98" y="T99"/>
              </a:cxn>
              <a:cxn ang="T166">
                <a:pos x="T100" y="T101"/>
              </a:cxn>
              <a:cxn ang="T167">
                <a:pos x="T102" y="T103"/>
              </a:cxn>
              <a:cxn ang="T168">
                <a:pos x="T104" y="T105"/>
              </a:cxn>
              <a:cxn ang="T169">
                <a:pos x="T106" y="T107"/>
              </a:cxn>
              <a:cxn ang="T170">
                <a:pos x="T108" y="T109"/>
              </a:cxn>
              <a:cxn ang="T171">
                <a:pos x="T110" y="T111"/>
              </a:cxn>
              <a:cxn ang="T172">
                <a:pos x="T112" y="T113"/>
              </a:cxn>
              <a:cxn ang="T173">
                <a:pos x="T114" y="T115"/>
              </a:cxn>
            </a:cxnLst>
            <a:rect l="T174" t="T175" r="T176" b="T177"/>
            <a:pathLst>
              <a:path w="1530" h="886">
                <a:moveTo>
                  <a:pt x="202" y="831"/>
                </a:moveTo>
                <a:cubicBezTo>
                  <a:pt x="218" y="782"/>
                  <a:pt x="257" y="734"/>
                  <a:pt x="192" y="713"/>
                </a:cubicBezTo>
                <a:cubicBezTo>
                  <a:pt x="112" y="657"/>
                  <a:pt x="38" y="584"/>
                  <a:pt x="0" y="493"/>
                </a:cubicBezTo>
                <a:cubicBezTo>
                  <a:pt x="21" y="416"/>
                  <a:pt x="56" y="450"/>
                  <a:pt x="138" y="466"/>
                </a:cubicBezTo>
                <a:cubicBezTo>
                  <a:pt x="179" y="487"/>
                  <a:pt x="223" y="506"/>
                  <a:pt x="266" y="521"/>
                </a:cubicBezTo>
                <a:cubicBezTo>
                  <a:pt x="243" y="498"/>
                  <a:pt x="230" y="479"/>
                  <a:pt x="220" y="447"/>
                </a:cubicBezTo>
                <a:cubicBezTo>
                  <a:pt x="274" y="366"/>
                  <a:pt x="476" y="418"/>
                  <a:pt x="522" y="420"/>
                </a:cubicBezTo>
                <a:cubicBezTo>
                  <a:pt x="597" y="439"/>
                  <a:pt x="543" y="430"/>
                  <a:pt x="531" y="411"/>
                </a:cubicBezTo>
                <a:cubicBezTo>
                  <a:pt x="519" y="392"/>
                  <a:pt x="520" y="368"/>
                  <a:pt x="512" y="347"/>
                </a:cubicBezTo>
                <a:cubicBezTo>
                  <a:pt x="521" y="314"/>
                  <a:pt x="521" y="265"/>
                  <a:pt x="558" y="246"/>
                </a:cubicBezTo>
                <a:cubicBezTo>
                  <a:pt x="584" y="233"/>
                  <a:pt x="640" y="219"/>
                  <a:pt x="640" y="219"/>
                </a:cubicBezTo>
                <a:cubicBezTo>
                  <a:pt x="658" y="222"/>
                  <a:pt x="677" y="234"/>
                  <a:pt x="695" y="228"/>
                </a:cubicBezTo>
                <a:cubicBezTo>
                  <a:pt x="705" y="225"/>
                  <a:pt x="673" y="220"/>
                  <a:pt x="668" y="210"/>
                </a:cubicBezTo>
                <a:cubicBezTo>
                  <a:pt x="653" y="179"/>
                  <a:pt x="652" y="142"/>
                  <a:pt x="640" y="109"/>
                </a:cubicBezTo>
                <a:cubicBezTo>
                  <a:pt x="659" y="46"/>
                  <a:pt x="662" y="29"/>
                  <a:pt x="723" y="9"/>
                </a:cubicBezTo>
                <a:cubicBezTo>
                  <a:pt x="839" y="17"/>
                  <a:pt x="841" y="0"/>
                  <a:pt x="906" y="63"/>
                </a:cubicBezTo>
                <a:cubicBezTo>
                  <a:pt x="912" y="75"/>
                  <a:pt x="917" y="88"/>
                  <a:pt x="924" y="100"/>
                </a:cubicBezTo>
                <a:cubicBezTo>
                  <a:pt x="929" y="109"/>
                  <a:pt x="937" y="117"/>
                  <a:pt x="942" y="127"/>
                </a:cubicBezTo>
                <a:cubicBezTo>
                  <a:pt x="946" y="136"/>
                  <a:pt x="960" y="150"/>
                  <a:pt x="951" y="155"/>
                </a:cubicBezTo>
                <a:cubicBezTo>
                  <a:pt x="942" y="160"/>
                  <a:pt x="933" y="143"/>
                  <a:pt x="924" y="137"/>
                </a:cubicBezTo>
                <a:cubicBezTo>
                  <a:pt x="899" y="85"/>
                  <a:pt x="871" y="51"/>
                  <a:pt x="942" y="27"/>
                </a:cubicBezTo>
                <a:cubicBezTo>
                  <a:pt x="1061" y="34"/>
                  <a:pt x="1190" y="13"/>
                  <a:pt x="1299" y="63"/>
                </a:cubicBezTo>
                <a:cubicBezTo>
                  <a:pt x="1337" y="81"/>
                  <a:pt x="1375" y="101"/>
                  <a:pt x="1408" y="127"/>
                </a:cubicBezTo>
                <a:cubicBezTo>
                  <a:pt x="1432" y="145"/>
                  <a:pt x="1472" y="191"/>
                  <a:pt x="1472" y="191"/>
                </a:cubicBezTo>
                <a:cubicBezTo>
                  <a:pt x="1486" y="229"/>
                  <a:pt x="1501" y="251"/>
                  <a:pt x="1509" y="292"/>
                </a:cubicBezTo>
                <a:cubicBezTo>
                  <a:pt x="1483" y="398"/>
                  <a:pt x="1379" y="348"/>
                  <a:pt x="1290" y="338"/>
                </a:cubicBezTo>
                <a:cubicBezTo>
                  <a:pt x="1281" y="326"/>
                  <a:pt x="1264" y="316"/>
                  <a:pt x="1262" y="301"/>
                </a:cubicBezTo>
                <a:cubicBezTo>
                  <a:pt x="1260" y="290"/>
                  <a:pt x="1269" y="275"/>
                  <a:pt x="1280" y="274"/>
                </a:cubicBezTo>
                <a:cubicBezTo>
                  <a:pt x="1305" y="272"/>
                  <a:pt x="1329" y="286"/>
                  <a:pt x="1354" y="292"/>
                </a:cubicBezTo>
                <a:cubicBezTo>
                  <a:pt x="1366" y="307"/>
                  <a:pt x="1375" y="325"/>
                  <a:pt x="1390" y="338"/>
                </a:cubicBezTo>
                <a:cubicBezTo>
                  <a:pt x="1400" y="347"/>
                  <a:pt x="1419" y="345"/>
                  <a:pt x="1427" y="356"/>
                </a:cubicBezTo>
                <a:cubicBezTo>
                  <a:pt x="1455" y="395"/>
                  <a:pt x="1480" y="462"/>
                  <a:pt x="1500" y="511"/>
                </a:cubicBezTo>
                <a:cubicBezTo>
                  <a:pt x="1511" y="587"/>
                  <a:pt x="1530" y="652"/>
                  <a:pt x="1509" y="731"/>
                </a:cubicBezTo>
                <a:cubicBezTo>
                  <a:pt x="1505" y="745"/>
                  <a:pt x="1465" y="770"/>
                  <a:pt x="1454" y="777"/>
                </a:cubicBezTo>
                <a:cubicBezTo>
                  <a:pt x="1411" y="771"/>
                  <a:pt x="1368" y="768"/>
                  <a:pt x="1326" y="758"/>
                </a:cubicBezTo>
                <a:cubicBezTo>
                  <a:pt x="1262" y="743"/>
                  <a:pt x="1253" y="720"/>
                  <a:pt x="1198" y="685"/>
                </a:cubicBezTo>
                <a:cubicBezTo>
                  <a:pt x="1128" y="641"/>
                  <a:pt x="1121" y="647"/>
                  <a:pt x="1061" y="603"/>
                </a:cubicBezTo>
                <a:cubicBezTo>
                  <a:pt x="1012" y="566"/>
                  <a:pt x="982" y="520"/>
                  <a:pt x="933" y="484"/>
                </a:cubicBezTo>
                <a:cubicBezTo>
                  <a:pt x="927" y="475"/>
                  <a:pt x="920" y="467"/>
                  <a:pt x="915" y="457"/>
                </a:cubicBezTo>
                <a:cubicBezTo>
                  <a:pt x="911" y="448"/>
                  <a:pt x="898" y="435"/>
                  <a:pt x="906" y="429"/>
                </a:cubicBezTo>
                <a:cubicBezTo>
                  <a:pt x="916" y="422"/>
                  <a:pt x="930" y="435"/>
                  <a:pt x="942" y="438"/>
                </a:cubicBezTo>
                <a:cubicBezTo>
                  <a:pt x="979" y="496"/>
                  <a:pt x="992" y="561"/>
                  <a:pt x="906" y="585"/>
                </a:cubicBezTo>
                <a:cubicBezTo>
                  <a:pt x="843" y="578"/>
                  <a:pt x="805" y="603"/>
                  <a:pt x="805" y="539"/>
                </a:cubicBezTo>
                <a:cubicBezTo>
                  <a:pt x="805" y="530"/>
                  <a:pt x="811" y="557"/>
                  <a:pt x="814" y="566"/>
                </a:cubicBezTo>
                <a:cubicBezTo>
                  <a:pt x="802" y="636"/>
                  <a:pt x="804" y="670"/>
                  <a:pt x="768" y="722"/>
                </a:cubicBezTo>
                <a:cubicBezTo>
                  <a:pt x="756" y="719"/>
                  <a:pt x="742" y="721"/>
                  <a:pt x="732" y="713"/>
                </a:cubicBezTo>
                <a:cubicBezTo>
                  <a:pt x="724" y="707"/>
                  <a:pt x="713" y="685"/>
                  <a:pt x="723" y="685"/>
                </a:cubicBezTo>
                <a:cubicBezTo>
                  <a:pt x="734" y="685"/>
                  <a:pt x="735" y="704"/>
                  <a:pt x="741" y="713"/>
                </a:cubicBezTo>
                <a:cubicBezTo>
                  <a:pt x="700" y="727"/>
                  <a:pt x="687" y="735"/>
                  <a:pt x="631" y="713"/>
                </a:cubicBezTo>
                <a:cubicBezTo>
                  <a:pt x="622" y="709"/>
                  <a:pt x="612" y="685"/>
                  <a:pt x="622" y="685"/>
                </a:cubicBezTo>
                <a:cubicBezTo>
                  <a:pt x="633" y="685"/>
                  <a:pt x="634" y="704"/>
                  <a:pt x="640" y="713"/>
                </a:cubicBezTo>
                <a:cubicBezTo>
                  <a:pt x="589" y="747"/>
                  <a:pt x="516" y="741"/>
                  <a:pt x="467" y="703"/>
                </a:cubicBezTo>
                <a:cubicBezTo>
                  <a:pt x="450" y="690"/>
                  <a:pt x="421" y="658"/>
                  <a:pt x="421" y="658"/>
                </a:cubicBezTo>
                <a:cubicBezTo>
                  <a:pt x="411" y="689"/>
                  <a:pt x="402" y="720"/>
                  <a:pt x="375" y="740"/>
                </a:cubicBezTo>
                <a:cubicBezTo>
                  <a:pt x="357" y="753"/>
                  <a:pt x="320" y="777"/>
                  <a:pt x="320" y="777"/>
                </a:cubicBezTo>
                <a:cubicBezTo>
                  <a:pt x="296" y="849"/>
                  <a:pt x="305" y="812"/>
                  <a:pt x="293" y="886"/>
                </a:cubicBezTo>
                <a:cubicBezTo>
                  <a:pt x="277" y="875"/>
                  <a:pt x="264" y="859"/>
                  <a:pt x="247" y="850"/>
                </a:cubicBezTo>
                <a:cubicBezTo>
                  <a:pt x="191" y="822"/>
                  <a:pt x="225" y="857"/>
                  <a:pt x="202" y="831"/>
                </a:cubicBezTo>
                <a:close/>
              </a:path>
            </a:pathLst>
          </a:custGeom>
          <a:solidFill>
            <a:schemeClr val="bg2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5128" name="Text Box 8"/>
          <p:cNvSpPr txBox="1">
            <a:spLocks noChangeArrowheads="1"/>
          </p:cNvSpPr>
          <p:nvPr/>
        </p:nvSpPr>
        <p:spPr bwMode="auto">
          <a:xfrm>
            <a:off x="1258888" y="4508500"/>
            <a:ext cx="275590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>
                <a:solidFill>
                  <a:schemeClr val="tx2"/>
                </a:solidFill>
              </a:rPr>
              <a:t>vyhaslá sopka</a:t>
            </a:r>
          </a:p>
        </p:txBody>
      </p:sp>
      <p:sp>
        <p:nvSpPr>
          <p:cNvPr id="5129" name="Text Box 9"/>
          <p:cNvSpPr txBox="1">
            <a:spLocks noChangeArrowheads="1"/>
          </p:cNvSpPr>
          <p:nvPr/>
        </p:nvSpPr>
        <p:spPr bwMode="auto">
          <a:xfrm>
            <a:off x="5651500" y="3500438"/>
            <a:ext cx="234950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>
                <a:solidFill>
                  <a:schemeClr val="tx2"/>
                </a:solidFill>
              </a:rPr>
              <a:t>činná sopka</a:t>
            </a:r>
          </a:p>
        </p:txBody>
      </p:sp>
      <p:sp>
        <p:nvSpPr>
          <p:cNvPr id="5130" name="Text Box 10"/>
          <p:cNvSpPr txBox="1">
            <a:spLocks noChangeArrowheads="1"/>
          </p:cNvSpPr>
          <p:nvPr/>
        </p:nvSpPr>
        <p:spPr bwMode="auto">
          <a:xfrm>
            <a:off x="1835150" y="1268413"/>
            <a:ext cx="1874838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>
                <a:solidFill>
                  <a:schemeClr val="hlink"/>
                </a:solidFill>
              </a:rPr>
              <a:t>kráterové</a:t>
            </a:r>
          </a:p>
        </p:txBody>
      </p:sp>
      <p:sp>
        <p:nvSpPr>
          <p:cNvPr id="5131" name="Line 11"/>
          <p:cNvSpPr>
            <a:spLocks noChangeShapeType="1"/>
          </p:cNvSpPr>
          <p:nvPr/>
        </p:nvSpPr>
        <p:spPr bwMode="auto">
          <a:xfrm>
            <a:off x="3059113" y="1773238"/>
            <a:ext cx="0" cy="792162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5132" name="Text Box 12"/>
          <p:cNvSpPr txBox="1">
            <a:spLocks noChangeArrowheads="1"/>
          </p:cNvSpPr>
          <p:nvPr/>
        </p:nvSpPr>
        <p:spPr bwMode="auto">
          <a:xfrm>
            <a:off x="3635375" y="5949950"/>
            <a:ext cx="4964113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>
                <a:solidFill>
                  <a:schemeClr val="hlink"/>
                </a:solidFill>
              </a:rPr>
              <a:t>hrazené lávovým proudem</a:t>
            </a:r>
          </a:p>
        </p:txBody>
      </p:sp>
      <p:sp>
        <p:nvSpPr>
          <p:cNvPr id="5133" name="Line 13"/>
          <p:cNvSpPr>
            <a:spLocks noChangeShapeType="1"/>
          </p:cNvSpPr>
          <p:nvPr/>
        </p:nvSpPr>
        <p:spPr bwMode="auto">
          <a:xfrm flipH="1" flipV="1">
            <a:off x="7596188" y="5084763"/>
            <a:ext cx="144462" cy="936625"/>
          </a:xfrm>
          <a:prstGeom prst="line">
            <a:avLst/>
          </a:prstGeom>
          <a:noFill/>
          <a:ln w="57150">
            <a:solidFill>
              <a:schemeClr val="hlink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620688"/>
            <a:ext cx="54726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 vznikají jezera sopečného původu?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1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500"/>
                                        <p:tgtEl>
                                          <p:spTgt spid="5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500"/>
                            </p:stCondLst>
                            <p:childTnLst>
                              <p:par>
                                <p:cTn id="24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1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000"/>
                            </p:stCondLst>
                            <p:childTnLst>
                              <p:par>
                                <p:cTn id="3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/>
      <p:bldP spid="5130" grpId="0"/>
      <p:bldP spid="5131" grpId="0" animBg="1"/>
      <p:bldP spid="5132" grpId="0"/>
      <p:bldP spid="5133" grpId="0" animBg="1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4" descr="cratrer Lak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66" y="1470453"/>
            <a:ext cx="7164288" cy="5374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291" name="Text Box 5"/>
          <p:cNvSpPr txBox="1">
            <a:spLocks noChangeArrowheads="1"/>
          </p:cNvSpPr>
          <p:nvPr/>
        </p:nvSpPr>
        <p:spPr bwMode="auto">
          <a:xfrm>
            <a:off x="144016" y="0"/>
            <a:ext cx="8892480" cy="1015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 dirty="0"/>
              <a:t>Kráterové jezero</a:t>
            </a:r>
            <a:r>
              <a:rPr lang="cs-CZ" altLang="cs-CZ" sz="2000" dirty="0"/>
              <a:t> (</a:t>
            </a:r>
            <a:r>
              <a:rPr lang="cs-CZ" altLang="cs-CZ" sz="2000" i="1" dirty="0"/>
              <a:t>Crater</a:t>
            </a:r>
            <a:r>
              <a:rPr lang="cs-CZ" altLang="cs-CZ" sz="2000" i="1" dirty="0"/>
              <a:t> </a:t>
            </a:r>
            <a:r>
              <a:rPr lang="cs-CZ" altLang="cs-CZ" sz="2000" i="1" dirty="0"/>
              <a:t>Lake</a:t>
            </a:r>
            <a:r>
              <a:rPr lang="cs-CZ" altLang="cs-CZ" sz="2000" dirty="0"/>
              <a:t>) je jezero ve státě Oregon v USA. Nachází </a:t>
            </a:r>
            <a:r>
              <a:rPr lang="cs-CZ" altLang="cs-CZ" sz="2000" dirty="0" smtClean="0"/>
              <a:t>se v </a:t>
            </a:r>
            <a:r>
              <a:rPr lang="cs-CZ" altLang="cs-CZ" sz="2000" dirty="0"/>
              <a:t>jižní části Kaskádových hor v kráteru vyhaslé </a:t>
            </a:r>
            <a:r>
              <a:rPr lang="cs-CZ" altLang="cs-CZ" sz="2000" dirty="0" smtClean="0"/>
              <a:t>sopky. </a:t>
            </a:r>
            <a:r>
              <a:rPr lang="cs-CZ" altLang="cs-CZ" sz="2000" dirty="0"/>
              <a:t>Dosahuje maximální hloubky 600 m. Leží v nadmořské výšce 1 880 m.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572000" y="1084674"/>
            <a:ext cx="44644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Najdi na mapě, kde toto jezero leží.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343491"/>
            <a:ext cx="9144000" cy="389382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6423719"/>
            <a:ext cx="54006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>
                <a:effectLst/>
              </a:rPr>
              <a:t>Crater Lake and Wizard Island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707212"/>
            <a:ext cx="90364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/>
              </a:rPr>
              <a:t>Příkré břehy jsou pestrobarevné a místy vysoké až 650 m. Tvoří je popel a </a:t>
            </a:r>
            <a:r>
              <a:rPr lang="cs-CZ" sz="2400" dirty="0" smtClean="0">
                <a:effectLst/>
              </a:rPr>
              <a:t>utuhlá</a:t>
            </a:r>
            <a:r>
              <a:rPr lang="cs-CZ" sz="2400" dirty="0" smtClean="0">
                <a:effectLst/>
              </a:rPr>
              <a:t> láva. V příhodnějších oblastech rostou stromy. Po okraji kráteru ve výšce kolem 2000 metrů vede silnice, z které lze sejít po cestě k jezeru.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0"/>
            <a:ext cx="81369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Jsou krásná </a:t>
            </a:r>
            <a:r>
              <a:rPr lang="cs-CZ" sz="2400" dirty="0" smtClean="0"/>
              <a:t> </a:t>
            </a:r>
            <a:r>
              <a:rPr lang="cs-CZ" sz="2400" dirty="0" smtClean="0"/>
              <a:t>jezera na naší planetě Zemi, že?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0206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684213" y="44624"/>
            <a:ext cx="478368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/>
              <a:t>Jezera mořského původu</a:t>
            </a:r>
          </a:p>
        </p:txBody>
      </p:sp>
      <p:sp>
        <p:nvSpPr>
          <p:cNvPr id="8195" name="Freeform 3"/>
          <p:cNvSpPr>
            <a:spLocks/>
          </p:cNvSpPr>
          <p:nvPr/>
        </p:nvSpPr>
        <p:spPr bwMode="auto">
          <a:xfrm>
            <a:off x="395288" y="1521519"/>
            <a:ext cx="7080250" cy="2195513"/>
          </a:xfrm>
          <a:custGeom>
            <a:avLst/>
            <a:gdLst>
              <a:gd name="T0" fmla="*/ 923925 w 4460"/>
              <a:gd name="T1" fmla="*/ 131763 h 1383"/>
              <a:gd name="T2" fmla="*/ 6180138 w 4460"/>
              <a:gd name="T3" fmla="*/ 131763 h 1383"/>
              <a:gd name="T4" fmla="*/ 6324600 w 4460"/>
              <a:gd name="T5" fmla="*/ 923925 h 1383"/>
              <a:gd name="T6" fmla="*/ 4956175 w 4460"/>
              <a:gd name="T7" fmla="*/ 923925 h 1383"/>
              <a:gd name="T8" fmla="*/ 4090988 w 4460"/>
              <a:gd name="T9" fmla="*/ 1355725 h 1383"/>
              <a:gd name="T10" fmla="*/ 4306888 w 4460"/>
              <a:gd name="T11" fmla="*/ 1931988 h 1383"/>
              <a:gd name="T12" fmla="*/ 3587750 w 4460"/>
              <a:gd name="T13" fmla="*/ 2147888 h 1383"/>
              <a:gd name="T14" fmla="*/ 2219325 w 4460"/>
              <a:gd name="T15" fmla="*/ 1643063 h 1383"/>
              <a:gd name="T16" fmla="*/ 1211263 w 4460"/>
              <a:gd name="T17" fmla="*/ 1716088 h 1383"/>
              <a:gd name="T18" fmla="*/ 635000 w 4460"/>
              <a:gd name="T19" fmla="*/ 779463 h 1383"/>
              <a:gd name="T20" fmla="*/ 923925 w 4460"/>
              <a:gd name="T21" fmla="*/ 131763 h 1383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4460"/>
              <a:gd name="T34" fmla="*/ 0 h 1383"/>
              <a:gd name="T35" fmla="*/ 4460 w 4460"/>
              <a:gd name="T36" fmla="*/ 1383 h 1383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4460" h="1383">
                <a:moveTo>
                  <a:pt x="582" y="83"/>
                </a:moveTo>
                <a:cubicBezTo>
                  <a:pt x="1164" y="15"/>
                  <a:pt x="3326" y="0"/>
                  <a:pt x="3893" y="83"/>
                </a:cubicBezTo>
                <a:cubicBezTo>
                  <a:pt x="4460" y="166"/>
                  <a:pt x="4112" y="499"/>
                  <a:pt x="3984" y="582"/>
                </a:cubicBezTo>
                <a:cubicBezTo>
                  <a:pt x="3856" y="665"/>
                  <a:pt x="3356" y="537"/>
                  <a:pt x="3122" y="582"/>
                </a:cubicBezTo>
                <a:cubicBezTo>
                  <a:pt x="2888" y="627"/>
                  <a:pt x="2645" y="748"/>
                  <a:pt x="2577" y="854"/>
                </a:cubicBezTo>
                <a:cubicBezTo>
                  <a:pt x="2509" y="960"/>
                  <a:pt x="2766" y="1134"/>
                  <a:pt x="2713" y="1217"/>
                </a:cubicBezTo>
                <a:cubicBezTo>
                  <a:pt x="2660" y="1300"/>
                  <a:pt x="2479" y="1383"/>
                  <a:pt x="2260" y="1353"/>
                </a:cubicBezTo>
                <a:cubicBezTo>
                  <a:pt x="2041" y="1323"/>
                  <a:pt x="1647" y="1080"/>
                  <a:pt x="1398" y="1035"/>
                </a:cubicBezTo>
                <a:cubicBezTo>
                  <a:pt x="1149" y="990"/>
                  <a:pt x="929" y="1172"/>
                  <a:pt x="763" y="1081"/>
                </a:cubicBezTo>
                <a:cubicBezTo>
                  <a:pt x="597" y="990"/>
                  <a:pt x="438" y="657"/>
                  <a:pt x="400" y="491"/>
                </a:cubicBezTo>
                <a:cubicBezTo>
                  <a:pt x="362" y="325"/>
                  <a:pt x="0" y="151"/>
                  <a:pt x="582" y="83"/>
                </a:cubicBezTo>
                <a:close/>
              </a:path>
            </a:pathLst>
          </a:custGeom>
          <a:solidFill>
            <a:schemeClr val="accent1">
              <a:lumMod val="90000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b="1" dirty="0"/>
          </a:p>
        </p:txBody>
      </p:sp>
      <p:sp>
        <p:nvSpPr>
          <p:cNvPr id="8196" name="Freeform 4"/>
          <p:cNvSpPr>
            <a:spLocks/>
          </p:cNvSpPr>
          <p:nvPr/>
        </p:nvSpPr>
        <p:spPr bwMode="auto">
          <a:xfrm>
            <a:off x="5292725" y="4068763"/>
            <a:ext cx="1819275" cy="887412"/>
          </a:xfrm>
          <a:custGeom>
            <a:avLst/>
            <a:gdLst>
              <a:gd name="T0" fmla="*/ 874713 w 1146"/>
              <a:gd name="T1" fmla="*/ 52387 h 559"/>
              <a:gd name="T2" fmla="*/ 1612900 w 1146"/>
              <a:gd name="T3" fmla="*/ 120650 h 559"/>
              <a:gd name="T4" fmla="*/ 1587500 w 1146"/>
              <a:gd name="T5" fmla="*/ 777875 h 559"/>
              <a:gd name="T6" fmla="*/ 219075 w 1146"/>
              <a:gd name="T7" fmla="*/ 777875 h 559"/>
              <a:gd name="T8" fmla="*/ 274638 w 1146"/>
              <a:gd name="T9" fmla="*/ 527050 h 559"/>
              <a:gd name="T10" fmla="*/ 355600 w 1146"/>
              <a:gd name="T11" fmla="*/ 412750 h 559"/>
              <a:gd name="T12" fmla="*/ 465138 w 1146"/>
              <a:gd name="T13" fmla="*/ 344487 h 559"/>
              <a:gd name="T14" fmla="*/ 533400 w 1146"/>
              <a:gd name="T15" fmla="*/ 271462 h 559"/>
              <a:gd name="T16" fmla="*/ 520700 w 1146"/>
              <a:gd name="T17" fmla="*/ 203200 h 559"/>
              <a:gd name="T18" fmla="*/ 615950 w 1146"/>
              <a:gd name="T19" fmla="*/ 134937 h 559"/>
              <a:gd name="T20" fmla="*/ 725488 w 1146"/>
              <a:gd name="T21" fmla="*/ 120650 h 559"/>
              <a:gd name="T22" fmla="*/ 711200 w 1146"/>
              <a:gd name="T23" fmla="*/ 106362 h 559"/>
              <a:gd name="T24" fmla="*/ 738188 w 1146"/>
              <a:gd name="T25" fmla="*/ 161925 h 559"/>
              <a:gd name="T26" fmla="*/ 874713 w 1146"/>
              <a:gd name="T27" fmla="*/ 52387 h 559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w 1146"/>
              <a:gd name="T43" fmla="*/ 0 h 559"/>
              <a:gd name="T44" fmla="*/ 1146 w 1146"/>
              <a:gd name="T45" fmla="*/ 559 h 559"/>
            </a:gdLst>
            <a:ahLst/>
            <a:cxnLst>
              <a:cxn ang="T28">
                <a:pos x="T0" y="T1"/>
              </a:cxn>
              <a:cxn ang="T29">
                <a:pos x="T2" y="T3"/>
              </a:cxn>
              <a:cxn ang="T30">
                <a:pos x="T4" y="T5"/>
              </a:cxn>
              <a:cxn ang="T31">
                <a:pos x="T6" y="T7"/>
              </a:cxn>
              <a:cxn ang="T32">
                <a:pos x="T8" y="T9"/>
              </a:cxn>
              <a:cxn ang="T33">
                <a:pos x="T10" y="T11"/>
              </a:cxn>
              <a:cxn ang="T34">
                <a:pos x="T12" y="T13"/>
              </a:cxn>
              <a:cxn ang="T35">
                <a:pos x="T14" y="T15"/>
              </a:cxn>
              <a:cxn ang="T36">
                <a:pos x="T16" y="T17"/>
              </a:cxn>
              <a:cxn ang="T37">
                <a:pos x="T18" y="T19"/>
              </a:cxn>
              <a:cxn ang="T38">
                <a:pos x="T20" y="T21"/>
              </a:cxn>
              <a:cxn ang="T39">
                <a:pos x="T22" y="T23"/>
              </a:cxn>
              <a:cxn ang="T40">
                <a:pos x="T24" y="T25"/>
              </a:cxn>
              <a:cxn ang="T41">
                <a:pos x="T26" y="T27"/>
              </a:cxn>
            </a:cxnLst>
            <a:rect l="T42" t="T43" r="T44" b="T45"/>
            <a:pathLst>
              <a:path w="1146" h="559">
                <a:moveTo>
                  <a:pt x="551" y="33"/>
                </a:moveTo>
                <a:cubicBezTo>
                  <a:pt x="643" y="29"/>
                  <a:pt x="941" y="0"/>
                  <a:pt x="1016" y="76"/>
                </a:cubicBezTo>
                <a:cubicBezTo>
                  <a:pt x="1091" y="152"/>
                  <a:pt x="1146" y="421"/>
                  <a:pt x="1000" y="490"/>
                </a:cubicBezTo>
                <a:cubicBezTo>
                  <a:pt x="854" y="559"/>
                  <a:pt x="276" y="516"/>
                  <a:pt x="138" y="490"/>
                </a:cubicBezTo>
                <a:cubicBezTo>
                  <a:pt x="0" y="464"/>
                  <a:pt x="159" y="370"/>
                  <a:pt x="173" y="332"/>
                </a:cubicBezTo>
                <a:cubicBezTo>
                  <a:pt x="187" y="294"/>
                  <a:pt x="204" y="279"/>
                  <a:pt x="224" y="260"/>
                </a:cubicBezTo>
                <a:cubicBezTo>
                  <a:pt x="244" y="241"/>
                  <a:pt x="274" y="232"/>
                  <a:pt x="293" y="217"/>
                </a:cubicBezTo>
                <a:cubicBezTo>
                  <a:pt x="312" y="202"/>
                  <a:pt x="330" y="186"/>
                  <a:pt x="336" y="171"/>
                </a:cubicBezTo>
                <a:cubicBezTo>
                  <a:pt x="342" y="156"/>
                  <a:pt x="319" y="142"/>
                  <a:pt x="328" y="128"/>
                </a:cubicBezTo>
                <a:cubicBezTo>
                  <a:pt x="337" y="114"/>
                  <a:pt x="367" y="94"/>
                  <a:pt x="388" y="85"/>
                </a:cubicBezTo>
                <a:cubicBezTo>
                  <a:pt x="409" y="76"/>
                  <a:pt x="447" y="79"/>
                  <a:pt x="457" y="76"/>
                </a:cubicBezTo>
                <a:cubicBezTo>
                  <a:pt x="467" y="73"/>
                  <a:pt x="447" y="63"/>
                  <a:pt x="448" y="67"/>
                </a:cubicBezTo>
                <a:cubicBezTo>
                  <a:pt x="449" y="71"/>
                  <a:pt x="448" y="108"/>
                  <a:pt x="465" y="102"/>
                </a:cubicBezTo>
                <a:cubicBezTo>
                  <a:pt x="482" y="96"/>
                  <a:pt x="477" y="51"/>
                  <a:pt x="551" y="33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b="1" dirty="0"/>
          </a:p>
        </p:txBody>
      </p:sp>
      <p:sp>
        <p:nvSpPr>
          <p:cNvPr id="8197" name="Freeform 5"/>
          <p:cNvSpPr>
            <a:spLocks/>
          </p:cNvSpPr>
          <p:nvPr/>
        </p:nvSpPr>
        <p:spPr bwMode="auto">
          <a:xfrm>
            <a:off x="920750" y="3970338"/>
            <a:ext cx="4010025" cy="2133600"/>
          </a:xfrm>
          <a:custGeom>
            <a:avLst/>
            <a:gdLst>
              <a:gd name="T0" fmla="*/ 542925 w 2526"/>
              <a:gd name="T1" fmla="*/ 69850 h 1344"/>
              <a:gd name="T2" fmla="*/ 2968625 w 2526"/>
              <a:gd name="T3" fmla="*/ 1588 h 1344"/>
              <a:gd name="T4" fmla="*/ 3238500 w 2526"/>
              <a:gd name="T5" fmla="*/ 80963 h 1344"/>
              <a:gd name="T6" fmla="*/ 3359150 w 2526"/>
              <a:gd name="T7" fmla="*/ 477838 h 1344"/>
              <a:gd name="T8" fmla="*/ 3649663 w 2526"/>
              <a:gd name="T9" fmla="*/ 822325 h 1344"/>
              <a:gd name="T10" fmla="*/ 3709988 w 2526"/>
              <a:gd name="T11" fmla="*/ 1293813 h 1344"/>
              <a:gd name="T12" fmla="*/ 3925888 w 2526"/>
              <a:gd name="T13" fmla="*/ 1870075 h 1344"/>
              <a:gd name="T14" fmla="*/ 3206750 w 2526"/>
              <a:gd name="T15" fmla="*/ 2085975 h 1344"/>
              <a:gd name="T16" fmla="*/ 1838325 w 2526"/>
              <a:gd name="T17" fmla="*/ 1581150 h 1344"/>
              <a:gd name="T18" fmla="*/ 1139825 w 2526"/>
              <a:gd name="T19" fmla="*/ 1679575 h 1344"/>
              <a:gd name="T20" fmla="*/ 830263 w 2526"/>
              <a:gd name="T21" fmla="*/ 1654175 h 1344"/>
              <a:gd name="T22" fmla="*/ 417513 w 2526"/>
              <a:gd name="T23" fmla="*/ 1106488 h 1344"/>
              <a:gd name="T24" fmla="*/ 254000 w 2526"/>
              <a:gd name="T25" fmla="*/ 717550 h 1344"/>
              <a:gd name="T26" fmla="*/ 47625 w 2526"/>
              <a:gd name="T27" fmla="*/ 287338 h 1344"/>
              <a:gd name="T28" fmla="*/ 542925 w 2526"/>
              <a:gd name="T29" fmla="*/ 69850 h 1344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60000 65536"/>
              <a:gd name="T40" fmla="*/ 0 60000 65536"/>
              <a:gd name="T41" fmla="*/ 0 60000 65536"/>
              <a:gd name="T42" fmla="*/ 0 60000 65536"/>
              <a:gd name="T43" fmla="*/ 0 60000 65536"/>
              <a:gd name="T44" fmla="*/ 0 60000 65536"/>
              <a:gd name="T45" fmla="*/ 0 w 2526"/>
              <a:gd name="T46" fmla="*/ 0 h 1344"/>
              <a:gd name="T47" fmla="*/ 2526 w 2526"/>
              <a:gd name="T48" fmla="*/ 1344 h 1344"/>
            </a:gdLst>
            <a:ahLst/>
            <a:cxnLst>
              <a:cxn ang="T30">
                <a:pos x="T0" y="T1"/>
              </a:cxn>
              <a:cxn ang="T31">
                <a:pos x="T2" y="T3"/>
              </a:cxn>
              <a:cxn ang="T32">
                <a:pos x="T4" y="T5"/>
              </a:cxn>
              <a:cxn ang="T33">
                <a:pos x="T6" y="T7"/>
              </a:cxn>
              <a:cxn ang="T34">
                <a:pos x="T8" y="T9"/>
              </a:cxn>
              <a:cxn ang="T35">
                <a:pos x="T10" y="T11"/>
              </a:cxn>
              <a:cxn ang="T36">
                <a:pos x="T12" y="T13"/>
              </a:cxn>
              <a:cxn ang="T37">
                <a:pos x="T14" y="T15"/>
              </a:cxn>
              <a:cxn ang="T38">
                <a:pos x="T16" y="T17"/>
              </a:cxn>
              <a:cxn ang="T39">
                <a:pos x="T18" y="T19"/>
              </a:cxn>
              <a:cxn ang="T40">
                <a:pos x="T20" y="T21"/>
              </a:cxn>
              <a:cxn ang="T41">
                <a:pos x="T22" y="T23"/>
              </a:cxn>
              <a:cxn ang="T42">
                <a:pos x="T24" y="T25"/>
              </a:cxn>
              <a:cxn ang="T43">
                <a:pos x="T26" y="T27"/>
              </a:cxn>
              <a:cxn ang="T44">
                <a:pos x="T28" y="T29"/>
              </a:cxn>
            </a:cxnLst>
            <a:rect l="T45" t="T46" r="T47" b="T48"/>
            <a:pathLst>
              <a:path w="2526" h="1344">
                <a:moveTo>
                  <a:pt x="342" y="44"/>
                </a:moveTo>
                <a:cubicBezTo>
                  <a:pt x="630" y="15"/>
                  <a:pt x="1587" y="0"/>
                  <a:pt x="1870" y="1"/>
                </a:cubicBezTo>
                <a:cubicBezTo>
                  <a:pt x="2153" y="2"/>
                  <a:pt x="1999" y="1"/>
                  <a:pt x="2040" y="51"/>
                </a:cubicBezTo>
                <a:cubicBezTo>
                  <a:pt x="2081" y="101"/>
                  <a:pt x="2073" y="223"/>
                  <a:pt x="2116" y="301"/>
                </a:cubicBezTo>
                <a:cubicBezTo>
                  <a:pt x="2159" y="379"/>
                  <a:pt x="2262" y="432"/>
                  <a:pt x="2299" y="518"/>
                </a:cubicBezTo>
                <a:cubicBezTo>
                  <a:pt x="2336" y="604"/>
                  <a:pt x="2308" y="705"/>
                  <a:pt x="2337" y="815"/>
                </a:cubicBezTo>
                <a:cubicBezTo>
                  <a:pt x="2366" y="925"/>
                  <a:pt x="2526" y="1095"/>
                  <a:pt x="2473" y="1178"/>
                </a:cubicBezTo>
                <a:cubicBezTo>
                  <a:pt x="2420" y="1261"/>
                  <a:pt x="2239" y="1344"/>
                  <a:pt x="2020" y="1314"/>
                </a:cubicBezTo>
                <a:cubicBezTo>
                  <a:pt x="1801" y="1284"/>
                  <a:pt x="1375" y="1039"/>
                  <a:pt x="1158" y="996"/>
                </a:cubicBezTo>
                <a:cubicBezTo>
                  <a:pt x="941" y="953"/>
                  <a:pt x="824" y="1050"/>
                  <a:pt x="718" y="1058"/>
                </a:cubicBezTo>
                <a:cubicBezTo>
                  <a:pt x="612" y="1066"/>
                  <a:pt x="599" y="1102"/>
                  <a:pt x="523" y="1042"/>
                </a:cubicBezTo>
                <a:cubicBezTo>
                  <a:pt x="447" y="982"/>
                  <a:pt x="323" y="795"/>
                  <a:pt x="263" y="697"/>
                </a:cubicBezTo>
                <a:cubicBezTo>
                  <a:pt x="203" y="599"/>
                  <a:pt x="199" y="538"/>
                  <a:pt x="160" y="452"/>
                </a:cubicBezTo>
                <a:cubicBezTo>
                  <a:pt x="121" y="366"/>
                  <a:pt x="0" y="249"/>
                  <a:pt x="30" y="181"/>
                </a:cubicBezTo>
                <a:cubicBezTo>
                  <a:pt x="60" y="113"/>
                  <a:pt x="277" y="73"/>
                  <a:pt x="342" y="44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b="1" dirty="0"/>
          </a:p>
        </p:txBody>
      </p:sp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5219700" y="2565400"/>
            <a:ext cx="289374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solidFill>
                  <a:srgbClr val="0000FF"/>
                </a:solidFill>
              </a:rPr>
              <a:t>původní moře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6135688" y="5003800"/>
            <a:ext cx="136928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solidFill>
                  <a:srgbClr val="0000FF"/>
                </a:solidFill>
              </a:rPr>
              <a:t>jezero</a:t>
            </a:r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684213" y="5805488"/>
            <a:ext cx="3190297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b="1" dirty="0">
                <a:solidFill>
                  <a:srgbClr val="0000FF"/>
                </a:solidFill>
              </a:rPr>
              <a:t>současné moře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539552" y="629399"/>
            <a:ext cx="820891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Podle obrázku popiš, jak vznikla tato jezera. Proč už se nejedná </a:t>
            </a:r>
          </a:p>
          <a:p>
            <a:r>
              <a:rPr lang="cs-CZ" sz="2000" dirty="0" smtClean="0"/>
              <a:t>o moře, i když je tato vodní plocha velká a slaná?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animBg="1"/>
      <p:bldP spid="8196" grpId="0" animBg="1"/>
      <p:bldP spid="8197" grpId="0" animBg="1"/>
      <p:bldP spid="8199" grpId="0"/>
      <p:bldP spid="8200" grpId="0"/>
      <p:bldP spid="8201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33" y="157120"/>
            <a:ext cx="5266747" cy="670652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08104" y="157120"/>
            <a:ext cx="36358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/>
              </a:rPr>
              <a:t>Kaspické moře </a:t>
            </a:r>
            <a:r>
              <a:rPr lang="cs-CZ" sz="2400" dirty="0" smtClean="0">
                <a:effectLst/>
              </a:rPr>
              <a:t>je zbytkem bývalého moře.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80112" y="1268760"/>
            <a:ext cx="367240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>
                <a:effectLst/>
              </a:rPr>
              <a:t>ojem moře není správný, protože je to </a:t>
            </a:r>
            <a:r>
              <a:rPr lang="cs-CZ" sz="2000" dirty="0" smtClean="0">
                <a:effectLst/>
              </a:rPr>
              <a:t>jezero.</a:t>
            </a:r>
          </a:p>
          <a:p>
            <a:r>
              <a:rPr lang="cs-CZ" sz="2000" dirty="0" smtClean="0"/>
              <a:t>Je</a:t>
            </a:r>
            <a:r>
              <a:rPr lang="cs-CZ" sz="2000" dirty="0" smtClean="0">
                <a:effectLst/>
              </a:rPr>
              <a:t> </a:t>
            </a:r>
            <a:r>
              <a:rPr lang="cs-CZ" sz="2000" b="1" dirty="0" smtClean="0">
                <a:effectLst/>
              </a:rPr>
              <a:t>největší</a:t>
            </a:r>
            <a:r>
              <a:rPr lang="cs-CZ" sz="2000" dirty="0" smtClean="0">
                <a:effectLst/>
              </a:rPr>
              <a:t> na světě.</a:t>
            </a:r>
          </a:p>
          <a:p>
            <a:r>
              <a:rPr lang="cs-CZ" sz="2000" dirty="0" smtClean="0">
                <a:effectLst/>
              </a:rPr>
              <a:t> 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52120" y="3257689"/>
            <a:ext cx="33123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sz="2000" dirty="0" smtClean="0"/>
              <a:t>Má rozlohu </a:t>
            </a:r>
            <a:r>
              <a:rPr lang="cs-CZ" altLang="cs-CZ" sz="2000" b="1" dirty="0" smtClean="0"/>
              <a:t>371 000</a:t>
            </a:r>
            <a:r>
              <a:rPr lang="cs-CZ" altLang="cs-CZ" sz="2000" dirty="0" smtClean="0"/>
              <a:t> km². Je ze severu na jih 1 200 km dlouhé a průměrně 320 km široké.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08104" y="4881354"/>
            <a:ext cx="34563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Kolikrát je toto jezero větší než Česká republika?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6455077"/>
            <a:ext cx="34563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Kaspické moře z oběžné dráhy.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4395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697498"/>
            <a:ext cx="7344816" cy="5024797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11663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/>
              </a:rPr>
              <a:t>Pohled na Kaspické moře z hlavního města Ázerbájdžánu Baku.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5941729"/>
            <a:ext cx="89644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Najdi na mapě a vyjmenuj </a:t>
            </a:r>
            <a:r>
              <a:rPr lang="cs-CZ" sz="2000" b="1" dirty="0" smtClean="0"/>
              <a:t>státy</a:t>
            </a:r>
            <a:r>
              <a:rPr lang="cs-CZ" sz="2000" dirty="0" smtClean="0"/>
              <a:t>, které leží na březích tohoto jezera.</a:t>
            </a:r>
          </a:p>
          <a:p>
            <a:r>
              <a:rPr lang="cs-CZ" sz="2000" dirty="0" smtClean="0"/>
              <a:t>Mají tyto státy </a:t>
            </a:r>
            <a:r>
              <a:rPr lang="cs-CZ" sz="2000" b="1" dirty="0" smtClean="0"/>
              <a:t>přímořskou</a:t>
            </a:r>
            <a:r>
              <a:rPr lang="cs-CZ" sz="2000" dirty="0" smtClean="0"/>
              <a:t> nebo </a:t>
            </a:r>
            <a:r>
              <a:rPr lang="cs-CZ" sz="2000" b="1" dirty="0" smtClean="0"/>
              <a:t>vnitrozemskou</a:t>
            </a:r>
            <a:r>
              <a:rPr lang="cs-CZ" sz="2000" dirty="0" smtClean="0"/>
              <a:t> polohu?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306451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Freeform 3"/>
          <p:cNvSpPr>
            <a:spLocks/>
          </p:cNvSpPr>
          <p:nvPr/>
        </p:nvSpPr>
        <p:spPr bwMode="auto">
          <a:xfrm>
            <a:off x="1331913" y="1341438"/>
            <a:ext cx="863600" cy="574675"/>
          </a:xfrm>
          <a:custGeom>
            <a:avLst/>
            <a:gdLst>
              <a:gd name="T0" fmla="*/ 0 w 544"/>
              <a:gd name="T1" fmla="*/ 0 h 362"/>
              <a:gd name="T2" fmla="*/ 863600 w 544"/>
              <a:gd name="T3" fmla="*/ 0 h 362"/>
              <a:gd name="T4" fmla="*/ 503238 w 544"/>
              <a:gd name="T5" fmla="*/ 574675 h 362"/>
              <a:gd name="T6" fmla="*/ 71438 w 544"/>
              <a:gd name="T7" fmla="*/ 431800 h 362"/>
              <a:gd name="T8" fmla="*/ 0 w 544"/>
              <a:gd name="T9" fmla="*/ 0 h 36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44"/>
              <a:gd name="T16" fmla="*/ 0 h 362"/>
              <a:gd name="T17" fmla="*/ 544 w 544"/>
              <a:gd name="T18" fmla="*/ 362 h 36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44" h="362">
                <a:moveTo>
                  <a:pt x="0" y="0"/>
                </a:moveTo>
                <a:lnTo>
                  <a:pt x="544" y="0"/>
                </a:lnTo>
                <a:lnTo>
                  <a:pt x="317" y="362"/>
                </a:lnTo>
                <a:lnTo>
                  <a:pt x="45" y="272"/>
                </a:lnTo>
                <a:lnTo>
                  <a:pt x="0" y="0"/>
                </a:lnTo>
                <a:close/>
              </a:path>
            </a:pathLst>
          </a:cu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9220" name="Freeform 4"/>
          <p:cNvSpPr>
            <a:spLocks/>
          </p:cNvSpPr>
          <p:nvPr/>
        </p:nvSpPr>
        <p:spPr bwMode="auto">
          <a:xfrm>
            <a:off x="4284663" y="2205038"/>
            <a:ext cx="2808287" cy="936625"/>
          </a:xfrm>
          <a:custGeom>
            <a:avLst/>
            <a:gdLst>
              <a:gd name="T0" fmla="*/ 0 w 1769"/>
              <a:gd name="T1" fmla="*/ 0 h 590"/>
              <a:gd name="T2" fmla="*/ 2808287 w 1769"/>
              <a:gd name="T3" fmla="*/ 0 h 590"/>
              <a:gd name="T4" fmla="*/ 863600 w 1769"/>
              <a:gd name="T5" fmla="*/ 576263 h 590"/>
              <a:gd name="T6" fmla="*/ 503237 w 1769"/>
              <a:gd name="T7" fmla="*/ 936625 h 590"/>
              <a:gd name="T8" fmla="*/ 142875 w 1769"/>
              <a:gd name="T9" fmla="*/ 431800 h 590"/>
              <a:gd name="T10" fmla="*/ 0 w 1769"/>
              <a:gd name="T11" fmla="*/ 0 h 590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1769"/>
              <a:gd name="T19" fmla="*/ 0 h 590"/>
              <a:gd name="T20" fmla="*/ 1769 w 1769"/>
              <a:gd name="T21" fmla="*/ 590 h 590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1769" h="590">
                <a:moveTo>
                  <a:pt x="0" y="0"/>
                </a:moveTo>
                <a:lnTo>
                  <a:pt x="1769" y="0"/>
                </a:lnTo>
                <a:lnTo>
                  <a:pt x="544" y="363"/>
                </a:lnTo>
                <a:lnTo>
                  <a:pt x="317" y="590"/>
                </a:lnTo>
                <a:lnTo>
                  <a:pt x="90" y="272"/>
                </a:lnTo>
                <a:lnTo>
                  <a:pt x="0" y="0"/>
                </a:lnTo>
                <a:close/>
              </a:path>
            </a:pathLst>
          </a:custGeom>
          <a:solidFill>
            <a:schemeClr val="hlink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468313" y="44624"/>
            <a:ext cx="291778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/>
              <a:t>Krasová jezera</a:t>
            </a:r>
          </a:p>
        </p:txBody>
      </p:sp>
      <p:sp>
        <p:nvSpPr>
          <p:cNvPr id="9222" name="Freeform 6"/>
          <p:cNvSpPr>
            <a:spLocks/>
          </p:cNvSpPr>
          <p:nvPr/>
        </p:nvSpPr>
        <p:spPr bwMode="auto">
          <a:xfrm>
            <a:off x="395288" y="1196975"/>
            <a:ext cx="8167687" cy="2016125"/>
          </a:xfrm>
          <a:custGeom>
            <a:avLst/>
            <a:gdLst>
              <a:gd name="T0" fmla="*/ 0 w 5145"/>
              <a:gd name="T1" fmla="*/ 46038 h 1270"/>
              <a:gd name="T2" fmla="*/ 792162 w 5145"/>
              <a:gd name="T3" fmla="*/ 46038 h 1270"/>
              <a:gd name="T4" fmla="*/ 1289050 w 5145"/>
              <a:gd name="T5" fmla="*/ 327025 h 1270"/>
              <a:gd name="T6" fmla="*/ 1655762 w 5145"/>
              <a:gd name="T7" fmla="*/ 46038 h 1270"/>
              <a:gd name="T8" fmla="*/ 2376487 w 5145"/>
              <a:gd name="T9" fmla="*/ 46038 h 1270"/>
              <a:gd name="T10" fmla="*/ 2808287 w 5145"/>
              <a:gd name="T11" fmla="*/ 234950 h 1270"/>
              <a:gd name="T12" fmla="*/ 3097212 w 5145"/>
              <a:gd name="T13" fmla="*/ 46038 h 1270"/>
              <a:gd name="T14" fmla="*/ 3960812 w 5145"/>
              <a:gd name="T15" fmla="*/ 46038 h 1270"/>
              <a:gd name="T16" fmla="*/ 4105275 w 5145"/>
              <a:gd name="T17" fmla="*/ 515938 h 1270"/>
              <a:gd name="T18" fmla="*/ 4105275 w 5145"/>
              <a:gd name="T19" fmla="*/ 750888 h 1270"/>
              <a:gd name="T20" fmla="*/ 4176712 w 5145"/>
              <a:gd name="T21" fmla="*/ 1265238 h 1270"/>
              <a:gd name="T22" fmla="*/ 4365625 w 5145"/>
              <a:gd name="T23" fmla="*/ 1808163 h 1270"/>
              <a:gd name="T24" fmla="*/ 4583112 w 5145"/>
              <a:gd name="T25" fmla="*/ 1690688 h 1270"/>
              <a:gd name="T26" fmla="*/ 4713287 w 5145"/>
              <a:gd name="T27" fmla="*/ 1300163 h 1270"/>
              <a:gd name="T28" fmla="*/ 4946650 w 5145"/>
              <a:gd name="T29" fmla="*/ 995363 h 1270"/>
              <a:gd name="T30" fmla="*/ 5091112 w 5145"/>
              <a:gd name="T31" fmla="*/ 573088 h 1270"/>
              <a:gd name="T32" fmla="*/ 5265737 w 5145"/>
              <a:gd name="T33" fmla="*/ 80963 h 1270"/>
              <a:gd name="T34" fmla="*/ 6048375 w 5145"/>
              <a:gd name="T35" fmla="*/ 187325 h 1270"/>
              <a:gd name="T36" fmla="*/ 6481762 w 5145"/>
              <a:gd name="T37" fmla="*/ 0 h 1270"/>
              <a:gd name="T38" fmla="*/ 8137525 w 5145"/>
              <a:gd name="T39" fmla="*/ 0 h 1270"/>
              <a:gd name="T40" fmla="*/ 8096250 w 5145"/>
              <a:gd name="T41" fmla="*/ 7938 h 1270"/>
              <a:gd name="T42" fmla="*/ 8167687 w 5145"/>
              <a:gd name="T43" fmla="*/ 2011363 h 1270"/>
              <a:gd name="T44" fmla="*/ 0 w 5145"/>
              <a:gd name="T45" fmla="*/ 2016125 h 1270"/>
              <a:gd name="T46" fmla="*/ 0 w 5145"/>
              <a:gd name="T47" fmla="*/ 46038 h 1270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w 5145"/>
              <a:gd name="T73" fmla="*/ 0 h 1270"/>
              <a:gd name="T74" fmla="*/ 5145 w 5145"/>
              <a:gd name="T75" fmla="*/ 1270 h 1270"/>
            </a:gdLst>
            <a:ahLst/>
            <a:cxnLst>
              <a:cxn ang="T48">
                <a:pos x="T0" y="T1"/>
              </a:cxn>
              <a:cxn ang="T49">
                <a:pos x="T2" y="T3"/>
              </a:cxn>
              <a:cxn ang="T50">
                <a:pos x="T4" y="T5"/>
              </a:cxn>
              <a:cxn ang="T51">
                <a:pos x="T6" y="T7"/>
              </a:cxn>
              <a:cxn ang="T52">
                <a:pos x="T8" y="T9"/>
              </a:cxn>
              <a:cxn ang="T53">
                <a:pos x="T10" y="T11"/>
              </a:cxn>
              <a:cxn ang="T54">
                <a:pos x="T12" y="T13"/>
              </a:cxn>
              <a:cxn ang="T55">
                <a:pos x="T14" y="T15"/>
              </a:cxn>
              <a:cxn ang="T56">
                <a:pos x="T16" y="T17"/>
              </a:cxn>
              <a:cxn ang="T57">
                <a:pos x="T18" y="T19"/>
              </a:cxn>
              <a:cxn ang="T58">
                <a:pos x="T20" y="T21"/>
              </a:cxn>
              <a:cxn ang="T59">
                <a:pos x="T22" y="T23"/>
              </a:cxn>
              <a:cxn ang="T60">
                <a:pos x="T24" y="T25"/>
              </a:cxn>
              <a:cxn ang="T61">
                <a:pos x="T26" y="T27"/>
              </a:cxn>
              <a:cxn ang="T62">
                <a:pos x="T28" y="T29"/>
              </a:cxn>
              <a:cxn ang="T63">
                <a:pos x="T30" y="T31"/>
              </a:cxn>
              <a:cxn ang="T64">
                <a:pos x="T32" y="T33"/>
              </a:cxn>
              <a:cxn ang="T65">
                <a:pos x="T34" y="T35"/>
              </a:cxn>
              <a:cxn ang="T66">
                <a:pos x="T36" y="T37"/>
              </a:cxn>
              <a:cxn ang="T67">
                <a:pos x="T38" y="T39"/>
              </a:cxn>
              <a:cxn ang="T68">
                <a:pos x="T40" y="T41"/>
              </a:cxn>
              <a:cxn ang="T69">
                <a:pos x="T42" y="T43"/>
              </a:cxn>
              <a:cxn ang="T70">
                <a:pos x="T44" y="T45"/>
              </a:cxn>
              <a:cxn ang="T71">
                <a:pos x="T46" y="T47"/>
              </a:cxn>
            </a:cxnLst>
            <a:rect l="T72" t="T73" r="T74" b="T75"/>
            <a:pathLst>
              <a:path w="5145" h="1270">
                <a:moveTo>
                  <a:pt x="0" y="29"/>
                </a:moveTo>
                <a:lnTo>
                  <a:pt x="499" y="29"/>
                </a:lnTo>
                <a:lnTo>
                  <a:pt x="812" y="206"/>
                </a:lnTo>
                <a:lnTo>
                  <a:pt x="1043" y="29"/>
                </a:lnTo>
                <a:lnTo>
                  <a:pt x="1497" y="29"/>
                </a:lnTo>
                <a:lnTo>
                  <a:pt x="1769" y="148"/>
                </a:lnTo>
                <a:lnTo>
                  <a:pt x="1951" y="29"/>
                </a:lnTo>
                <a:lnTo>
                  <a:pt x="2495" y="29"/>
                </a:lnTo>
                <a:lnTo>
                  <a:pt x="2586" y="325"/>
                </a:lnTo>
                <a:lnTo>
                  <a:pt x="2586" y="473"/>
                </a:lnTo>
                <a:lnTo>
                  <a:pt x="2631" y="797"/>
                </a:lnTo>
                <a:lnTo>
                  <a:pt x="2750" y="1139"/>
                </a:lnTo>
                <a:lnTo>
                  <a:pt x="2887" y="1065"/>
                </a:lnTo>
                <a:lnTo>
                  <a:pt x="2969" y="819"/>
                </a:lnTo>
                <a:lnTo>
                  <a:pt x="3116" y="627"/>
                </a:lnTo>
                <a:lnTo>
                  <a:pt x="3207" y="361"/>
                </a:lnTo>
                <a:lnTo>
                  <a:pt x="3317" y="51"/>
                </a:lnTo>
                <a:lnTo>
                  <a:pt x="3810" y="118"/>
                </a:lnTo>
                <a:lnTo>
                  <a:pt x="4083" y="0"/>
                </a:lnTo>
                <a:lnTo>
                  <a:pt x="5126" y="0"/>
                </a:lnTo>
                <a:lnTo>
                  <a:pt x="5100" y="5"/>
                </a:lnTo>
                <a:lnTo>
                  <a:pt x="5145" y="1267"/>
                </a:lnTo>
                <a:lnTo>
                  <a:pt x="0" y="1270"/>
                </a:lnTo>
                <a:lnTo>
                  <a:pt x="0" y="29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cs-CZ" dirty="0"/>
          </a:p>
        </p:txBody>
      </p:sp>
      <p:sp>
        <p:nvSpPr>
          <p:cNvPr id="9228" name="Text Box 12"/>
          <p:cNvSpPr txBox="1">
            <a:spLocks noChangeArrowheads="1"/>
          </p:cNvSpPr>
          <p:nvPr/>
        </p:nvSpPr>
        <p:spPr bwMode="auto">
          <a:xfrm>
            <a:off x="5364163" y="2420938"/>
            <a:ext cx="2979737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/>
              <a:t>na dně propasti</a:t>
            </a:r>
          </a:p>
        </p:txBody>
      </p:sp>
      <p:sp>
        <p:nvSpPr>
          <p:cNvPr id="9229" name="Line 13"/>
          <p:cNvSpPr>
            <a:spLocks noChangeShapeType="1"/>
          </p:cNvSpPr>
          <p:nvPr/>
        </p:nvSpPr>
        <p:spPr bwMode="auto">
          <a:xfrm flipH="1">
            <a:off x="5292725" y="2420938"/>
            <a:ext cx="10795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755650" y="1844675"/>
            <a:ext cx="2574925" cy="106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/>
              <a:t>       ucpaný 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cs-CZ" altLang="cs-CZ" dirty="0"/>
              <a:t>krasový závrt</a:t>
            </a:r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 flipV="1">
            <a:off x="1187450" y="1628775"/>
            <a:ext cx="288925" cy="576263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39552" y="4417948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effectLst/>
              </a:rPr>
              <a:t>Vyskytují se na dně propastí a jeskyní.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8313" y="5445224"/>
            <a:ext cx="77760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Znáš nějaké krasové jezero v naší zemi?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3676962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Kde se vyskytují krasová jezera?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1" grpId="0"/>
      <p:bldP spid="2" grpId="0"/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00479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effectLst/>
              </a:rPr>
              <a:t>Hranické jezírko</a:t>
            </a:r>
            <a:r>
              <a:rPr lang="cs-CZ" sz="2400" dirty="0" smtClean="0">
                <a:effectLst/>
              </a:rPr>
              <a:t> je krasové jezírko, které leží v Hranické propasti v okrese Přerov. Nachází se v hloubce 69,5 m pod jejím okrajem. Je </a:t>
            </a:r>
            <a:r>
              <a:rPr lang="cs-CZ" sz="2400" b="1" dirty="0" smtClean="0">
                <a:solidFill>
                  <a:srgbClr val="0070C0"/>
                </a:solidFill>
                <a:effectLst/>
              </a:rPr>
              <a:t>nejhlubším</a:t>
            </a:r>
            <a:r>
              <a:rPr lang="cs-CZ" sz="2400" dirty="0" smtClean="0">
                <a:effectLst/>
              </a:rPr>
              <a:t> jezerem v České republice.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594249" y="3228945"/>
            <a:ext cx="251425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Zatím největší potvrzená hloubka  činí 220 m.</a:t>
            </a:r>
            <a:endParaRPr lang="cs-CZ" sz="2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86" y="1924326"/>
            <a:ext cx="6422722" cy="481704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660232" y="2020778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</a:t>
            </a:r>
            <a:r>
              <a:rPr lang="cs-CZ" sz="2000" dirty="0" smtClean="0">
                <a:effectLst/>
              </a:rPr>
              <a:t>ohled do </a:t>
            </a:r>
            <a:r>
              <a:rPr lang="cs-CZ" sz="2000" dirty="0" smtClean="0">
                <a:effectLst/>
              </a:rPr>
              <a:t>propasti.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44208" y="5085184"/>
            <a:ext cx="26642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Najdi Hranickou propast na mapě ČR.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20272" y="2452826"/>
            <a:ext cx="1800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JEZÍRKO</a:t>
            </a:r>
            <a:endParaRPr lang="cs-CZ" sz="2000" dirty="0"/>
          </a:p>
        </p:txBody>
      </p:sp>
      <p:cxnSp>
        <p:nvCxnSpPr>
          <p:cNvPr id="9" name="Přímá spojnice se šipkou 8"/>
          <p:cNvCxnSpPr>
            <a:stCxn id="7" idx="1"/>
          </p:cNvCxnSpPr>
          <p:nvPr/>
        </p:nvCxnSpPr>
        <p:spPr>
          <a:xfrm flipH="1">
            <a:off x="3491880" y="2652881"/>
            <a:ext cx="3528392" cy="152813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79512" y="0"/>
            <a:ext cx="8784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Ví někdo z vás, co je na obrázku? Má jedno prvenství v ČR.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935702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  <p:bldP spid="1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Text Box 7"/>
          <p:cNvSpPr txBox="1">
            <a:spLocks noChangeArrowheads="1"/>
          </p:cNvSpPr>
          <p:nvPr/>
        </p:nvSpPr>
        <p:spPr bwMode="auto">
          <a:xfrm>
            <a:off x="0" y="2420888"/>
            <a:ext cx="2484438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 dirty="0" smtClean="0">
                <a:solidFill>
                  <a:schemeClr val="accent2"/>
                </a:solidFill>
              </a:rPr>
              <a:t>průtočné </a:t>
            </a:r>
            <a:r>
              <a:rPr lang="cs-CZ" altLang="cs-CZ" sz="2400" b="1" dirty="0">
                <a:solidFill>
                  <a:schemeClr val="accent2"/>
                </a:solidFill>
              </a:rPr>
              <a:t>jezero  </a:t>
            </a:r>
            <a:r>
              <a:rPr lang="cs-CZ" altLang="cs-CZ" sz="2400" dirty="0" smtClean="0"/>
              <a:t> (Hořejší </a:t>
            </a:r>
            <a:r>
              <a:rPr lang="cs-CZ" altLang="cs-CZ" sz="2400" dirty="0"/>
              <a:t>jezero )</a:t>
            </a:r>
            <a:endParaRPr lang="cs-CZ" altLang="cs-CZ" sz="2400" b="1" dirty="0"/>
          </a:p>
        </p:txBody>
      </p:sp>
      <p:sp>
        <p:nvSpPr>
          <p:cNvPr id="2054" name="Oval 8"/>
          <p:cNvSpPr>
            <a:spLocks noChangeArrowheads="1"/>
          </p:cNvSpPr>
          <p:nvPr/>
        </p:nvSpPr>
        <p:spPr bwMode="auto">
          <a:xfrm>
            <a:off x="3348038" y="3284984"/>
            <a:ext cx="1944092" cy="791716"/>
          </a:xfrm>
          <a:prstGeom prst="ellipse">
            <a:avLst/>
          </a:prstGeom>
          <a:solidFill>
            <a:srgbClr val="00CCFF"/>
          </a:solidFill>
          <a:ln w="9525">
            <a:solidFill>
              <a:srgbClr val="00CCFF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dirty="0"/>
          </a:p>
        </p:txBody>
      </p:sp>
      <p:sp>
        <p:nvSpPr>
          <p:cNvPr id="2055" name="Freeform 9"/>
          <p:cNvSpPr>
            <a:spLocks/>
          </p:cNvSpPr>
          <p:nvPr/>
        </p:nvSpPr>
        <p:spPr bwMode="auto">
          <a:xfrm>
            <a:off x="2268538" y="3621088"/>
            <a:ext cx="1150937" cy="263525"/>
          </a:xfrm>
          <a:custGeom>
            <a:avLst/>
            <a:gdLst>
              <a:gd name="T0" fmla="*/ 0 w 725"/>
              <a:gd name="T1" fmla="*/ 168275 h 166"/>
              <a:gd name="T2" fmla="*/ 574675 w 725"/>
              <a:gd name="T3" fmla="*/ 239713 h 166"/>
              <a:gd name="T4" fmla="*/ 863600 w 725"/>
              <a:gd name="T5" fmla="*/ 23813 h 166"/>
              <a:gd name="T6" fmla="*/ 1150937 w 725"/>
              <a:gd name="T7" fmla="*/ 95250 h 166"/>
              <a:gd name="T8" fmla="*/ 0 60000 65536"/>
              <a:gd name="T9" fmla="*/ 0 60000 65536"/>
              <a:gd name="T10" fmla="*/ 0 60000 65536"/>
              <a:gd name="T11" fmla="*/ 0 60000 65536"/>
              <a:gd name="T12" fmla="*/ 0 w 725"/>
              <a:gd name="T13" fmla="*/ 0 h 166"/>
              <a:gd name="T14" fmla="*/ 725 w 725"/>
              <a:gd name="T15" fmla="*/ 166 h 16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725" h="166">
                <a:moveTo>
                  <a:pt x="0" y="106"/>
                </a:moveTo>
                <a:cubicBezTo>
                  <a:pt x="135" y="136"/>
                  <a:pt x="271" y="166"/>
                  <a:pt x="362" y="151"/>
                </a:cubicBezTo>
                <a:cubicBezTo>
                  <a:pt x="453" y="136"/>
                  <a:pt x="484" y="30"/>
                  <a:pt x="544" y="15"/>
                </a:cubicBezTo>
                <a:cubicBezTo>
                  <a:pt x="604" y="0"/>
                  <a:pt x="695" y="53"/>
                  <a:pt x="725" y="60"/>
                </a:cubicBezTo>
              </a:path>
            </a:pathLst>
          </a:custGeom>
          <a:noFill/>
          <a:ln w="57150">
            <a:solidFill>
              <a:srgbClr val="00CC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 sz="2000" dirty="0"/>
          </a:p>
        </p:txBody>
      </p:sp>
      <p:sp>
        <p:nvSpPr>
          <p:cNvPr id="2056" name="Freeform 10"/>
          <p:cNvSpPr>
            <a:spLocks/>
          </p:cNvSpPr>
          <p:nvPr/>
        </p:nvSpPr>
        <p:spPr bwMode="auto">
          <a:xfrm>
            <a:off x="5292130" y="3632200"/>
            <a:ext cx="1008062" cy="252413"/>
          </a:xfrm>
          <a:custGeom>
            <a:avLst/>
            <a:gdLst>
              <a:gd name="T0" fmla="*/ 0 w 635"/>
              <a:gd name="T1" fmla="*/ 157163 h 159"/>
              <a:gd name="T2" fmla="*/ 431800 w 635"/>
              <a:gd name="T3" fmla="*/ 228600 h 159"/>
              <a:gd name="T4" fmla="*/ 792162 w 635"/>
              <a:gd name="T5" fmla="*/ 12700 h 159"/>
              <a:gd name="T6" fmla="*/ 1008062 w 635"/>
              <a:gd name="T7" fmla="*/ 157163 h 159"/>
              <a:gd name="T8" fmla="*/ 0 60000 65536"/>
              <a:gd name="T9" fmla="*/ 0 60000 65536"/>
              <a:gd name="T10" fmla="*/ 0 60000 65536"/>
              <a:gd name="T11" fmla="*/ 0 60000 65536"/>
              <a:gd name="T12" fmla="*/ 0 w 635"/>
              <a:gd name="T13" fmla="*/ 0 h 159"/>
              <a:gd name="T14" fmla="*/ 635 w 635"/>
              <a:gd name="T15" fmla="*/ 159 h 15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635" h="159">
                <a:moveTo>
                  <a:pt x="0" y="99"/>
                </a:moveTo>
                <a:cubicBezTo>
                  <a:pt x="94" y="129"/>
                  <a:pt x="189" y="159"/>
                  <a:pt x="272" y="144"/>
                </a:cubicBezTo>
                <a:cubicBezTo>
                  <a:pt x="355" y="129"/>
                  <a:pt x="439" y="16"/>
                  <a:pt x="499" y="8"/>
                </a:cubicBezTo>
                <a:cubicBezTo>
                  <a:pt x="559" y="0"/>
                  <a:pt x="628" y="84"/>
                  <a:pt x="635" y="99"/>
                </a:cubicBezTo>
              </a:path>
            </a:pathLst>
          </a:custGeom>
          <a:noFill/>
          <a:ln w="57150">
            <a:solidFill>
              <a:srgbClr val="00CC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 sz="2000" dirty="0"/>
          </a:p>
        </p:txBody>
      </p:sp>
      <p:sp>
        <p:nvSpPr>
          <p:cNvPr id="2057" name="Line 11"/>
          <p:cNvSpPr>
            <a:spLocks noChangeShapeType="1"/>
          </p:cNvSpPr>
          <p:nvPr/>
        </p:nvSpPr>
        <p:spPr bwMode="auto">
          <a:xfrm>
            <a:off x="2484438" y="3644900"/>
            <a:ext cx="287337" cy="0"/>
          </a:xfrm>
          <a:prstGeom prst="line">
            <a:avLst/>
          </a:prstGeom>
          <a:ln>
            <a:headEnd/>
            <a:tailEnd type="triangle" w="med" len="med"/>
          </a:ln>
          <a:extLst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/>
          <a:lstStyle/>
          <a:p>
            <a:endParaRPr lang="cs-CZ" sz="2000" dirty="0"/>
          </a:p>
        </p:txBody>
      </p:sp>
      <p:sp>
        <p:nvSpPr>
          <p:cNvPr id="2058" name="Line 12"/>
          <p:cNvSpPr>
            <a:spLocks noChangeShapeType="1"/>
          </p:cNvSpPr>
          <p:nvPr/>
        </p:nvSpPr>
        <p:spPr bwMode="auto">
          <a:xfrm>
            <a:off x="5292006" y="3212976"/>
            <a:ext cx="792162" cy="0"/>
          </a:xfrm>
          <a:prstGeom prst="line">
            <a:avLst/>
          </a:prstGeom>
          <a:ln>
            <a:headEnd/>
            <a:tailEnd type="triangle" w="med" len="med"/>
          </a:ln>
          <a:extLst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/>
          <a:lstStyle/>
          <a:p>
            <a:endParaRPr lang="cs-CZ" sz="2000" dirty="0"/>
          </a:p>
        </p:txBody>
      </p:sp>
      <p:sp>
        <p:nvSpPr>
          <p:cNvPr id="2059" name="Text Box 13"/>
          <p:cNvSpPr txBox="1">
            <a:spLocks noChangeArrowheads="1"/>
          </p:cNvSpPr>
          <p:nvPr/>
        </p:nvSpPr>
        <p:spPr bwMode="auto">
          <a:xfrm>
            <a:off x="395287" y="5300663"/>
            <a:ext cx="201612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b="1" dirty="0">
                <a:solidFill>
                  <a:schemeClr val="accent2"/>
                </a:solidFill>
              </a:rPr>
              <a:t>bezodtoké     </a:t>
            </a:r>
            <a:r>
              <a:rPr lang="cs-CZ" altLang="cs-CZ" sz="2400" b="1" dirty="0"/>
              <a:t>( Čad )</a:t>
            </a:r>
          </a:p>
        </p:txBody>
      </p:sp>
      <p:sp>
        <p:nvSpPr>
          <p:cNvPr id="2060" name="Oval 15"/>
          <p:cNvSpPr>
            <a:spLocks noChangeArrowheads="1"/>
          </p:cNvSpPr>
          <p:nvPr/>
        </p:nvSpPr>
        <p:spPr bwMode="auto">
          <a:xfrm>
            <a:off x="3276600" y="5013176"/>
            <a:ext cx="2231504" cy="863749"/>
          </a:xfrm>
          <a:prstGeom prst="ellipse">
            <a:avLst/>
          </a:prstGeom>
          <a:solidFill>
            <a:srgbClr val="00CCFF"/>
          </a:solidFill>
          <a:ln w="9525">
            <a:solidFill>
              <a:srgbClr val="00CCFF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dirty="0"/>
          </a:p>
        </p:txBody>
      </p:sp>
      <p:sp>
        <p:nvSpPr>
          <p:cNvPr id="2061" name="Freeform 16"/>
          <p:cNvSpPr>
            <a:spLocks/>
          </p:cNvSpPr>
          <p:nvPr/>
        </p:nvSpPr>
        <p:spPr bwMode="auto">
          <a:xfrm>
            <a:off x="2411413" y="5589588"/>
            <a:ext cx="935037" cy="144462"/>
          </a:xfrm>
          <a:custGeom>
            <a:avLst/>
            <a:gdLst>
              <a:gd name="T0" fmla="*/ 0 w 589"/>
              <a:gd name="T1" fmla="*/ 0 h 91"/>
              <a:gd name="T2" fmla="*/ 574675 w 589"/>
              <a:gd name="T3" fmla="*/ 144462 h 91"/>
              <a:gd name="T4" fmla="*/ 935037 w 589"/>
              <a:gd name="T5" fmla="*/ 0 h 91"/>
              <a:gd name="T6" fmla="*/ 0 60000 65536"/>
              <a:gd name="T7" fmla="*/ 0 60000 65536"/>
              <a:gd name="T8" fmla="*/ 0 60000 65536"/>
              <a:gd name="T9" fmla="*/ 0 w 589"/>
              <a:gd name="T10" fmla="*/ 0 h 91"/>
              <a:gd name="T11" fmla="*/ 589 w 589"/>
              <a:gd name="T12" fmla="*/ 91 h 9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89" h="91">
                <a:moveTo>
                  <a:pt x="0" y="0"/>
                </a:moveTo>
                <a:cubicBezTo>
                  <a:pt x="132" y="45"/>
                  <a:pt x="264" y="91"/>
                  <a:pt x="362" y="91"/>
                </a:cubicBezTo>
                <a:cubicBezTo>
                  <a:pt x="460" y="91"/>
                  <a:pt x="544" y="15"/>
                  <a:pt x="589" y="0"/>
                </a:cubicBezTo>
              </a:path>
            </a:pathLst>
          </a:custGeom>
          <a:noFill/>
          <a:ln w="57150">
            <a:solidFill>
              <a:srgbClr val="00CC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 sz="2000" dirty="0"/>
          </a:p>
        </p:txBody>
      </p:sp>
      <p:sp>
        <p:nvSpPr>
          <p:cNvPr id="2062" name="Text Box 17"/>
          <p:cNvSpPr txBox="1">
            <a:spLocks noChangeArrowheads="1"/>
          </p:cNvSpPr>
          <p:nvPr/>
        </p:nvSpPr>
        <p:spPr bwMode="auto">
          <a:xfrm>
            <a:off x="5651500" y="5157788"/>
            <a:ext cx="3024956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400" dirty="0"/>
              <a:t>žádná řeka nevytéká</a:t>
            </a:r>
          </a:p>
        </p:txBody>
      </p:sp>
      <p:sp>
        <p:nvSpPr>
          <p:cNvPr id="2063" name="Line 18"/>
          <p:cNvSpPr>
            <a:spLocks noChangeShapeType="1"/>
          </p:cNvSpPr>
          <p:nvPr/>
        </p:nvSpPr>
        <p:spPr bwMode="auto">
          <a:xfrm>
            <a:off x="2555875" y="5373688"/>
            <a:ext cx="360363" cy="0"/>
          </a:xfrm>
          <a:prstGeom prst="line">
            <a:avLst/>
          </a:prstGeom>
          <a:ln>
            <a:headEnd/>
            <a:tailEnd type="triangle" w="med" len="med"/>
          </a:ln>
          <a:extLst/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  <p:txBody>
          <a:bodyPr/>
          <a:lstStyle/>
          <a:p>
            <a:endParaRPr lang="cs-CZ" sz="2000" dirty="0"/>
          </a:p>
        </p:txBody>
      </p:sp>
      <p:sp>
        <p:nvSpPr>
          <p:cNvPr id="4" name="Obdélník 3"/>
          <p:cNvSpPr/>
          <p:nvPr/>
        </p:nvSpPr>
        <p:spPr>
          <a:xfrm>
            <a:off x="3047384" y="332656"/>
            <a:ext cx="304923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Druhy jezer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28106" y="1268760"/>
            <a:ext cx="619236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Podle obrázku charakterizuj průtočná jezera a jezera bezodtoká.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6131660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Najdi uvedená jezera v atlasu.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125914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4"/>
          <p:cNvSpPr txBox="1">
            <a:spLocks noChangeArrowheads="1"/>
          </p:cNvSpPr>
          <p:nvPr/>
        </p:nvSpPr>
        <p:spPr bwMode="auto">
          <a:xfrm>
            <a:off x="755650" y="0"/>
            <a:ext cx="4537075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 dirty="0">
                <a:solidFill>
                  <a:srgbClr val="FF3300"/>
                </a:solidFill>
              </a:rPr>
              <a:t>Jezera</a:t>
            </a:r>
          </a:p>
        </p:txBody>
      </p:sp>
      <p:sp>
        <p:nvSpPr>
          <p:cNvPr id="2051" name="Text Box 5"/>
          <p:cNvSpPr txBox="1">
            <a:spLocks noChangeArrowheads="1"/>
          </p:cNvSpPr>
          <p:nvPr/>
        </p:nvSpPr>
        <p:spPr bwMode="auto">
          <a:xfrm>
            <a:off x="323850" y="476250"/>
            <a:ext cx="8424863" cy="4001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 dirty="0"/>
              <a:t>jsou přirozené nádrže stojaté vody</a:t>
            </a:r>
          </a:p>
        </p:txBody>
      </p:sp>
      <p:sp>
        <p:nvSpPr>
          <p:cNvPr id="2052" name="Text Box 6"/>
          <p:cNvSpPr txBox="1">
            <a:spLocks noChangeArrowheads="1"/>
          </p:cNvSpPr>
          <p:nvPr/>
        </p:nvSpPr>
        <p:spPr bwMode="auto">
          <a:xfrm>
            <a:off x="250825" y="981075"/>
            <a:ext cx="8497888" cy="20928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 dirty="0"/>
              <a:t>Původ jezer </a:t>
            </a:r>
            <a:r>
              <a:rPr lang="cs-CZ" altLang="cs-CZ" sz="2000" b="1" dirty="0" smtClean="0"/>
              <a:t>: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 dirty="0">
                <a:solidFill>
                  <a:schemeClr val="accent2"/>
                </a:solidFill>
              </a:rPr>
              <a:t>-</a:t>
            </a:r>
            <a:r>
              <a:rPr lang="cs-CZ" altLang="cs-CZ" sz="2000" b="1" dirty="0" smtClean="0">
                <a:solidFill>
                  <a:schemeClr val="accent2"/>
                </a:solidFill>
              </a:rPr>
              <a:t> v </a:t>
            </a:r>
            <a:r>
              <a:rPr lang="cs-CZ" altLang="cs-CZ" sz="2000" b="1" dirty="0">
                <a:solidFill>
                  <a:schemeClr val="accent2"/>
                </a:solidFill>
              </a:rPr>
              <a:t>příkopové propadlině</a:t>
            </a:r>
            <a:r>
              <a:rPr lang="cs-CZ" altLang="cs-CZ" sz="2000" dirty="0"/>
              <a:t> – Bajkal </a:t>
            </a:r>
            <a:br>
              <a:rPr lang="cs-CZ" altLang="cs-CZ" sz="2000" dirty="0"/>
            </a:br>
            <a:r>
              <a:rPr lang="cs-CZ" altLang="cs-CZ" sz="2000" dirty="0"/>
              <a:t>- </a:t>
            </a:r>
            <a:r>
              <a:rPr lang="cs-CZ" altLang="cs-CZ" sz="2000" b="1" dirty="0">
                <a:solidFill>
                  <a:schemeClr val="accent2"/>
                </a:solidFill>
              </a:rPr>
              <a:t>jako zbytek bývalého moře</a:t>
            </a:r>
            <a:r>
              <a:rPr lang="cs-CZ" altLang="cs-CZ" sz="2000" dirty="0"/>
              <a:t> – Kaspické moře</a:t>
            </a:r>
            <a:br>
              <a:rPr lang="cs-CZ" altLang="cs-CZ" sz="2000" dirty="0"/>
            </a:br>
            <a:r>
              <a:rPr lang="cs-CZ" altLang="cs-CZ" sz="2000" dirty="0"/>
              <a:t>- </a:t>
            </a:r>
            <a:r>
              <a:rPr lang="cs-CZ" altLang="cs-CZ" sz="2000" b="1" dirty="0">
                <a:solidFill>
                  <a:schemeClr val="accent2"/>
                </a:solidFill>
              </a:rPr>
              <a:t>sopečného původu</a:t>
            </a:r>
            <a:r>
              <a:rPr lang="cs-CZ" altLang="cs-CZ" sz="2000" dirty="0"/>
              <a:t> – </a:t>
            </a:r>
            <a:r>
              <a:rPr lang="cs-CZ" altLang="cs-CZ" sz="2000" dirty="0"/>
              <a:t>Crater</a:t>
            </a:r>
            <a:r>
              <a:rPr lang="cs-CZ" altLang="cs-CZ" sz="2000" dirty="0"/>
              <a:t> </a:t>
            </a:r>
            <a:r>
              <a:rPr lang="cs-CZ" altLang="cs-CZ" sz="2000" dirty="0"/>
              <a:t>Lake</a:t>
            </a:r>
            <a:r>
              <a:rPr lang="cs-CZ" altLang="cs-CZ" sz="2000" dirty="0"/>
              <a:t> ( </a:t>
            </a:r>
            <a:r>
              <a:rPr lang="cs-CZ" altLang="cs-CZ" sz="2000" dirty="0"/>
              <a:t>krejtr</a:t>
            </a:r>
            <a:r>
              <a:rPr lang="cs-CZ" altLang="cs-CZ" sz="2000" dirty="0"/>
              <a:t> </a:t>
            </a:r>
            <a:r>
              <a:rPr lang="cs-CZ" altLang="cs-CZ" sz="2000" dirty="0"/>
              <a:t>lejk</a:t>
            </a:r>
            <a:r>
              <a:rPr lang="cs-CZ" altLang="cs-CZ" sz="2000" dirty="0"/>
              <a:t> ) v USA</a:t>
            </a:r>
            <a:br>
              <a:rPr lang="cs-CZ" altLang="cs-CZ" sz="2000" dirty="0"/>
            </a:br>
            <a:r>
              <a:rPr lang="cs-CZ" altLang="cs-CZ" sz="2000" dirty="0"/>
              <a:t>- </a:t>
            </a:r>
            <a:r>
              <a:rPr lang="cs-CZ" altLang="cs-CZ" sz="2000" b="1" dirty="0">
                <a:solidFill>
                  <a:schemeClr val="accent2"/>
                </a:solidFill>
              </a:rPr>
              <a:t>ledovcového původu</a:t>
            </a:r>
            <a:r>
              <a:rPr lang="cs-CZ" altLang="cs-CZ" sz="2000" dirty="0"/>
              <a:t> - Černé </a:t>
            </a:r>
            <a:r>
              <a:rPr lang="cs-CZ" altLang="cs-CZ" sz="2000" dirty="0" smtClean="0"/>
              <a:t>jezero</a:t>
            </a:r>
            <a:br>
              <a:rPr lang="cs-CZ" altLang="cs-CZ" sz="2000" dirty="0" smtClean="0"/>
            </a:br>
            <a:r>
              <a:rPr lang="cs-CZ" altLang="cs-CZ" sz="2000" dirty="0" smtClean="0"/>
              <a:t>-</a:t>
            </a:r>
            <a:r>
              <a:rPr lang="cs-CZ" altLang="cs-CZ" sz="2000" dirty="0" smtClean="0"/>
              <a:t> </a:t>
            </a:r>
            <a:r>
              <a:rPr lang="cs-CZ" altLang="cs-CZ" sz="2000" b="1" dirty="0">
                <a:solidFill>
                  <a:schemeClr val="accent2">
                    <a:lumMod val="75000"/>
                  </a:schemeClr>
                </a:solidFill>
              </a:rPr>
              <a:t>k</a:t>
            </a:r>
            <a:r>
              <a:rPr lang="cs-CZ" altLang="cs-CZ" sz="2000" b="1" dirty="0" smtClean="0">
                <a:solidFill>
                  <a:schemeClr val="accent2">
                    <a:lumMod val="75000"/>
                  </a:schemeClr>
                </a:solidFill>
              </a:rPr>
              <a:t>rasová jezera</a:t>
            </a:r>
            <a:r>
              <a:rPr lang="cs-CZ" altLang="cs-CZ" sz="2000" b="1" dirty="0" smtClean="0">
                <a:solidFill>
                  <a:schemeClr val="accent2">
                    <a:lumMod val="75000"/>
                  </a:schemeClr>
                </a:solidFill>
              </a:rPr>
              <a:t> </a:t>
            </a:r>
            <a:endParaRPr lang="cs-CZ" alt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053" name="Text Box 7"/>
          <p:cNvSpPr txBox="1">
            <a:spLocks noChangeArrowheads="1"/>
          </p:cNvSpPr>
          <p:nvPr/>
        </p:nvSpPr>
        <p:spPr bwMode="auto">
          <a:xfrm>
            <a:off x="0" y="3140968"/>
            <a:ext cx="2268538" cy="1169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dirty="0"/>
              <a:t>  </a:t>
            </a:r>
            <a:r>
              <a:rPr lang="cs-CZ" altLang="cs-CZ" sz="2000" b="1" dirty="0"/>
              <a:t>Druhy jezer: </a:t>
            </a:r>
          </a:p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 dirty="0">
                <a:solidFill>
                  <a:schemeClr val="accent2"/>
                </a:solidFill>
              </a:rPr>
              <a:t>průtočné jezero  </a:t>
            </a:r>
            <a:r>
              <a:rPr lang="cs-CZ" altLang="cs-CZ" sz="2000" dirty="0" smtClean="0"/>
              <a:t> (Hořejší </a:t>
            </a:r>
            <a:r>
              <a:rPr lang="cs-CZ" altLang="cs-CZ" sz="2000" dirty="0"/>
              <a:t>jezero )</a:t>
            </a:r>
            <a:endParaRPr lang="cs-CZ" altLang="cs-CZ" sz="2000" b="1" dirty="0"/>
          </a:p>
        </p:txBody>
      </p:sp>
      <p:sp>
        <p:nvSpPr>
          <p:cNvPr id="2054" name="Oval 8"/>
          <p:cNvSpPr>
            <a:spLocks noChangeArrowheads="1"/>
          </p:cNvSpPr>
          <p:nvPr/>
        </p:nvSpPr>
        <p:spPr bwMode="auto">
          <a:xfrm>
            <a:off x="3348038" y="3500438"/>
            <a:ext cx="1368425" cy="576262"/>
          </a:xfrm>
          <a:prstGeom prst="ellipse">
            <a:avLst/>
          </a:prstGeom>
          <a:solidFill>
            <a:srgbClr val="00CCFF"/>
          </a:solidFill>
          <a:ln w="9525">
            <a:solidFill>
              <a:srgbClr val="00CCFF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dirty="0"/>
          </a:p>
        </p:txBody>
      </p:sp>
      <p:sp>
        <p:nvSpPr>
          <p:cNvPr id="2055" name="Freeform 9"/>
          <p:cNvSpPr>
            <a:spLocks/>
          </p:cNvSpPr>
          <p:nvPr/>
        </p:nvSpPr>
        <p:spPr bwMode="auto">
          <a:xfrm>
            <a:off x="2268538" y="3621088"/>
            <a:ext cx="1150937" cy="263525"/>
          </a:xfrm>
          <a:custGeom>
            <a:avLst/>
            <a:gdLst>
              <a:gd name="T0" fmla="*/ 0 w 725"/>
              <a:gd name="T1" fmla="*/ 168275 h 166"/>
              <a:gd name="T2" fmla="*/ 574675 w 725"/>
              <a:gd name="T3" fmla="*/ 239713 h 166"/>
              <a:gd name="T4" fmla="*/ 863600 w 725"/>
              <a:gd name="T5" fmla="*/ 23813 h 166"/>
              <a:gd name="T6" fmla="*/ 1150937 w 725"/>
              <a:gd name="T7" fmla="*/ 95250 h 166"/>
              <a:gd name="T8" fmla="*/ 0 60000 65536"/>
              <a:gd name="T9" fmla="*/ 0 60000 65536"/>
              <a:gd name="T10" fmla="*/ 0 60000 65536"/>
              <a:gd name="T11" fmla="*/ 0 60000 65536"/>
              <a:gd name="T12" fmla="*/ 0 w 725"/>
              <a:gd name="T13" fmla="*/ 0 h 166"/>
              <a:gd name="T14" fmla="*/ 725 w 725"/>
              <a:gd name="T15" fmla="*/ 166 h 16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725" h="166">
                <a:moveTo>
                  <a:pt x="0" y="106"/>
                </a:moveTo>
                <a:cubicBezTo>
                  <a:pt x="135" y="136"/>
                  <a:pt x="271" y="166"/>
                  <a:pt x="362" y="151"/>
                </a:cubicBezTo>
                <a:cubicBezTo>
                  <a:pt x="453" y="136"/>
                  <a:pt x="484" y="30"/>
                  <a:pt x="544" y="15"/>
                </a:cubicBezTo>
                <a:cubicBezTo>
                  <a:pt x="604" y="0"/>
                  <a:pt x="695" y="53"/>
                  <a:pt x="725" y="60"/>
                </a:cubicBezTo>
              </a:path>
            </a:pathLst>
          </a:custGeom>
          <a:noFill/>
          <a:ln w="28575">
            <a:solidFill>
              <a:srgbClr val="00CC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 sz="2000" dirty="0"/>
          </a:p>
        </p:txBody>
      </p:sp>
      <p:sp>
        <p:nvSpPr>
          <p:cNvPr id="2056" name="Freeform 10"/>
          <p:cNvSpPr>
            <a:spLocks/>
          </p:cNvSpPr>
          <p:nvPr/>
        </p:nvSpPr>
        <p:spPr bwMode="auto">
          <a:xfrm>
            <a:off x="4716463" y="3632200"/>
            <a:ext cx="1008062" cy="252413"/>
          </a:xfrm>
          <a:custGeom>
            <a:avLst/>
            <a:gdLst>
              <a:gd name="T0" fmla="*/ 0 w 635"/>
              <a:gd name="T1" fmla="*/ 157163 h 159"/>
              <a:gd name="T2" fmla="*/ 431800 w 635"/>
              <a:gd name="T3" fmla="*/ 228600 h 159"/>
              <a:gd name="T4" fmla="*/ 792162 w 635"/>
              <a:gd name="T5" fmla="*/ 12700 h 159"/>
              <a:gd name="T6" fmla="*/ 1008062 w 635"/>
              <a:gd name="T7" fmla="*/ 157163 h 159"/>
              <a:gd name="T8" fmla="*/ 0 60000 65536"/>
              <a:gd name="T9" fmla="*/ 0 60000 65536"/>
              <a:gd name="T10" fmla="*/ 0 60000 65536"/>
              <a:gd name="T11" fmla="*/ 0 60000 65536"/>
              <a:gd name="T12" fmla="*/ 0 w 635"/>
              <a:gd name="T13" fmla="*/ 0 h 159"/>
              <a:gd name="T14" fmla="*/ 635 w 635"/>
              <a:gd name="T15" fmla="*/ 159 h 159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635" h="159">
                <a:moveTo>
                  <a:pt x="0" y="99"/>
                </a:moveTo>
                <a:cubicBezTo>
                  <a:pt x="94" y="129"/>
                  <a:pt x="189" y="159"/>
                  <a:pt x="272" y="144"/>
                </a:cubicBezTo>
                <a:cubicBezTo>
                  <a:pt x="355" y="129"/>
                  <a:pt x="439" y="16"/>
                  <a:pt x="499" y="8"/>
                </a:cubicBezTo>
                <a:cubicBezTo>
                  <a:pt x="559" y="0"/>
                  <a:pt x="628" y="84"/>
                  <a:pt x="635" y="99"/>
                </a:cubicBezTo>
              </a:path>
            </a:pathLst>
          </a:custGeom>
          <a:noFill/>
          <a:ln w="28575">
            <a:solidFill>
              <a:srgbClr val="00CC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 sz="2000" dirty="0"/>
          </a:p>
        </p:txBody>
      </p:sp>
      <p:sp>
        <p:nvSpPr>
          <p:cNvPr id="2057" name="Line 11"/>
          <p:cNvSpPr>
            <a:spLocks noChangeShapeType="1"/>
          </p:cNvSpPr>
          <p:nvPr/>
        </p:nvSpPr>
        <p:spPr bwMode="auto">
          <a:xfrm>
            <a:off x="2484438" y="3644900"/>
            <a:ext cx="2873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z="2000" dirty="0"/>
          </a:p>
        </p:txBody>
      </p:sp>
      <p:sp>
        <p:nvSpPr>
          <p:cNvPr id="2058" name="Line 12"/>
          <p:cNvSpPr>
            <a:spLocks noChangeShapeType="1"/>
          </p:cNvSpPr>
          <p:nvPr/>
        </p:nvSpPr>
        <p:spPr bwMode="auto">
          <a:xfrm>
            <a:off x="4859338" y="3500438"/>
            <a:ext cx="7921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z="2000" dirty="0"/>
          </a:p>
        </p:txBody>
      </p:sp>
      <p:sp>
        <p:nvSpPr>
          <p:cNvPr id="2059" name="Text Box 13"/>
          <p:cNvSpPr txBox="1">
            <a:spLocks noChangeArrowheads="1"/>
          </p:cNvSpPr>
          <p:nvPr/>
        </p:nvSpPr>
        <p:spPr bwMode="auto">
          <a:xfrm>
            <a:off x="395288" y="5300663"/>
            <a:ext cx="1655762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b="1" dirty="0">
                <a:solidFill>
                  <a:schemeClr val="accent2"/>
                </a:solidFill>
              </a:rPr>
              <a:t>bezodtoké     </a:t>
            </a:r>
            <a:r>
              <a:rPr lang="cs-CZ" altLang="cs-CZ" sz="2000" b="1" dirty="0"/>
              <a:t>( Čad )</a:t>
            </a:r>
          </a:p>
        </p:txBody>
      </p:sp>
      <p:sp>
        <p:nvSpPr>
          <p:cNvPr id="2060" name="Oval 15"/>
          <p:cNvSpPr>
            <a:spLocks noChangeArrowheads="1"/>
          </p:cNvSpPr>
          <p:nvPr/>
        </p:nvSpPr>
        <p:spPr bwMode="auto">
          <a:xfrm>
            <a:off x="3276600" y="5300663"/>
            <a:ext cx="1439863" cy="576262"/>
          </a:xfrm>
          <a:prstGeom prst="ellipse">
            <a:avLst/>
          </a:prstGeom>
          <a:solidFill>
            <a:srgbClr val="00CCFF"/>
          </a:solidFill>
          <a:ln w="9525">
            <a:solidFill>
              <a:srgbClr val="00CCFF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endParaRPr lang="cs-CZ" altLang="cs-CZ" sz="2000" dirty="0"/>
          </a:p>
        </p:txBody>
      </p:sp>
      <p:sp>
        <p:nvSpPr>
          <p:cNvPr id="2061" name="Freeform 16"/>
          <p:cNvSpPr>
            <a:spLocks/>
          </p:cNvSpPr>
          <p:nvPr/>
        </p:nvSpPr>
        <p:spPr bwMode="auto">
          <a:xfrm>
            <a:off x="2411413" y="5589588"/>
            <a:ext cx="935037" cy="144462"/>
          </a:xfrm>
          <a:custGeom>
            <a:avLst/>
            <a:gdLst>
              <a:gd name="T0" fmla="*/ 0 w 589"/>
              <a:gd name="T1" fmla="*/ 0 h 91"/>
              <a:gd name="T2" fmla="*/ 574675 w 589"/>
              <a:gd name="T3" fmla="*/ 144462 h 91"/>
              <a:gd name="T4" fmla="*/ 935037 w 589"/>
              <a:gd name="T5" fmla="*/ 0 h 91"/>
              <a:gd name="T6" fmla="*/ 0 60000 65536"/>
              <a:gd name="T7" fmla="*/ 0 60000 65536"/>
              <a:gd name="T8" fmla="*/ 0 60000 65536"/>
              <a:gd name="T9" fmla="*/ 0 w 589"/>
              <a:gd name="T10" fmla="*/ 0 h 91"/>
              <a:gd name="T11" fmla="*/ 589 w 589"/>
              <a:gd name="T12" fmla="*/ 91 h 91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589" h="91">
                <a:moveTo>
                  <a:pt x="0" y="0"/>
                </a:moveTo>
                <a:cubicBezTo>
                  <a:pt x="132" y="45"/>
                  <a:pt x="264" y="91"/>
                  <a:pt x="362" y="91"/>
                </a:cubicBezTo>
                <a:cubicBezTo>
                  <a:pt x="460" y="91"/>
                  <a:pt x="544" y="15"/>
                  <a:pt x="589" y="0"/>
                </a:cubicBezTo>
              </a:path>
            </a:pathLst>
          </a:custGeom>
          <a:noFill/>
          <a:ln w="28575">
            <a:solidFill>
              <a:srgbClr val="00CCFF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cs-CZ" sz="2000" dirty="0"/>
          </a:p>
        </p:txBody>
      </p:sp>
      <p:sp>
        <p:nvSpPr>
          <p:cNvPr id="2062" name="Text Box 17"/>
          <p:cNvSpPr txBox="1">
            <a:spLocks noChangeArrowheads="1"/>
          </p:cNvSpPr>
          <p:nvPr/>
        </p:nvSpPr>
        <p:spPr bwMode="auto">
          <a:xfrm>
            <a:off x="5651500" y="5157788"/>
            <a:ext cx="2376488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cs-CZ" altLang="cs-CZ" sz="2000" dirty="0"/>
              <a:t>žádná řeka nevytéká</a:t>
            </a:r>
          </a:p>
        </p:txBody>
      </p:sp>
      <p:sp>
        <p:nvSpPr>
          <p:cNvPr id="2063" name="Line 18"/>
          <p:cNvSpPr>
            <a:spLocks noChangeShapeType="1"/>
          </p:cNvSpPr>
          <p:nvPr/>
        </p:nvSpPr>
        <p:spPr bwMode="auto">
          <a:xfrm>
            <a:off x="2555875" y="5373688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cs-CZ" sz="2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868144" y="200055"/>
            <a:ext cx="28805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SHRNUTÍ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3851275" y="333375"/>
            <a:ext cx="4681538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altLang="cs-CZ" dirty="0"/>
              <a:t>UNITED STATES GEOLOGICAL SURVEY. </a:t>
            </a:r>
            <a:r>
              <a:rPr lang="cs-CZ" altLang="cs-CZ" i="1" dirty="0"/>
              <a:t>Wikipedia.org</a:t>
            </a:r>
            <a:r>
              <a:rPr lang="cs-CZ" altLang="cs-CZ" dirty="0"/>
              <a:t> [online]. [cit. 9.2.2014]. Dostupný na WWW: http://commons.wikimedia.org/wiki/File:Aerial_Crater_Lake.jpg </a:t>
            </a:r>
          </a:p>
        </p:txBody>
      </p:sp>
      <p:pic>
        <p:nvPicPr>
          <p:cNvPr id="11267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703" y="403556"/>
            <a:ext cx="1939923" cy="14540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67944" y="2708920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SCHMALTZ, </a:t>
            </a:r>
            <a:r>
              <a:rPr lang="cs-CZ" dirty="0" smtClean="0">
                <a:effectLst/>
              </a:rPr>
              <a:t>Jeff</a:t>
            </a:r>
            <a:r>
              <a:rPr lang="cs-CZ" dirty="0" smtClean="0">
                <a:effectLst/>
              </a:rPr>
              <a:t>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12.2.2014]. Dostupný na WWW: http://commons.wikimedia.org/wiki/File:Caspian_Sea_from_orbit.jpg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703" y="2708920"/>
            <a:ext cx="1468890" cy="187044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067944" y="4725144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SAHRAZAD.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12.2.2014]. Dostupný na WWW: http://commons.wikimedia.org/wiki/File:Bay_in_Baku.JPG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5258" y="5085184"/>
            <a:ext cx="1946582" cy="133171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548680"/>
            <a:ext cx="511256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PROVIDED BY THE SEAWIFS PROJECT, NASA/GODDARD SPACE FLIGHT CENTER, AND ORBIMAGE.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12.2.2014]. Dostupný na WWW: http://commons.wikimedia.org/wiki/File:Baikal-S1998162044804.jpg</a:t>
            </a:r>
            <a:endParaRPr lang="cs-CZ" dirty="0"/>
          </a:p>
        </p:txBody>
      </p:sp>
      <p:pic>
        <p:nvPicPr>
          <p:cNvPr id="3" name="Picture 4" descr="Baikal-ze satel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16050"/>
            <a:ext cx="3171300" cy="16869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95936" y="2852936"/>
            <a:ext cx="489654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KUBEŠ, Zdeněk.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12.2.2014]. Dostupný na WWW: http://commons.wikimedia.org/wiki/File:%C4%8Cern%C3%A9_jezero_zab%C3%ADran%C3%A9_z_karov%C3%A9_st%C4%9Bny.JPG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7414" y="2852936"/>
            <a:ext cx="1371603" cy="182880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283968" y="5257804"/>
            <a:ext cx="44644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altLang="cs-CZ" dirty="0" smtClean="0"/>
              <a:t>CHIPPPY. </a:t>
            </a:r>
            <a:r>
              <a:rPr lang="cs-CZ" altLang="cs-CZ" i="1" dirty="0" smtClean="0"/>
              <a:t>Wikipedia.org</a:t>
            </a:r>
            <a:r>
              <a:rPr lang="cs-CZ" altLang="cs-CZ" dirty="0" smtClean="0"/>
              <a:t> [online]. [cit. 16.1.2014]. Dostupný na WWW: http://cs.wikipedia.org/wiki/Soubor:Bariloche-_Argentina2.jpg </a:t>
            </a:r>
          </a:p>
          <a:p>
            <a:endParaRPr lang="cs-CZ" dirty="0"/>
          </a:p>
        </p:txBody>
      </p:sp>
      <p:pic>
        <p:nvPicPr>
          <p:cNvPr id="7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5327" y="5241152"/>
            <a:ext cx="1845449" cy="1383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96861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476672"/>
            <a:ext cx="50405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PALOCH, David.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12.2.2014]. Dostupný na WWW: http://commons.wikimedia.org/wiki/File:Jezirka_u_Rozvadova_(CZE)_-_Nature_Reserve.jpg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44143"/>
            <a:ext cx="1979712" cy="148478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4139952" y="2420888"/>
            <a:ext cx="48245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JÁ.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12.2.2014]. Dostupný na WWW: http://commons.wikimedia.org/wiki/File:Hranicka_propast_1.jpg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588" y="2454817"/>
            <a:ext cx="2052228" cy="1539171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355976" y="4221088"/>
            <a:ext cx="410445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ARCATAROGER.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12.2.2014]. Dostupný na WWW: http://upload.wikimedia.org/wikipedia/commons/c/ca/Crater_Lake_from_Watchman_Lookout.jpg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4683" y="4581128"/>
            <a:ext cx="2610037" cy="1111441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584683" y="6093296"/>
            <a:ext cx="78037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Ostatní obrázky – 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0757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555</TotalTime>
  <Words>796</Words>
  <Application>Microsoft Office PowerPoint</Application>
  <PresentationFormat>Předvádění na obrazovce (4:3)</PresentationFormat>
  <Paragraphs>121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Výchozí návrh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aaa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aaa</dc:creator>
  <cp:lastModifiedBy>Šeneková Irena</cp:lastModifiedBy>
  <cp:revision>79</cp:revision>
  <dcterms:created xsi:type="dcterms:W3CDTF">2007-02-28T09:38:54Z</dcterms:created>
  <dcterms:modified xsi:type="dcterms:W3CDTF">2014-02-13T10:42:19Z</dcterms:modified>
</cp:coreProperties>
</file>