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8" r:id="rId11"/>
    <p:sldId id="269" r:id="rId12"/>
    <p:sldId id="261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5537927-0CF3-4E8B-81CA-CB498058275A}" type="datetimeFigureOut">
              <a:rPr lang="cs-CZ" smtClean="0"/>
              <a:pPr/>
              <a:t>13.2.2014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5BABBE9-AD87-4757-BE4B-92E65EBF520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hyperlink" Target="http://www.ceskatelevize.cz/ct24/kultura/206088-cesky-vychazi-kompletni-hledani-ztraceneho-casu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Francouzská experimentální próza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7467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67600"/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NÁZEV ŠKOLY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>
                          <a:solidFill>
                            <a:schemeClr val="bg1"/>
                          </a:solidFill>
                        </a:rPr>
                        <a:t>Gymnázium Lovosice, Sady pionýrů 600/6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ČÍSLO PROJEKTU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/>
                        <a:t>CZ.1.07/1.5.00/34.1073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NÁZEV MATERIÁLU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</a:t>
                      </a:r>
                      <a:r>
                        <a:rPr lang="cs-CZ" sz="1800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</a:rPr>
                        <a:t>VY_32_INOVACE_2B_12_Francouzská experimentální próza</a:t>
                      </a:r>
                      <a:endParaRPr lang="cs-CZ" sz="1800" b="0" dirty="0" smtClean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TÉMA SADY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: Literatura 19. a 20. století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ROČNÍK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 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septima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DATUM VZNIKU: 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cs-CZ" sz="1800" baseline="0" dirty="0" smtClean="0">
                          <a:solidFill>
                            <a:schemeClr val="bg1"/>
                          </a:solidFill>
                        </a:rPr>
                        <a:t>únor</a:t>
                      </a:r>
                      <a:r>
                        <a:rPr lang="cs-CZ" sz="1800" dirty="0" smtClean="0">
                          <a:solidFill>
                            <a:schemeClr val="bg1"/>
                          </a:solidFill>
                        </a:rPr>
                        <a:t> 2014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AUTOR</a:t>
                      </a:r>
                      <a:r>
                        <a:rPr lang="cs-CZ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: </a:t>
                      </a:r>
                      <a:r>
                        <a:rPr lang="cs-CZ" sz="1800" b="0" dirty="0" smtClean="0">
                          <a:solidFill>
                            <a:schemeClr val="bg1"/>
                          </a:solidFill>
                        </a:rPr>
                        <a:t>Mgr. Kateřina Benešová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37" name="Picture 5" descr="GYMLOVO_logo BR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4300" y="260350"/>
            <a:ext cx="720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501332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je určen k výuce o francouzské experimentální próze zastoupené Marcelem </a:t>
            </a:r>
            <a:r>
              <a:rPr lang="cs-CZ" dirty="0" err="1" smtClean="0"/>
              <a:t>Proustem</a:t>
            </a:r>
            <a:r>
              <a:rPr lang="cs-CZ" dirty="0" smtClean="0"/>
              <a:t> a André </a:t>
            </a:r>
            <a:r>
              <a:rPr lang="cs-CZ" dirty="0" err="1" smtClean="0"/>
              <a:t>Gidem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Se studenty se zaměřujeme obzvláště na pochopení charakteristik experimentální tvorby, za tímto účelem pracujeme s textem (pro odkrytí řešení jsou použity animace) a sledujeme dokumentární pořad (hypertextový odkaz).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Experimentální próza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970024"/>
          </a:xfrm>
        </p:spPr>
        <p:txBody>
          <a:bodyPr/>
          <a:lstStyle/>
          <a:p>
            <a:r>
              <a:rPr lang="cs-CZ" dirty="0" smtClean="0"/>
              <a:t>Nové století </a:t>
            </a:r>
            <a:r>
              <a:rPr lang="cs-CZ" dirty="0" smtClean="0">
                <a:sym typeface="Wingdings" pitchFamily="2" charset="2"/>
              </a:rPr>
              <a:t> nová doba, mění se životní tempo, zkracují se vzdálenosti, probíhají války</a:t>
            </a:r>
          </a:p>
          <a:p>
            <a:r>
              <a:rPr lang="cs-CZ" dirty="0" smtClean="0">
                <a:sym typeface="Wingdings" pitchFamily="2" charset="2"/>
              </a:rPr>
              <a:t>Snaha o </a:t>
            </a:r>
            <a:r>
              <a:rPr lang="cs-CZ" u="sng" dirty="0" smtClean="0">
                <a:sym typeface="Wingdings" pitchFamily="2" charset="2"/>
              </a:rPr>
              <a:t>nový román</a:t>
            </a:r>
          </a:p>
          <a:p>
            <a:r>
              <a:rPr lang="cs-CZ" dirty="0" smtClean="0">
                <a:sym typeface="Wingdings" pitchFamily="2" charset="2"/>
              </a:rPr>
              <a:t>Experimenty s formou:</a:t>
            </a:r>
          </a:p>
          <a:p>
            <a:pPr lvl="1"/>
            <a:r>
              <a:rPr lang="cs-CZ" dirty="0" smtClean="0">
                <a:sym typeface="Wingdings" pitchFamily="2" charset="2"/>
              </a:rPr>
              <a:t>Proud vědomí</a:t>
            </a:r>
          </a:p>
          <a:p>
            <a:pPr lvl="1"/>
            <a:r>
              <a:rPr lang="cs-CZ" dirty="0" smtClean="0">
                <a:sym typeface="Wingdings" pitchFamily="2" charset="2"/>
              </a:rPr>
              <a:t>Subjektivita</a:t>
            </a:r>
          </a:p>
          <a:p>
            <a:pPr lvl="1"/>
            <a:r>
              <a:rPr lang="cs-CZ" dirty="0" smtClean="0">
                <a:sym typeface="Wingdings" pitchFamily="2" charset="2"/>
              </a:rPr>
              <a:t>Psychologie postav</a:t>
            </a:r>
          </a:p>
          <a:p>
            <a:pPr lvl="1"/>
            <a:r>
              <a:rPr lang="cs-CZ" dirty="0" smtClean="0">
                <a:sym typeface="Wingdings" pitchFamily="2" charset="2"/>
              </a:rPr>
              <a:t>Různé úhly pohledu</a:t>
            </a:r>
            <a:endParaRPr lang="cs-CZ" dirty="0"/>
          </a:p>
        </p:txBody>
      </p:sp>
      <p:pic>
        <p:nvPicPr>
          <p:cNvPr id="4" name="Obrázek 3" descr="Still_life_with_Bib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2564904"/>
            <a:ext cx="1981200" cy="1682496"/>
          </a:xfrm>
          <a:prstGeom prst="rect">
            <a:avLst/>
          </a:prstGeom>
        </p:spPr>
      </p:pic>
      <p:pic>
        <p:nvPicPr>
          <p:cNvPr id="5" name="Obrázek 4" descr="800px-Verrerie-p103089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4581128"/>
            <a:ext cx="2747797" cy="206084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668344" y="314096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1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20072" y="530120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Marcel </a:t>
            </a:r>
            <a:r>
              <a:rPr lang="cs-CZ" dirty="0" err="1" smtClean="0"/>
              <a:t>Proust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556792"/>
            <a:ext cx="6264696" cy="5112568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1871 – 1922</a:t>
            </a:r>
          </a:p>
          <a:p>
            <a:r>
              <a:rPr lang="cs-CZ" dirty="0" smtClean="0"/>
              <a:t>Francouzský romanopisec, kritik, esejista</a:t>
            </a:r>
          </a:p>
          <a:p>
            <a:r>
              <a:rPr lang="cs-CZ" dirty="0" smtClean="0"/>
              <a:t>Vyrůstal během bouřlivých společenských změn ve F. (Pařížská komuna, Třetí republika) </a:t>
            </a:r>
            <a:r>
              <a:rPr lang="cs-CZ" dirty="0" smtClean="0">
                <a:sym typeface="Wingdings" pitchFamily="2" charset="2"/>
              </a:rPr>
              <a:t>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objevuje</a:t>
            </a:r>
            <a:r>
              <a:rPr lang="en-US" dirty="0" smtClean="0">
                <a:sym typeface="Wingdings" pitchFamily="2" charset="2"/>
              </a:rPr>
              <a:t> se v </a:t>
            </a:r>
            <a:r>
              <a:rPr lang="en-US" dirty="0" err="1" smtClean="0">
                <a:sym typeface="Wingdings" pitchFamily="2" charset="2"/>
              </a:rPr>
              <a:t>jeho</a:t>
            </a:r>
            <a:r>
              <a:rPr lang="en-US" dirty="0" smtClean="0">
                <a:sym typeface="Wingdings" pitchFamily="2" charset="2"/>
              </a:rPr>
              <a:t> d</a:t>
            </a:r>
            <a:r>
              <a:rPr lang="cs-CZ" dirty="0" err="1" smtClean="0">
                <a:sym typeface="Wingdings" pitchFamily="2" charset="2"/>
              </a:rPr>
              <a:t>íle</a:t>
            </a:r>
            <a:r>
              <a:rPr lang="cs-CZ" dirty="0" smtClean="0">
                <a:sym typeface="Wingdings" pitchFamily="2" charset="2"/>
              </a:rPr>
              <a:t> – např. úpadek aristokracie</a:t>
            </a:r>
          </a:p>
          <a:p>
            <a:r>
              <a:rPr lang="cs-CZ" dirty="0" smtClean="0">
                <a:sym typeface="Wingdings" pitchFamily="2" charset="2"/>
              </a:rPr>
              <a:t>Astmatik – věčně nemocný</a:t>
            </a:r>
          </a:p>
          <a:p>
            <a:r>
              <a:rPr lang="cs-CZ" dirty="0" smtClean="0">
                <a:sym typeface="Wingdings" pitchFamily="2" charset="2"/>
              </a:rPr>
              <a:t>Vystudoval Lyceum, 1. literární úspěchy</a:t>
            </a:r>
          </a:p>
          <a:p>
            <a:r>
              <a:rPr lang="cs-CZ" dirty="0" smtClean="0">
                <a:sym typeface="Wingdings" pitchFamily="2" charset="2"/>
              </a:rPr>
              <a:t>Služba v armádě</a:t>
            </a:r>
          </a:p>
          <a:p>
            <a:r>
              <a:rPr lang="cs-CZ" dirty="0" smtClean="0">
                <a:sym typeface="Wingdings" pitchFamily="2" charset="2"/>
              </a:rPr>
              <a:t>Práce v knihovně (většinu ale </a:t>
            </a:r>
            <a:r>
              <a:rPr lang="cs-CZ" dirty="0" err="1" smtClean="0">
                <a:sym typeface="Wingdings" pitchFamily="2" charset="2"/>
              </a:rPr>
              <a:t>promarodil</a:t>
            </a:r>
            <a:r>
              <a:rPr lang="cs-CZ" dirty="0" smtClean="0">
                <a:sym typeface="Wingdings" pitchFamily="2" charset="2"/>
              </a:rPr>
              <a:t>)</a:t>
            </a:r>
          </a:p>
          <a:p>
            <a:r>
              <a:rPr lang="cs-CZ" dirty="0" smtClean="0">
                <a:sym typeface="Wingdings" pitchFamily="2" charset="2"/>
              </a:rPr>
              <a:t>Ke konci života se jeho zdravotní stav hodně horšil a nakonec zemřel na zápal plic</a:t>
            </a:r>
            <a:endParaRPr lang="cs-CZ" dirty="0"/>
          </a:p>
        </p:txBody>
      </p:sp>
      <p:pic>
        <p:nvPicPr>
          <p:cNvPr id="7" name="Obrázek 6" descr="Marcel_Proust_1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116632"/>
            <a:ext cx="2205814" cy="2923191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6444208" y="3501008"/>
            <a:ext cx="2520280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Dílo:</a:t>
            </a:r>
          </a:p>
          <a:p>
            <a:r>
              <a:rPr lang="cs-CZ" sz="2000" dirty="0" smtClean="0"/>
              <a:t>- Hledání ztraceného času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44208" y="4797153"/>
            <a:ext cx="2520280" cy="1938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Zajímavosti:</a:t>
            </a:r>
          </a:p>
          <a:p>
            <a:pPr>
              <a:buFontTx/>
              <a:buChar char="-"/>
            </a:pPr>
            <a:r>
              <a:rPr lang="cs-CZ" sz="2000" dirty="0" smtClean="0"/>
              <a:t>Tajil svou homosexualitu</a:t>
            </a:r>
          </a:p>
          <a:p>
            <a:pPr>
              <a:buFontTx/>
              <a:buChar char="-"/>
            </a:pPr>
            <a:r>
              <a:rPr lang="cs-CZ" sz="2000" dirty="0" smtClean="0"/>
              <a:t> jeho knihy jsou inspirovány jeho životem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64288" y="299695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Hledání ztraceného času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6203032" cy="482600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7dílný román (asi 3200 stran)</a:t>
            </a:r>
          </a:p>
          <a:p>
            <a:r>
              <a:rPr lang="cs-CZ" dirty="0" smtClean="0"/>
              <a:t>Psal jej od r. 1908 až do smrti</a:t>
            </a:r>
          </a:p>
          <a:p>
            <a:r>
              <a:rPr lang="cs-CZ" dirty="0" smtClean="0"/>
              <a:t>Téma: rekonstrukce vzpomínek = ztraceného času prostřednictvím vybavování si zážitků ať už svých nebo jiných postav – zachycení v uměleckém díle (zvěčnění)</a:t>
            </a:r>
          </a:p>
          <a:p>
            <a:r>
              <a:rPr lang="cs-CZ" dirty="0" smtClean="0"/>
              <a:t>Hl. postava: Marcel </a:t>
            </a:r>
          </a:p>
          <a:p>
            <a:r>
              <a:rPr lang="cs-CZ" dirty="0" smtClean="0"/>
              <a:t>Námět: francouzská společnost přelomu století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236296" y="1772816"/>
            <a:ext cx="1656184" cy="4001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>
                <a:hlinkClick r:id="rId2"/>
              </a:rPr>
              <a:t>Dokument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1772816"/>
            <a:ext cx="550565" cy="550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Obrázek 5" descr="_vyr_139Hledani-vkrabic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66183" y="2780928"/>
            <a:ext cx="2477817" cy="2350656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7452320" y="522920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dirty="0" smtClean="0"/>
              <a:t>Ukázka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3672408"/>
          </a:xfrm>
        </p:spPr>
        <p:txBody>
          <a:bodyPr>
            <a:normAutofit fontScale="47500" lnSpcReduction="20000"/>
          </a:bodyPr>
          <a:lstStyle/>
          <a:p>
            <a:r>
              <a:rPr lang="cs-CZ" sz="4000" dirty="0" smtClean="0"/>
              <a:t>I když nemohl vědět, kam šla, bylo by mu stačilo k utišení úzkosti, kterou v takových chvílích cítil - jediným, specifickým lékem proti ní byla </a:t>
            </a:r>
            <a:r>
              <a:rPr lang="cs-CZ" sz="4000" dirty="0" err="1" smtClean="0"/>
              <a:t>Odettina</a:t>
            </a:r>
            <a:r>
              <a:rPr lang="cs-CZ" sz="4000" dirty="0" smtClean="0"/>
              <a:t> přítomnost, sladkost být u ní (časem ten lék nemoc zhoršoval, ale utišoval aspoň na chvíli utrpení) - bylo by mu stačilo, kdyby mu </a:t>
            </a:r>
            <a:r>
              <a:rPr lang="cs-CZ" sz="4000" dirty="0" err="1" smtClean="0"/>
              <a:t>Odette</a:t>
            </a:r>
            <a:r>
              <a:rPr lang="cs-CZ" sz="4000" dirty="0" smtClean="0"/>
              <a:t> aspoň dovolila, aby u ní zůstal, dokud bude pryč, aby na ni čekal až do oné hodiny návratu, do jejíhož uklidnění by se mísily chvíle, které se mu pro své kouzlo a uhrančivou moc zdály jiné než ostatní. Ale ona nechtěla; vracel se domů; snažil se cestou dělat plány, přestával myslit na </a:t>
            </a:r>
            <a:r>
              <a:rPr lang="cs-CZ" sz="4000" dirty="0" err="1" smtClean="0"/>
              <a:t>Odette</a:t>
            </a:r>
            <a:r>
              <a:rPr lang="cs-CZ" sz="4000" dirty="0" smtClean="0"/>
              <a:t>; stávalo se dokonce, že když se </a:t>
            </a:r>
            <a:r>
              <a:rPr lang="cs-CZ" sz="4000" dirty="0" smtClean="0"/>
              <a:t>svlékal, </a:t>
            </a:r>
            <a:r>
              <a:rPr lang="cs-CZ" sz="4000" dirty="0" smtClean="0"/>
              <a:t>probíhaly mu hlavou dosti veselé myšlenky; uléhal se srdcem plným naděje, že se půjde druhého dne podívat na určité umělecké dílo, a zhášel světlo; jakmile se však chystal usnout a přestal se přemáhat, což si již v bdělém stavu ani neuvědomoval, tak si na to už zvykl, začal se zimomřivě chvět, začínal vzlykat. Nechtěl ani vědět proč, otíral si oči, říkal si se smíchem: „To je rozkošné, stává se ze mne neuropat.“</a:t>
            </a:r>
            <a:endParaRPr lang="cs-CZ" dirty="0"/>
          </a:p>
        </p:txBody>
      </p:sp>
      <p:pic>
        <p:nvPicPr>
          <p:cNvPr id="4" name="Obrázek 3" descr="_vyrp11_139Hledani-ztraceneho-casu-kompl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46298"/>
            <a:ext cx="9144000" cy="1911702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76256" y="450912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r>
              <a:rPr lang="cs-CZ" dirty="0" smtClean="0"/>
              <a:t>Otázky k textu: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2032"/>
          </a:xfrm>
        </p:spPr>
        <p:txBody>
          <a:bodyPr/>
          <a:lstStyle/>
          <a:p>
            <a:pPr marL="578358" indent="-514350">
              <a:buFont typeface="+mj-lt"/>
              <a:buAutoNum type="arabicPeriod"/>
            </a:pPr>
            <a:r>
              <a:rPr lang="cs-CZ" dirty="0" smtClean="0"/>
              <a:t>Co je obsahem textu?</a:t>
            </a:r>
          </a:p>
          <a:p>
            <a:pPr marL="953262" lvl="1" indent="-514350"/>
            <a:r>
              <a:rPr lang="cs-CZ" dirty="0" smtClean="0"/>
              <a:t>Pocity hl. hrdiny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Jaký dopad má </a:t>
            </a:r>
            <a:r>
              <a:rPr lang="cs-CZ" dirty="0" err="1" smtClean="0"/>
              <a:t>Swannova</a:t>
            </a:r>
            <a:r>
              <a:rPr lang="cs-CZ" dirty="0" smtClean="0"/>
              <a:t> láska na jeho psychiku?</a:t>
            </a:r>
          </a:p>
          <a:p>
            <a:pPr marL="953262" lvl="1" indent="-514350"/>
            <a:r>
              <a:rPr lang="cs-CZ" dirty="0" smtClean="0"/>
              <a:t>Rozkladný – když není s Odettou, trápí se myšlenkami na ni, je žárlivý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Jazykový rozbor textu:</a:t>
            </a:r>
          </a:p>
          <a:p>
            <a:pPr marL="953262" lvl="1" indent="-514350"/>
            <a:r>
              <a:rPr lang="cs-CZ" dirty="0" smtClean="0"/>
              <a:t>Spisovný až knižní (myslit) jazyk</a:t>
            </a:r>
          </a:p>
          <a:p>
            <a:pPr marL="953262" lvl="1" indent="-514350"/>
            <a:r>
              <a:rPr lang="cs-CZ" dirty="0" smtClean="0"/>
              <a:t>Dlouhá a složitá souvětí (dojem proudu vědomí, úvah či mluvené řeči)</a:t>
            </a:r>
          </a:p>
          <a:p>
            <a:pPr marL="953262" lvl="1" indent="-514350"/>
            <a:endParaRPr lang="cs-CZ" dirty="0"/>
          </a:p>
        </p:txBody>
      </p:sp>
      <p:pic>
        <p:nvPicPr>
          <p:cNvPr id="4" name="Obrázek 3" descr="220px-Question_mark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24328" y="188640"/>
            <a:ext cx="1316718" cy="2304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André </a:t>
            </a:r>
            <a:r>
              <a:rPr lang="cs-CZ" dirty="0" err="1" smtClean="0"/>
              <a:t>Gide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556792"/>
            <a:ext cx="5940152" cy="5040560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1869 – 1951</a:t>
            </a:r>
          </a:p>
          <a:p>
            <a:r>
              <a:rPr lang="cs-CZ" dirty="0" smtClean="0"/>
              <a:t>Francouzský prozaik a dramatik</a:t>
            </a:r>
          </a:p>
          <a:p>
            <a:r>
              <a:rPr lang="cs-CZ" dirty="0" smtClean="0"/>
              <a:t>Silně náboženské prostředí (po otcově smrti ovládla rodinu matka s přísnou puritánskou výchovou)</a:t>
            </a:r>
          </a:p>
          <a:p>
            <a:r>
              <a:rPr lang="cs-CZ" dirty="0" smtClean="0"/>
              <a:t>Cestování a setkání s jinými spisovateli – např. Oscarem </a:t>
            </a:r>
            <a:r>
              <a:rPr lang="cs-CZ" dirty="0" err="1" smtClean="0"/>
              <a:t>Wildem</a:t>
            </a:r>
            <a:r>
              <a:rPr lang="cs-CZ" dirty="0" smtClean="0"/>
              <a:t> </a:t>
            </a:r>
            <a:r>
              <a:rPr lang="cs-CZ" dirty="0" smtClean="0">
                <a:sym typeface="Wingdings" pitchFamily="2" charset="2"/>
              </a:rPr>
              <a:t> odklon od výchovy k individualismu a relativismu</a:t>
            </a:r>
          </a:p>
          <a:p>
            <a:r>
              <a:rPr lang="cs-CZ" dirty="0" smtClean="0">
                <a:sym typeface="Wingdings" pitchFamily="2" charset="2"/>
              </a:rPr>
              <a:t>Nejpopulárnější po 1. sv. válce</a:t>
            </a:r>
          </a:p>
          <a:p>
            <a:r>
              <a:rPr lang="cs-CZ" dirty="0" smtClean="0">
                <a:sym typeface="Wingdings" pitchFamily="2" charset="2"/>
              </a:rPr>
              <a:t>30. léta – příklon k sociálním teoriím, obdiv ke komunismu – návštěva SSSR ho připravila o iluze</a:t>
            </a:r>
          </a:p>
          <a:p>
            <a:r>
              <a:rPr lang="cs-CZ" dirty="0" smtClean="0">
                <a:sym typeface="Wingdings" pitchFamily="2" charset="2"/>
              </a:rPr>
              <a:t>1947 – Nobelova cena za literaturu</a:t>
            </a:r>
            <a:endParaRPr lang="cs-CZ" dirty="0"/>
          </a:p>
        </p:txBody>
      </p:sp>
      <p:pic>
        <p:nvPicPr>
          <p:cNvPr id="4" name="Obrázek 3" descr="433px-Gide_18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2200" y="188640"/>
            <a:ext cx="2530281" cy="3506163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236296" y="3789040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7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72200" y="4221088"/>
            <a:ext cx="2664296" cy="10156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Dílo:</a:t>
            </a:r>
          </a:p>
          <a:p>
            <a:pPr>
              <a:buFontTx/>
              <a:buChar char="-"/>
            </a:pPr>
            <a:r>
              <a:rPr lang="cs-CZ" sz="2000" dirty="0" smtClean="0"/>
              <a:t>Penězokazi</a:t>
            </a:r>
          </a:p>
          <a:p>
            <a:pPr>
              <a:buFontTx/>
              <a:buChar char="-"/>
            </a:pPr>
            <a:r>
              <a:rPr lang="cs-CZ" sz="2000" dirty="0"/>
              <a:t> </a:t>
            </a:r>
            <a:r>
              <a:rPr lang="cs-CZ" sz="2000" dirty="0" smtClean="0"/>
              <a:t>Zemři a živ budeš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5373216"/>
            <a:ext cx="2664296" cy="13234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Zajímavosti:</a:t>
            </a:r>
          </a:p>
          <a:p>
            <a:pPr>
              <a:buFontTx/>
              <a:buChar char="-"/>
            </a:pPr>
            <a:r>
              <a:rPr lang="cs-CZ" sz="2000" dirty="0" smtClean="0"/>
              <a:t>Ženatý se svou sestřenicí</a:t>
            </a:r>
          </a:p>
          <a:p>
            <a:pPr>
              <a:buFontTx/>
              <a:buChar char="-"/>
            </a:pPr>
            <a:r>
              <a:rPr lang="cs-CZ" sz="2000" dirty="0" smtClean="0"/>
              <a:t> homosexuál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57250"/>
          </a:xfrm>
        </p:spPr>
        <p:txBody>
          <a:bodyPr/>
          <a:lstStyle/>
          <a:p>
            <a:r>
              <a:rPr lang="cs-CZ" dirty="0" smtClean="0"/>
              <a:t>Penězokazi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6552728" cy="5544616"/>
          </a:xfrm>
        </p:spPr>
        <p:txBody>
          <a:bodyPr>
            <a:normAutofit/>
          </a:bodyPr>
          <a:lstStyle/>
          <a:p>
            <a:r>
              <a:rPr lang="cs-CZ" dirty="0" smtClean="0"/>
              <a:t>V tomto díle předznamenává „nový román“</a:t>
            </a:r>
          </a:p>
          <a:p>
            <a:r>
              <a:rPr lang="cs-CZ" dirty="0" smtClean="0"/>
              <a:t>Prostředí: Paříž před 1. sv. v., měšťanské vrstvy</a:t>
            </a:r>
          </a:p>
          <a:p>
            <a:r>
              <a:rPr lang="cs-CZ" dirty="0" smtClean="0"/>
              <a:t>Děj: příběh spisovatele </a:t>
            </a:r>
            <a:r>
              <a:rPr lang="cs-CZ" u="sng" dirty="0" smtClean="0"/>
              <a:t>Eduarda</a:t>
            </a:r>
            <a:r>
              <a:rPr lang="cs-CZ" dirty="0" smtClean="0"/>
              <a:t>, který chce napsat román Penězokazi, ale neví, o čem bude. Zároveň udržuje homosexuální vztah a řeší s tím spojené společenské i osobní problémy</a:t>
            </a:r>
          </a:p>
        </p:txBody>
      </p:sp>
      <p:pic>
        <p:nvPicPr>
          <p:cNvPr id="4" name="Obrázek 3" descr="penezokaz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48264" y="188640"/>
            <a:ext cx="2023754" cy="309634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524328" y="335699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8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516216" y="4077072"/>
            <a:ext cx="2520280" cy="19389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Nový román =</a:t>
            </a:r>
          </a:p>
          <a:p>
            <a:r>
              <a:rPr lang="cs-CZ" sz="2000" dirty="0" smtClean="0"/>
              <a:t>antiromán, opak klasického románu</a:t>
            </a:r>
          </a:p>
          <a:p>
            <a:pPr>
              <a:buFontTx/>
              <a:buChar char="-"/>
            </a:pPr>
            <a:r>
              <a:rPr lang="cs-CZ" sz="2000" dirty="0" smtClean="0"/>
              <a:t>Odmítají děj, chronologii a logiku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5915000" cy="1217290"/>
          </a:xfrm>
        </p:spPr>
        <p:txBody>
          <a:bodyPr/>
          <a:lstStyle/>
          <a:p>
            <a:r>
              <a:rPr lang="cs-CZ" dirty="0" smtClean="0"/>
              <a:t>Penězokazi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484784"/>
            <a:ext cx="5688632" cy="4970024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Tematika:</a:t>
            </a:r>
          </a:p>
          <a:p>
            <a:pPr lvl="1"/>
            <a:r>
              <a:rPr lang="cs-CZ" dirty="0" smtClean="0"/>
              <a:t>Střet generací</a:t>
            </a:r>
          </a:p>
          <a:p>
            <a:pPr lvl="1"/>
            <a:r>
              <a:rPr lang="cs-CZ" dirty="0" smtClean="0"/>
              <a:t>Hledání autenticity (něčeho opravdového)</a:t>
            </a:r>
          </a:p>
          <a:p>
            <a:r>
              <a:rPr lang="cs-CZ" dirty="0" smtClean="0"/>
              <a:t>Kompozice: </a:t>
            </a:r>
          </a:p>
          <a:p>
            <a:pPr lvl="1"/>
            <a:r>
              <a:rPr lang="cs-CZ" dirty="0" smtClean="0"/>
              <a:t>román v románu</a:t>
            </a:r>
          </a:p>
          <a:p>
            <a:pPr lvl="1"/>
            <a:r>
              <a:rPr lang="cs-CZ" dirty="0" smtClean="0"/>
              <a:t>deníkové záznamy</a:t>
            </a:r>
          </a:p>
          <a:p>
            <a:pPr lvl="1"/>
            <a:r>
              <a:rPr lang="cs-CZ" dirty="0" smtClean="0"/>
              <a:t>realita zkreslená subjektivními pohledy</a:t>
            </a:r>
          </a:p>
          <a:p>
            <a:pPr lvl="1"/>
            <a:r>
              <a:rPr lang="cs-CZ" dirty="0" smtClean="0"/>
              <a:t>Chybí popisy a charakteristiky postav </a:t>
            </a:r>
            <a:r>
              <a:rPr lang="cs-CZ" dirty="0" smtClean="0">
                <a:sym typeface="Wingdings" pitchFamily="2" charset="2"/>
              </a:rPr>
              <a:t> prostor pro čtenářovu představivost a postupné představení se postav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4" name="Obrázek 3" descr="499px-Gide_by_Lauren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260648"/>
            <a:ext cx="2304256" cy="276603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279904" y="1412776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9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508104" y="3212976"/>
            <a:ext cx="3528392" cy="28623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Odůvodnění Švédské akademie, která udělila A. </a:t>
            </a:r>
            <a:r>
              <a:rPr lang="cs-CZ" dirty="0" err="1" smtClean="0"/>
              <a:t>Gidovi</a:t>
            </a:r>
            <a:r>
              <a:rPr lang="cs-CZ" dirty="0" smtClean="0"/>
              <a:t> Nobelovu cenu: </a:t>
            </a:r>
          </a:p>
          <a:p>
            <a:r>
              <a:rPr lang="cs-CZ" i="1" dirty="0" smtClean="0"/>
              <a:t>za jeho obsáhlé a umělecky významné literární dílo, v němž lidské problémy a životní podmínky vystihl s neochvějnou láskou k pravdě a psychologickou bystrozrakostí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Obr. 1: VAN GOGH, Vincent. </a:t>
            </a:r>
            <a:r>
              <a:rPr lang="cs-CZ" sz="1600" i="1" dirty="0" err="1" smtClean="0"/>
              <a:t>wikimedia.org</a:t>
            </a:r>
            <a:r>
              <a:rPr lang="cs-CZ" sz="1600" dirty="0" smtClean="0"/>
              <a:t> [online]. [cit. 9.2.2014]. Dostupný na WWW: http://commons.wikimedia.org/wiki/File:Still_life_with_Bible.jpg </a:t>
            </a:r>
          </a:p>
          <a:p>
            <a:r>
              <a:rPr lang="cs-CZ" sz="1600" dirty="0" smtClean="0"/>
              <a:t>Obr. 2: RAMA. </a:t>
            </a:r>
            <a:r>
              <a:rPr lang="cs-CZ" sz="1600" i="1" dirty="0" err="1" smtClean="0"/>
              <a:t>wikimedia.org</a:t>
            </a:r>
            <a:r>
              <a:rPr lang="cs-CZ" sz="1600" dirty="0" smtClean="0"/>
              <a:t> [online]. [cit. 9.2.2014]. Dostupný na WWW: http://commons.wikimedia.org/wiki/File:Verrerie-p1030897.jpg</a:t>
            </a:r>
          </a:p>
          <a:p>
            <a:r>
              <a:rPr lang="cs-CZ" sz="1600" dirty="0" smtClean="0"/>
              <a:t>Obr. 3: NEZNÁMÝ AUTOR. </a:t>
            </a:r>
            <a:r>
              <a:rPr lang="cs-CZ" sz="1600" i="1" dirty="0" err="1" smtClean="0"/>
              <a:t>wikimedia.org</a:t>
            </a:r>
            <a:r>
              <a:rPr lang="cs-CZ" sz="1600" dirty="0" smtClean="0"/>
              <a:t> [online]. [cit. 9.2.2014]. Dostupný na WWW: http://commons.wikimedia.org/wiki/File:Marcel_Proust_1900.jpg  </a:t>
            </a:r>
          </a:p>
          <a:p>
            <a:r>
              <a:rPr lang="cs-CZ" sz="1600" dirty="0" smtClean="0"/>
              <a:t>Obr. 4: NEZNÁMÝ AUTOR. </a:t>
            </a:r>
            <a:r>
              <a:rPr lang="cs-CZ" sz="1600" i="1" dirty="0" err="1" smtClean="0"/>
              <a:t>rybkapub.cz</a:t>
            </a:r>
            <a:r>
              <a:rPr lang="cs-CZ" sz="1600" dirty="0" smtClean="0"/>
              <a:t> [online]. [cit. 9.2.2014]. Dostupný na WWW: http://www.</a:t>
            </a:r>
            <a:r>
              <a:rPr lang="cs-CZ" sz="1600" dirty="0" err="1" smtClean="0"/>
              <a:t>rybkapub.cz</a:t>
            </a:r>
            <a:r>
              <a:rPr lang="cs-CZ" sz="1600" dirty="0" smtClean="0"/>
              <a:t>/rybka/</a:t>
            </a:r>
            <a:r>
              <a:rPr lang="cs-CZ" sz="1600" dirty="0" err="1" smtClean="0"/>
              <a:t>eshop</a:t>
            </a:r>
            <a:r>
              <a:rPr lang="cs-CZ" sz="1600" dirty="0" smtClean="0"/>
              <a:t>/11-1-Novinky/0/5/139-</a:t>
            </a:r>
            <a:r>
              <a:rPr lang="cs-CZ" sz="1600" dirty="0" err="1" smtClean="0"/>
              <a:t>Marcel</a:t>
            </a:r>
            <a:r>
              <a:rPr lang="cs-CZ" sz="1600" dirty="0" smtClean="0"/>
              <a:t>-</a:t>
            </a:r>
            <a:r>
              <a:rPr lang="cs-CZ" sz="1600" dirty="0" err="1" smtClean="0"/>
              <a:t>Proust</a:t>
            </a:r>
            <a:r>
              <a:rPr lang="cs-CZ" sz="1600" dirty="0" smtClean="0"/>
              <a:t>-</a:t>
            </a:r>
            <a:r>
              <a:rPr lang="cs-CZ" sz="1600" dirty="0" err="1" smtClean="0"/>
              <a:t>Hledani</a:t>
            </a:r>
            <a:r>
              <a:rPr lang="cs-CZ" sz="1600" dirty="0" smtClean="0"/>
              <a:t>-</a:t>
            </a:r>
            <a:r>
              <a:rPr lang="cs-CZ" sz="1600" dirty="0" err="1" smtClean="0"/>
              <a:t>ztraceneho</a:t>
            </a:r>
            <a:r>
              <a:rPr lang="cs-CZ" sz="1600" dirty="0" smtClean="0"/>
              <a:t>-casu-</a:t>
            </a:r>
            <a:r>
              <a:rPr lang="cs-CZ" sz="1600" dirty="0" err="1" smtClean="0"/>
              <a:t>kompletni</a:t>
            </a:r>
            <a:r>
              <a:rPr lang="cs-CZ" sz="1600" dirty="0" smtClean="0"/>
              <a:t>-</a:t>
            </a:r>
            <a:r>
              <a:rPr lang="cs-CZ" sz="1600" dirty="0" err="1" smtClean="0"/>
              <a:t>vydani</a:t>
            </a:r>
            <a:r>
              <a:rPr lang="cs-CZ" sz="1600" dirty="0" smtClean="0"/>
              <a:t>-v-krabici</a:t>
            </a:r>
          </a:p>
          <a:p>
            <a:r>
              <a:rPr lang="cs-CZ" sz="1600" dirty="0" smtClean="0"/>
              <a:t>PROUST, Marcel. </a:t>
            </a:r>
            <a:r>
              <a:rPr lang="cs-CZ" sz="1600" i="1" dirty="0" err="1" smtClean="0"/>
              <a:t>Swanova</a:t>
            </a:r>
            <a:r>
              <a:rPr lang="cs-CZ" sz="1600" i="1" dirty="0" smtClean="0"/>
              <a:t> láska</a:t>
            </a:r>
            <a:r>
              <a:rPr lang="cs-CZ" sz="1600" dirty="0" smtClean="0"/>
              <a:t> [online]. [cit. 9.2.2014]. Dostupný na WWW: http://www.</a:t>
            </a:r>
            <a:r>
              <a:rPr lang="cs-CZ" sz="1600" dirty="0" err="1" smtClean="0"/>
              <a:t>cesky</a:t>
            </a:r>
            <a:r>
              <a:rPr lang="cs-CZ" sz="1600" dirty="0" smtClean="0"/>
              <a:t>-jazyk.</a:t>
            </a:r>
            <a:r>
              <a:rPr lang="cs-CZ" sz="1600" dirty="0" err="1" smtClean="0"/>
              <a:t>cz</a:t>
            </a:r>
            <a:r>
              <a:rPr lang="cs-CZ" sz="1600" dirty="0" smtClean="0"/>
              <a:t>/</a:t>
            </a:r>
            <a:r>
              <a:rPr lang="cs-CZ" sz="1600" dirty="0" err="1" smtClean="0"/>
              <a:t>citanka</a:t>
            </a:r>
            <a:r>
              <a:rPr lang="cs-CZ" sz="1600" dirty="0" smtClean="0"/>
              <a:t>/</a:t>
            </a:r>
            <a:r>
              <a:rPr lang="cs-CZ" sz="1600" dirty="0" err="1" smtClean="0"/>
              <a:t>marcel</a:t>
            </a:r>
            <a:r>
              <a:rPr lang="cs-CZ" sz="1600" dirty="0" smtClean="0"/>
              <a:t>-</a:t>
            </a:r>
            <a:r>
              <a:rPr lang="cs-CZ" sz="1600" dirty="0" err="1" smtClean="0"/>
              <a:t>proust</a:t>
            </a:r>
            <a:r>
              <a:rPr lang="cs-CZ" sz="1600" dirty="0" smtClean="0"/>
              <a:t>/</a:t>
            </a:r>
            <a:r>
              <a:rPr lang="cs-CZ" sz="1600" dirty="0" err="1" smtClean="0"/>
              <a:t>hledani</a:t>
            </a:r>
            <a:r>
              <a:rPr lang="cs-CZ" sz="1600" dirty="0" smtClean="0"/>
              <a:t>-</a:t>
            </a:r>
            <a:r>
              <a:rPr lang="cs-CZ" sz="1600" dirty="0" err="1" smtClean="0"/>
              <a:t>ztraceneho</a:t>
            </a:r>
            <a:r>
              <a:rPr lang="cs-CZ" sz="1600" dirty="0" smtClean="0"/>
              <a:t>-casu.</a:t>
            </a:r>
            <a:r>
              <a:rPr lang="cs-CZ" sz="1600" dirty="0" err="1" smtClean="0"/>
              <a:t>html</a:t>
            </a:r>
            <a:r>
              <a:rPr lang="cs-CZ" sz="1600" dirty="0" smtClean="0"/>
              <a:t>#ixzz2sq3aggGn</a:t>
            </a:r>
          </a:p>
          <a:p>
            <a:r>
              <a:rPr lang="cs-CZ" sz="1600" dirty="0" smtClean="0"/>
              <a:t>Obr. 5: NEZNÁMÝ AUTOR. </a:t>
            </a:r>
            <a:r>
              <a:rPr lang="cs-CZ" sz="1600" i="1" dirty="0" err="1" smtClean="0"/>
              <a:t>rybkapub.cz</a:t>
            </a:r>
            <a:r>
              <a:rPr lang="cs-CZ" sz="1600" dirty="0" smtClean="0"/>
              <a:t> [online]. [cit. 9.2.2014]. Dostupný na WWW: http://www.</a:t>
            </a:r>
            <a:r>
              <a:rPr lang="cs-CZ" sz="1600" dirty="0" err="1" smtClean="0"/>
              <a:t>rybkapub.cz</a:t>
            </a:r>
            <a:r>
              <a:rPr lang="cs-CZ" sz="1600" dirty="0" smtClean="0"/>
              <a:t>/rybka/</a:t>
            </a:r>
            <a:r>
              <a:rPr lang="cs-CZ" sz="1600" dirty="0" err="1" smtClean="0"/>
              <a:t>eshop</a:t>
            </a:r>
            <a:r>
              <a:rPr lang="cs-CZ" sz="1600" dirty="0" smtClean="0"/>
              <a:t>/11-1-Novinky/0/5/139-</a:t>
            </a:r>
            <a:r>
              <a:rPr lang="cs-CZ" sz="1600" dirty="0" err="1" smtClean="0"/>
              <a:t>Marcel</a:t>
            </a:r>
            <a:r>
              <a:rPr lang="cs-CZ" sz="1600" dirty="0" smtClean="0"/>
              <a:t>-</a:t>
            </a:r>
            <a:r>
              <a:rPr lang="cs-CZ" sz="1600" dirty="0" err="1" smtClean="0"/>
              <a:t>Proust</a:t>
            </a:r>
            <a:r>
              <a:rPr lang="cs-CZ" sz="1600" dirty="0" smtClean="0"/>
              <a:t>-</a:t>
            </a:r>
            <a:r>
              <a:rPr lang="cs-CZ" sz="1600" dirty="0" err="1" smtClean="0"/>
              <a:t>Hledani</a:t>
            </a:r>
            <a:r>
              <a:rPr lang="cs-CZ" sz="1600" dirty="0" smtClean="0"/>
              <a:t>-</a:t>
            </a:r>
            <a:r>
              <a:rPr lang="cs-CZ" sz="1600" dirty="0" err="1" smtClean="0"/>
              <a:t>ztraceneho</a:t>
            </a:r>
            <a:r>
              <a:rPr lang="cs-CZ" sz="1600" dirty="0" smtClean="0"/>
              <a:t>-casu-</a:t>
            </a:r>
            <a:r>
              <a:rPr lang="cs-CZ" sz="1600" dirty="0" err="1" smtClean="0"/>
              <a:t>kompletni</a:t>
            </a:r>
            <a:r>
              <a:rPr lang="cs-CZ" sz="1600" dirty="0" smtClean="0"/>
              <a:t>-</a:t>
            </a:r>
            <a:r>
              <a:rPr lang="cs-CZ" sz="1600" dirty="0" err="1" smtClean="0"/>
              <a:t>vydani</a:t>
            </a:r>
            <a:r>
              <a:rPr lang="cs-CZ" sz="1600" dirty="0" smtClean="0"/>
              <a:t>-v-krabici</a:t>
            </a:r>
          </a:p>
          <a:p>
            <a:r>
              <a:rPr lang="cs-CZ" sz="1600" dirty="0" smtClean="0"/>
              <a:t>Obr. 6: NEZNÁMÝ AUTOR. </a:t>
            </a:r>
            <a:r>
              <a:rPr lang="cs-CZ" sz="1600" i="1" dirty="0" err="1" smtClean="0"/>
              <a:t>wikimedia.org</a:t>
            </a:r>
            <a:r>
              <a:rPr lang="cs-CZ" sz="1600" dirty="0" smtClean="0"/>
              <a:t> [online]. [cit. 9.2.2014]. Dostupný na WWW: http://commons.wikimedia.org/wiki/File:Question_mark.svg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Obr. 7: NEZNÁMÝ AUTOR. </a:t>
            </a:r>
            <a:r>
              <a:rPr lang="cs-CZ" sz="1600" i="1" dirty="0" err="1" smtClean="0"/>
              <a:t>wikimedia.org</a:t>
            </a:r>
            <a:r>
              <a:rPr lang="cs-CZ" sz="1600" dirty="0" smtClean="0"/>
              <a:t> [online]. [cit. 9.2.2014]. Dostupný na WWW: http://commons.wikimedia.org/wiki/File:Gide_1893.jpg </a:t>
            </a:r>
          </a:p>
          <a:p>
            <a:r>
              <a:rPr lang="cs-CZ" sz="1600" dirty="0" smtClean="0"/>
              <a:t>Obr. 8: </a:t>
            </a:r>
            <a:r>
              <a:rPr lang="pt-BR" sz="1600" dirty="0" smtClean="0"/>
              <a:t>NEZNÁMÝ AUTOR. </a:t>
            </a:r>
            <a:r>
              <a:rPr lang="pt-BR" sz="1600" i="1" dirty="0" smtClean="0"/>
              <a:t>databazeknih.cz</a:t>
            </a:r>
            <a:r>
              <a:rPr lang="pt-BR" sz="1600" dirty="0" smtClean="0"/>
              <a:t> [online]. [cit. 9.2.2014]. Dostupný na WWW: http://www.databazeknih.cz/knihy/penezokazi-23067 </a:t>
            </a:r>
            <a:endParaRPr lang="cs-CZ" sz="1600" dirty="0" smtClean="0"/>
          </a:p>
          <a:p>
            <a:r>
              <a:rPr lang="cs-CZ" sz="1600" dirty="0" smtClean="0"/>
              <a:t>Obr. 9: LAURENC, Paul Albert. </a:t>
            </a:r>
            <a:r>
              <a:rPr lang="cs-CZ" sz="1600" i="1" dirty="0" err="1" smtClean="0"/>
              <a:t>wikimedia.org</a:t>
            </a:r>
            <a:r>
              <a:rPr lang="cs-CZ" sz="1600" dirty="0" smtClean="0"/>
              <a:t> [online]. [cit. 9.2.2014]. Dostupný na WWW: http://commons.wikimedia.org/wiki/File:Gide_by_Laurens.jpg </a:t>
            </a:r>
          </a:p>
          <a:p>
            <a:r>
              <a:rPr lang="cs-CZ" sz="1600" dirty="0" smtClean="0"/>
              <a:t>NEZNÁMÝ AUTOR. </a:t>
            </a:r>
            <a:r>
              <a:rPr lang="cs-CZ" sz="1600" i="1" dirty="0" smtClean="0"/>
              <a:t>André </a:t>
            </a:r>
            <a:r>
              <a:rPr lang="cs-CZ" sz="1600" i="1" dirty="0" err="1" smtClean="0"/>
              <a:t>Gide</a:t>
            </a:r>
            <a:r>
              <a:rPr lang="cs-CZ" sz="1600" dirty="0" smtClean="0"/>
              <a:t> [online]. [cit. 9.2.2014]. Dostupný na WWW: http://cs.wikipedia.org/wiki/Gide </a:t>
            </a:r>
          </a:p>
          <a:p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147</TotalTime>
  <Words>1070</Words>
  <Application>Microsoft Office PowerPoint</Application>
  <PresentationFormat>Předvádění na obrazovce (4:3)</PresentationFormat>
  <Paragraphs>103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Talent</vt:lpstr>
      <vt:lpstr>Francouzská experimentální próza</vt:lpstr>
      <vt:lpstr>Snímek 2</vt:lpstr>
      <vt:lpstr>Anotace</vt:lpstr>
      <vt:lpstr>Experimentální próza</vt:lpstr>
      <vt:lpstr>Marcel Proust</vt:lpstr>
      <vt:lpstr>Hledání ztraceného času</vt:lpstr>
      <vt:lpstr>Ukázka</vt:lpstr>
      <vt:lpstr>Otázky k textu:</vt:lpstr>
      <vt:lpstr>André Gide</vt:lpstr>
      <vt:lpstr>Penězokazi</vt:lpstr>
      <vt:lpstr>Penězokazi</vt:lpstr>
      <vt:lpstr>Citace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Experimentální próza</dc:title>
  <dc:creator>Kate</dc:creator>
  <cp:lastModifiedBy>Dum</cp:lastModifiedBy>
  <cp:revision>51</cp:revision>
  <dcterms:created xsi:type="dcterms:W3CDTF">2014-02-09T14:27:53Z</dcterms:created>
  <dcterms:modified xsi:type="dcterms:W3CDTF">2014-02-13T11:58:13Z</dcterms:modified>
</cp:coreProperties>
</file>