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7" r:id="rId10"/>
    <p:sldId id="266" r:id="rId11"/>
    <p:sldId id="269" r:id="rId12"/>
    <p:sldId id="270" r:id="rId13"/>
    <p:sldId id="271" r:id="rId14"/>
    <p:sldId id="272" r:id="rId15"/>
    <p:sldId id="261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D684F8D8-2EC8-439F-B99B-C728CD43918E}" type="datetimeFigureOut">
              <a:rPr lang="cs-CZ" smtClean="0"/>
              <a:pPr/>
              <a:t>13.2.2014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8D5E2D9-62B2-47E8-AAD9-B86BAB895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D684F8D8-2EC8-439F-B99B-C728CD43918E}" type="datetimeFigureOut">
              <a:rPr lang="cs-CZ" smtClean="0"/>
              <a:pPr/>
              <a:t>13.2.2014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5E2D9-62B2-47E8-AAD9-B86BAB895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D684F8D8-2EC8-439F-B99B-C728CD43918E}" type="datetimeFigureOut">
              <a:rPr lang="cs-CZ" smtClean="0"/>
              <a:pPr/>
              <a:t>13.2.2014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8D5E2D9-62B2-47E8-AAD9-B86BAB895BF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684F8D8-2EC8-439F-B99B-C728CD43918E}" type="datetimeFigureOut">
              <a:rPr lang="cs-CZ" smtClean="0"/>
              <a:pPr/>
              <a:t>13.2.2014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8D5E2D9-62B2-47E8-AAD9-B86BAB895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D684F8D8-2EC8-439F-B99B-C728CD43918E}" type="datetimeFigureOut">
              <a:rPr lang="cs-CZ" smtClean="0"/>
              <a:pPr/>
              <a:t>13.2.2014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8D5E2D9-62B2-47E8-AAD9-B86BAB895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4F8D8-2EC8-439F-B99B-C728CD43918E}" type="datetimeFigureOut">
              <a:rPr lang="cs-CZ" smtClean="0"/>
              <a:pPr/>
              <a:t>13.2.2014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5E2D9-62B2-47E8-AAD9-B86BAB895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684F8D8-2EC8-439F-B99B-C728CD43918E}" type="datetimeFigureOut">
              <a:rPr lang="cs-CZ" smtClean="0"/>
              <a:pPr/>
              <a:t>13.2.2014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8D5E2D9-62B2-47E8-AAD9-B86BAB895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D684F8D8-2EC8-439F-B99B-C728CD43918E}" type="datetimeFigureOut">
              <a:rPr lang="cs-CZ" smtClean="0"/>
              <a:pPr/>
              <a:t>13.2.2014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8D5E2D9-62B2-47E8-AAD9-B86BAB895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D684F8D8-2EC8-439F-B99B-C728CD43918E}" type="datetimeFigureOut">
              <a:rPr lang="cs-CZ" smtClean="0"/>
              <a:pPr/>
              <a:t>13.2.2014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8D5E2D9-62B2-47E8-AAD9-B86BAB895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4F8D8-2EC8-439F-B99B-C728CD43918E}" type="datetimeFigureOut">
              <a:rPr lang="cs-CZ" smtClean="0"/>
              <a:pPr/>
              <a:t>13.2.2014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5E2D9-62B2-47E8-AAD9-B86BAB895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4F8D8-2EC8-439F-B99B-C728CD43918E}" type="datetimeFigureOut">
              <a:rPr lang="cs-CZ" smtClean="0"/>
              <a:pPr/>
              <a:t>13.2.2014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5E2D9-62B2-47E8-AAD9-B86BAB895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D684F8D8-2EC8-439F-B99B-C728CD43918E}" type="datetimeFigureOut">
              <a:rPr lang="cs-CZ" smtClean="0"/>
              <a:pPr/>
              <a:t>13.2.2014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8D5E2D9-62B2-47E8-AAD9-B86BAB895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hW0TrzWGmI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8czs8v6PuI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Anglicky psaná experimentální próza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129191269"/>
              </p:ext>
            </p:extLst>
          </p:nvPr>
        </p:nvGraphicFramePr>
        <p:xfrm>
          <a:off x="457200" y="1600200"/>
          <a:ext cx="746760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7600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ŠKOLY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</a:rPr>
                        <a:t>Gymnázium Lovosice, Sady pionýrů 600/6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ČÍSLO PROJEKTU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/>
                        <a:t>CZ.1.07/1.5.00/34.1073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MATERIÁLU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</a:t>
                      </a:r>
                      <a:r>
                        <a:rPr lang="cs-CZ" sz="180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</a:rPr>
                        <a:t>VY_32_INOVACE_2B_13_Anglicky psaná experimentální próza</a:t>
                      </a:r>
                      <a:endParaRPr lang="cs-CZ" sz="18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TÉMA SADY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: Literatura 19. a 20. století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ROČNÍK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 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septima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DATUM VZNIKU: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</a:rPr>
                        <a:t>únor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 2014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AUTOR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</a:rPr>
                        <a:t>Mgr. Kateřina Benešová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237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260350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501332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801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k výkladu a práci s texty anglicky píšících experimentálních prozaiků Jamese </a:t>
            </a:r>
            <a:r>
              <a:rPr lang="cs-CZ" dirty="0" err="1" smtClean="0"/>
              <a:t>Joyce</a:t>
            </a:r>
            <a:r>
              <a:rPr lang="cs-CZ" dirty="0" smtClean="0"/>
              <a:t> a Virginie Woolfové.</a:t>
            </a:r>
          </a:p>
          <a:p>
            <a:r>
              <a:rPr lang="cs-CZ" dirty="0" smtClean="0"/>
              <a:t>Materiál navazuje na prezentaci o francouzské experimentální próze, tudíž sem už nebyly řazeny obecné informace o experimentální literatuře.</a:t>
            </a:r>
          </a:p>
          <a:p>
            <a:r>
              <a:rPr lang="cs-CZ" dirty="0" smtClean="0"/>
              <a:t>Pro odkrytí správných řešení jsou použity animace</a:t>
            </a:r>
          </a:p>
          <a:p>
            <a:r>
              <a:rPr lang="cs-CZ" dirty="0" smtClean="0"/>
              <a:t>Materiál je doplněn hypertextovými odkazy na audio ukázky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James</a:t>
            </a:r>
            <a:r>
              <a:rPr lang="cs-CZ" dirty="0" smtClean="0"/>
              <a:t> </a:t>
            </a:r>
            <a:r>
              <a:rPr lang="cs-CZ" dirty="0" err="1" smtClean="0"/>
              <a:t>Joyce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5194920" cy="45720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1882 – 1941</a:t>
            </a:r>
          </a:p>
          <a:p>
            <a:r>
              <a:rPr lang="cs-CZ" dirty="0" smtClean="0"/>
              <a:t>Irský romanopisec a básník</a:t>
            </a:r>
          </a:p>
          <a:p>
            <a:r>
              <a:rPr lang="cs-CZ" dirty="0" smtClean="0"/>
              <a:t>Katolická rodina, Dublin</a:t>
            </a:r>
          </a:p>
          <a:p>
            <a:r>
              <a:rPr lang="cs-CZ" dirty="0" smtClean="0"/>
              <a:t>Většinu svého dospělého života prožil v zahraničí – Paříž, Rakousko – Uhersko, atd.</a:t>
            </a:r>
          </a:p>
          <a:p>
            <a:r>
              <a:rPr lang="cs-CZ" dirty="0" smtClean="0"/>
              <a:t>Pracoval hlavně jako učitel angličtiny či novinář</a:t>
            </a:r>
          </a:p>
          <a:p>
            <a:r>
              <a:rPr lang="cs-CZ" dirty="0" smtClean="0"/>
              <a:t>Oční choroba – na určitou dobu takřka oslepl</a:t>
            </a:r>
            <a:endParaRPr lang="cs-CZ" dirty="0"/>
          </a:p>
        </p:txBody>
      </p:sp>
      <p:pic>
        <p:nvPicPr>
          <p:cNvPr id="4" name="Obrázek 3" descr="447px-Revolutionary_Joyce_Better_Contras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188640"/>
            <a:ext cx="2699792" cy="361784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940152" y="4437112"/>
            <a:ext cx="2736304" cy="23083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Zajímavosti:</a:t>
            </a:r>
          </a:p>
          <a:p>
            <a:pPr>
              <a:buFontTx/>
              <a:buChar char="-"/>
            </a:pPr>
            <a:r>
              <a:rPr lang="cs-CZ" dirty="0" smtClean="0"/>
              <a:t> Přátelství s psychologem C. G. Jungem, s nímž se stýkal ve Švýcarsku</a:t>
            </a:r>
          </a:p>
          <a:p>
            <a:pPr>
              <a:buFontTx/>
              <a:buChar char="-"/>
            </a:pPr>
            <a:r>
              <a:rPr lang="cs-CZ" dirty="0" smtClean="0"/>
              <a:t> ovlivněn vírou své rodiny – obdiv k Tomáši </a:t>
            </a:r>
            <a:r>
              <a:rPr lang="cs-CZ" dirty="0" err="1" smtClean="0"/>
              <a:t>Akvinskému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393305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4042792" cy="1001266"/>
          </a:xfrm>
        </p:spPr>
        <p:txBody>
          <a:bodyPr/>
          <a:lstStyle/>
          <a:p>
            <a:r>
              <a:rPr lang="cs-CZ" dirty="0" smtClean="0"/>
              <a:t>„</a:t>
            </a:r>
            <a:r>
              <a:rPr lang="cs-CZ" dirty="0" err="1" smtClean="0"/>
              <a:t>Odysseus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6264696" cy="532859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Nejvýznamnější </a:t>
            </a:r>
            <a:r>
              <a:rPr lang="cs-CZ" dirty="0" err="1" smtClean="0"/>
              <a:t>Joycův</a:t>
            </a:r>
            <a:r>
              <a:rPr lang="cs-CZ" dirty="0" smtClean="0"/>
              <a:t> román</a:t>
            </a:r>
          </a:p>
          <a:p>
            <a:r>
              <a:rPr lang="cs-CZ" dirty="0" smtClean="0"/>
              <a:t>Parafráze Homéra (odkazuje k němu už názvem), ale čerpá i z jiných slavných děl (např. Shakespeare, Bible, …)</a:t>
            </a:r>
          </a:p>
          <a:p>
            <a:r>
              <a:rPr lang="cs-CZ" dirty="0" smtClean="0"/>
              <a:t>Psáno 7 let</a:t>
            </a:r>
          </a:p>
          <a:p>
            <a:r>
              <a:rPr lang="cs-CZ" dirty="0" smtClean="0"/>
              <a:t>Děj se odehrává v Dublinu během jediného dne</a:t>
            </a:r>
          </a:p>
          <a:p>
            <a:r>
              <a:rPr lang="cs-CZ" dirty="0" smtClean="0"/>
              <a:t>Kompozičně je román velmi složitý, autor zahrnuje své zkušenosti a znalosti</a:t>
            </a:r>
          </a:p>
          <a:p>
            <a:r>
              <a:rPr lang="cs-CZ" dirty="0" smtClean="0"/>
              <a:t>mozaika všeho, co sám znal či zažil </a:t>
            </a:r>
            <a:r>
              <a:rPr lang="cs-CZ" dirty="0" smtClean="0">
                <a:sym typeface="Wingdings" pitchFamily="2" charset="2"/>
              </a:rPr>
              <a:t></a:t>
            </a:r>
            <a:r>
              <a:rPr lang="en-US" dirty="0" smtClean="0">
                <a:sym typeface="Wingdings" pitchFamily="2" charset="2"/>
              </a:rPr>
              <a:t> </a:t>
            </a:r>
            <a:r>
              <a:rPr lang="cs-CZ" dirty="0" smtClean="0">
                <a:sym typeface="Wingdings" pitchFamily="2" charset="2"/>
              </a:rPr>
              <a:t>čtenářsky náročné</a:t>
            </a:r>
          </a:p>
          <a:p>
            <a:r>
              <a:rPr lang="cs-CZ" dirty="0" smtClean="0">
                <a:sym typeface="Wingdings" pitchFamily="2" charset="2"/>
              </a:rPr>
              <a:t>Proud vědomí</a:t>
            </a:r>
          </a:p>
          <a:p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  <p:pic>
        <p:nvPicPr>
          <p:cNvPr id="4" name="Obrázek 3" descr="154417_bi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188640"/>
            <a:ext cx="2381250" cy="303847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228184" y="3573016"/>
            <a:ext cx="2808312" cy="31393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Zajímavosti:</a:t>
            </a:r>
          </a:p>
          <a:p>
            <a:pPr>
              <a:buFontTx/>
              <a:buChar char="-"/>
            </a:pPr>
            <a:r>
              <a:rPr lang="cs-CZ" dirty="0" smtClean="0"/>
              <a:t>Poprvé byla kniha vydána v Paříži, protože v Británii problémy s cenzurou kvůli obscénnosti</a:t>
            </a:r>
          </a:p>
          <a:p>
            <a:pPr>
              <a:buFontTx/>
              <a:buChar char="-"/>
            </a:pPr>
            <a:r>
              <a:rPr lang="cs-CZ" dirty="0" smtClean="0"/>
              <a:t> brzy se dočkala celé řady překladů, přestože je tak </a:t>
            </a:r>
            <a:r>
              <a:rPr lang="cs-CZ" dirty="0" smtClean="0"/>
              <a:t>komplikovaná</a:t>
            </a:r>
            <a:r>
              <a:rPr lang="cs-CZ" dirty="0" smtClean="0"/>
              <a:t>, že překlady jsou obtížné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321297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217290"/>
          </a:xfrm>
        </p:spPr>
        <p:txBody>
          <a:bodyPr/>
          <a:lstStyle/>
          <a:p>
            <a:r>
              <a:rPr lang="cs-CZ" dirty="0" smtClean="0"/>
              <a:t>Postavy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5832648" cy="54006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Leopold </a:t>
            </a:r>
            <a:r>
              <a:rPr lang="cs-CZ" dirty="0" err="1" smtClean="0"/>
              <a:t>Bloom</a:t>
            </a:r>
            <a:r>
              <a:rPr lang="cs-CZ" dirty="0" smtClean="0"/>
              <a:t> (</a:t>
            </a:r>
            <a:r>
              <a:rPr lang="cs-CZ" dirty="0" err="1" smtClean="0"/>
              <a:t>Odysseus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Živí se sháněním inzerátů pro noviny</a:t>
            </a:r>
          </a:p>
          <a:p>
            <a:pPr lvl="1"/>
            <a:r>
              <a:rPr lang="cs-CZ" dirty="0" smtClean="0"/>
              <a:t>Vzdělaný, inteligentní, chodící encyklopedie</a:t>
            </a:r>
          </a:p>
          <a:p>
            <a:pPr lvl="1"/>
            <a:r>
              <a:rPr lang="cs-CZ" dirty="0" smtClean="0"/>
              <a:t>Praktický</a:t>
            </a:r>
          </a:p>
          <a:p>
            <a:r>
              <a:rPr lang="cs-CZ" dirty="0" smtClean="0"/>
              <a:t>Štěpán </a:t>
            </a:r>
            <a:r>
              <a:rPr lang="cs-CZ" dirty="0" err="1" smtClean="0"/>
              <a:t>Dedalus</a:t>
            </a:r>
            <a:r>
              <a:rPr lang="cs-CZ" dirty="0" smtClean="0"/>
              <a:t> (</a:t>
            </a:r>
            <a:r>
              <a:rPr lang="cs-CZ" dirty="0" err="1" smtClean="0"/>
              <a:t>Telemachos</a:t>
            </a:r>
            <a:r>
              <a:rPr lang="cs-CZ" dirty="0" smtClean="0"/>
              <a:t>, </a:t>
            </a:r>
            <a:r>
              <a:rPr lang="cs-CZ" dirty="0" err="1" smtClean="0"/>
              <a:t>Daidalos</a:t>
            </a:r>
            <a:r>
              <a:rPr lang="cs-CZ" dirty="0" smtClean="0"/>
              <a:t>, Hamlet)</a:t>
            </a:r>
          </a:p>
          <a:p>
            <a:pPr lvl="1"/>
            <a:r>
              <a:rPr lang="cs-CZ" dirty="0" smtClean="0"/>
              <a:t>Učitel a začínající básník</a:t>
            </a:r>
          </a:p>
          <a:p>
            <a:pPr lvl="1"/>
            <a:r>
              <a:rPr lang="cs-CZ" dirty="0" smtClean="0"/>
              <a:t>Inteligentní, snílek, postrádá otce</a:t>
            </a:r>
          </a:p>
          <a:p>
            <a:r>
              <a:rPr lang="cs-CZ" dirty="0" err="1" smtClean="0"/>
              <a:t>Molly</a:t>
            </a:r>
            <a:r>
              <a:rPr lang="cs-CZ" dirty="0" smtClean="0"/>
              <a:t> </a:t>
            </a:r>
            <a:r>
              <a:rPr lang="cs-CZ" dirty="0" err="1" smtClean="0"/>
              <a:t>Bloomová</a:t>
            </a:r>
            <a:r>
              <a:rPr lang="cs-CZ" dirty="0" smtClean="0"/>
              <a:t> (</a:t>
            </a:r>
            <a:r>
              <a:rPr lang="cs-CZ" dirty="0" err="1" smtClean="0"/>
              <a:t>Penelopé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Manželka Leopolda</a:t>
            </a:r>
          </a:p>
          <a:p>
            <a:pPr lvl="1"/>
            <a:r>
              <a:rPr lang="cs-CZ" dirty="0" smtClean="0"/>
              <a:t>Krásná a náruživá operní pěvkyně</a:t>
            </a:r>
          </a:p>
          <a:p>
            <a:pPr lvl="1"/>
            <a:r>
              <a:rPr lang="cs-CZ" dirty="0" smtClean="0"/>
              <a:t>Není věrná</a:t>
            </a:r>
            <a:endParaRPr lang="cs-CZ" dirty="0"/>
          </a:p>
        </p:txBody>
      </p:sp>
      <p:pic>
        <p:nvPicPr>
          <p:cNvPr id="4" name="Obrázek 3" descr="LB-300x2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28184" y="4581128"/>
            <a:ext cx="2713484" cy="185421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012160" y="116632"/>
            <a:ext cx="2952328" cy="4278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1700" i="1" dirty="0" smtClean="0"/>
              <a:t>„Co jsem se </a:t>
            </a:r>
            <a:r>
              <a:rPr lang="cs-CZ" sz="1700" i="1" dirty="0" err="1" smtClean="0"/>
              <a:t>napřemýšlel</a:t>
            </a:r>
            <a:r>
              <a:rPr lang="cs-CZ" sz="1700" i="1" dirty="0" smtClean="0"/>
              <a:t> o </a:t>
            </a:r>
            <a:r>
              <a:rPr lang="cs-CZ" sz="1700" i="1" dirty="0" err="1" smtClean="0"/>
              <a:t>Joyceovi</a:t>
            </a:r>
            <a:r>
              <a:rPr lang="cs-CZ" sz="1700" i="1" dirty="0" smtClean="0"/>
              <a:t> a Picassovi, mistrech </a:t>
            </a:r>
            <a:r>
              <a:rPr lang="cs-CZ" sz="1700" i="1" dirty="0" err="1" smtClean="0"/>
              <a:t>fragmentálních</a:t>
            </a:r>
            <a:r>
              <a:rPr lang="cs-CZ" sz="1700" i="1" dirty="0" smtClean="0"/>
              <a:t> estetických obsahů a kupení geniálních trosek. V </a:t>
            </a:r>
            <a:r>
              <a:rPr lang="cs-CZ" sz="1700" i="1" dirty="0" err="1" smtClean="0"/>
              <a:t>Odysseovi</a:t>
            </a:r>
            <a:r>
              <a:rPr lang="cs-CZ" sz="1700" i="1" dirty="0" smtClean="0"/>
              <a:t> vplývá nekonečný, bezdechý svět trosek do skutečna, tj. do vesmíru neslýchaných vzdechů a nářků a neprolitých slz, neboť utrpení se samo zalklo a své estetické ‚hodnoty‘ začalo zjevovat nekonečné rumiště…“</a:t>
            </a:r>
          </a:p>
          <a:p>
            <a:pPr algn="r"/>
            <a:r>
              <a:rPr lang="cs-CZ" sz="1700" i="1" dirty="0" smtClean="0"/>
              <a:t>C. G. Jung</a:t>
            </a:r>
            <a:endParaRPr lang="cs-CZ" sz="17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648866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2746648" cy="857250"/>
          </a:xfrm>
        </p:spPr>
        <p:txBody>
          <a:bodyPr/>
          <a:lstStyle/>
          <a:p>
            <a:r>
              <a:rPr lang="cs-CZ" dirty="0" smtClean="0"/>
              <a:t>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8856984" cy="5544616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Jakými rovnoběžnými cestami se vraceli </a:t>
            </a:r>
            <a:r>
              <a:rPr lang="cs-CZ" dirty="0" err="1" smtClean="0"/>
              <a:t>Bloom</a:t>
            </a:r>
            <a:r>
              <a:rPr lang="cs-CZ" dirty="0" smtClean="0"/>
              <a:t> s Štěpán?</a:t>
            </a:r>
            <a:br>
              <a:rPr lang="cs-CZ" dirty="0" smtClean="0"/>
            </a:br>
            <a:r>
              <a:rPr lang="cs-CZ" dirty="0" smtClean="0"/>
              <a:t>Vyšli oba zároveň normálním procházkovým krokem z </a:t>
            </a:r>
            <a:r>
              <a:rPr lang="cs-CZ" dirty="0" err="1" smtClean="0"/>
              <a:t>Beresford</a:t>
            </a:r>
            <a:r>
              <a:rPr lang="cs-CZ" dirty="0" smtClean="0"/>
              <a:t> </a:t>
            </a:r>
            <a:r>
              <a:rPr lang="cs-CZ" dirty="0" err="1" smtClean="0"/>
              <a:t>Place</a:t>
            </a:r>
            <a:r>
              <a:rPr lang="cs-CZ" dirty="0" smtClean="0"/>
              <a:t> a kráčeli ve jmenovaném pořádku po </a:t>
            </a:r>
            <a:r>
              <a:rPr lang="cs-CZ" dirty="0" err="1" smtClean="0"/>
              <a:t>Lower</a:t>
            </a:r>
            <a:r>
              <a:rPr lang="cs-CZ" dirty="0" smtClean="0"/>
              <a:t> a </a:t>
            </a: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Gardiner</a:t>
            </a:r>
            <a:r>
              <a:rPr lang="cs-CZ" dirty="0" smtClean="0"/>
              <a:t> </a:t>
            </a:r>
            <a:r>
              <a:rPr lang="cs-CZ" dirty="0" err="1" smtClean="0"/>
              <a:t>Street</a:t>
            </a:r>
            <a:r>
              <a:rPr lang="cs-CZ" dirty="0" smtClean="0"/>
              <a:t> a </a:t>
            </a:r>
            <a:r>
              <a:rPr lang="cs-CZ" dirty="0" err="1" smtClean="0"/>
              <a:t>Mountjoy</a:t>
            </a:r>
            <a:r>
              <a:rPr lang="cs-CZ" dirty="0" smtClean="0"/>
              <a:t> Square </a:t>
            </a:r>
            <a:r>
              <a:rPr lang="cs-CZ" dirty="0" err="1" smtClean="0"/>
              <a:t>West</a:t>
            </a:r>
            <a:r>
              <a:rPr lang="cs-CZ" dirty="0" smtClean="0"/>
              <a:t>: potom zpomaleným krokem, oba zahnuvše vlevo, klátili se po </a:t>
            </a:r>
            <a:r>
              <a:rPr lang="cs-CZ" dirty="0" err="1" smtClean="0"/>
              <a:t>Gardiner</a:t>
            </a:r>
            <a:r>
              <a:rPr lang="cs-CZ" dirty="0" smtClean="0"/>
              <a:t>´s </a:t>
            </a:r>
            <a:r>
              <a:rPr lang="cs-CZ" dirty="0" err="1" smtClean="0"/>
              <a:t>Place</a:t>
            </a:r>
            <a:r>
              <a:rPr lang="cs-CZ" dirty="0" smtClean="0"/>
              <a:t> až na roh Temple </a:t>
            </a:r>
            <a:r>
              <a:rPr lang="cs-CZ" dirty="0" err="1" smtClean="0"/>
              <a:t>Street</a:t>
            </a:r>
            <a:r>
              <a:rPr lang="cs-CZ" dirty="0" smtClean="0"/>
              <a:t> </a:t>
            </a:r>
            <a:r>
              <a:rPr lang="cs-CZ" dirty="0" err="1" smtClean="0"/>
              <a:t>North</a:t>
            </a:r>
            <a:r>
              <a:rPr lang="cs-CZ" dirty="0" smtClean="0"/>
              <a:t>: pak zpomaleným krokem zahnuli vpravo a s občasnými zastávkami kráčeli po Temple </a:t>
            </a:r>
            <a:r>
              <a:rPr lang="cs-CZ" dirty="0" err="1" smtClean="0"/>
              <a:t>Street</a:t>
            </a:r>
            <a:r>
              <a:rPr lang="cs-CZ" dirty="0" smtClean="0"/>
              <a:t> </a:t>
            </a:r>
            <a:r>
              <a:rPr lang="cs-CZ" dirty="0" err="1" smtClean="0"/>
              <a:t>North</a:t>
            </a:r>
            <a:r>
              <a:rPr lang="cs-CZ" dirty="0" smtClean="0"/>
              <a:t> až k </a:t>
            </a:r>
            <a:r>
              <a:rPr lang="cs-CZ" dirty="0" err="1" smtClean="0"/>
              <a:t>Hardwick</a:t>
            </a:r>
            <a:r>
              <a:rPr lang="cs-CZ" dirty="0" smtClean="0"/>
              <a:t> </a:t>
            </a:r>
            <a:r>
              <a:rPr lang="cs-CZ" dirty="0" err="1" smtClean="0"/>
              <a:t>Place</a:t>
            </a:r>
            <a:r>
              <a:rPr lang="cs-CZ" dirty="0" smtClean="0"/>
              <a:t>. Pokračovali pomaleji nestejnoměrným krokem a přešli prostředkem okrouhlé prostranství před </a:t>
            </a:r>
            <a:r>
              <a:rPr lang="cs-CZ" dirty="0" err="1" smtClean="0"/>
              <a:t>George</a:t>
            </a:r>
            <a:r>
              <a:rPr lang="cs-CZ" dirty="0" smtClean="0"/>
              <a:t>´s </a:t>
            </a:r>
            <a:r>
              <a:rPr lang="cs-CZ" dirty="0" err="1" smtClean="0"/>
              <a:t>Church</a:t>
            </a:r>
            <a:r>
              <a:rPr lang="cs-CZ" dirty="0" smtClean="0"/>
              <a:t>, poněvadž průměr kruhu je vždycky menší nežli polokruh.</a:t>
            </a:r>
          </a:p>
          <a:p>
            <a:r>
              <a:rPr lang="cs-CZ" dirty="0" smtClean="0"/>
              <a:t>O čem uvažovali oba muži po cestě?</a:t>
            </a:r>
            <a:br>
              <a:rPr lang="cs-CZ" dirty="0" smtClean="0"/>
            </a:br>
            <a:r>
              <a:rPr lang="cs-CZ" dirty="0" smtClean="0"/>
              <a:t>O hudbě, literatuře, Irsku, Dublinu, Paříži, </a:t>
            </a:r>
            <a:r>
              <a:rPr lang="cs-CZ" dirty="0" smtClean="0"/>
              <a:t>přátelství</a:t>
            </a:r>
            <a:r>
              <a:rPr lang="cs-CZ" dirty="0" smtClean="0"/>
              <a:t>, ženě, prostituci, výživě, vlivu plynového nebo obloukového světla nebo žárovek na vzrůst kolem rostoucích </a:t>
            </a:r>
            <a:r>
              <a:rPr lang="cs-CZ" dirty="0" err="1" smtClean="0"/>
              <a:t>paraheliotropických</a:t>
            </a:r>
            <a:r>
              <a:rPr lang="cs-CZ" dirty="0" smtClean="0"/>
              <a:t> stromů, nahodile postavených obecních košů na smetí, římsko-katolickou církev, kněžský celibát, irský národ, jezuitskou výchovu, různá povolání, studium lékařství, uplynulý den, neblahém vlivu dne, který předchází </a:t>
            </a:r>
            <a:r>
              <a:rPr lang="cs-CZ" dirty="0" err="1" smtClean="0"/>
              <a:t>sabbath</a:t>
            </a:r>
            <a:r>
              <a:rPr lang="cs-CZ" dirty="0" smtClean="0"/>
              <a:t>, Štěpánově zhroucení.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217290"/>
          </a:xfrm>
        </p:spPr>
        <p:txBody>
          <a:bodyPr/>
          <a:lstStyle/>
          <a:p>
            <a:r>
              <a:rPr lang="cs-CZ" dirty="0" smtClean="0"/>
              <a:t>Rozbor ukázky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8016"/>
          </a:xfrm>
        </p:spPr>
        <p:txBody>
          <a:bodyPr/>
          <a:lstStyle/>
          <a:p>
            <a:pPr marL="578358" indent="-514350">
              <a:buFont typeface="+mj-lt"/>
              <a:buAutoNum type="arabicPeriod"/>
            </a:pPr>
            <a:r>
              <a:rPr lang="cs-CZ" dirty="0" smtClean="0"/>
              <a:t>O čem předchozí text je?</a:t>
            </a:r>
          </a:p>
          <a:p>
            <a:pPr marL="953262" lvl="1" indent="-514350"/>
            <a:r>
              <a:rPr lang="cs-CZ" dirty="0" smtClean="0"/>
              <a:t>Autor zde popisuje cestu dvou hlavních postav a jejich úvahy.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Vyhledejte v textu znaky experimentální literatury:</a:t>
            </a:r>
          </a:p>
          <a:p>
            <a:pPr marL="953262" lvl="1" indent="-514350"/>
            <a:r>
              <a:rPr lang="cs-CZ" dirty="0" smtClean="0"/>
              <a:t>Nedějovost</a:t>
            </a:r>
          </a:p>
          <a:p>
            <a:pPr marL="953262" lvl="1" indent="-514350"/>
            <a:r>
              <a:rPr lang="cs-CZ" dirty="0" smtClean="0"/>
              <a:t>Dlouhá souvětí</a:t>
            </a:r>
          </a:p>
          <a:p>
            <a:pPr marL="953262" lvl="1" indent="-514350"/>
            <a:r>
              <a:rPr lang="cs-CZ" dirty="0" smtClean="0"/>
              <a:t>Důraz na detaily, zachycení atmosféry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Jakým dojmem na vás text působí?</a:t>
            </a:r>
          </a:p>
          <a:p>
            <a:pPr marL="953262" lvl="1" indent="-514350"/>
            <a:r>
              <a:rPr lang="cs-CZ" dirty="0" smtClean="0"/>
              <a:t>Individuální řešení</a:t>
            </a:r>
            <a:endParaRPr lang="cs-CZ" dirty="0"/>
          </a:p>
        </p:txBody>
      </p:sp>
      <p:pic>
        <p:nvPicPr>
          <p:cNvPr id="4" name="Obrázek 3" descr="220px-Question_mark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188640"/>
            <a:ext cx="971600" cy="1700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145282"/>
          </a:xfrm>
        </p:spPr>
        <p:txBody>
          <a:bodyPr/>
          <a:lstStyle/>
          <a:p>
            <a:r>
              <a:rPr lang="cs-CZ" dirty="0" smtClean="0"/>
              <a:t>Další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6563072" cy="5042032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Dubliňané</a:t>
            </a:r>
            <a:endParaRPr lang="cs-CZ" dirty="0" smtClean="0"/>
          </a:p>
          <a:p>
            <a:pPr lvl="1"/>
            <a:r>
              <a:rPr lang="cs-CZ" dirty="0" smtClean="0"/>
              <a:t>15 naturalistických povídek o obyvatelích Dublinu</a:t>
            </a:r>
          </a:p>
          <a:p>
            <a:pPr lvl="1"/>
            <a:r>
              <a:rPr lang="cs-CZ" dirty="0" smtClean="0"/>
              <a:t>Ústřední motiv je pochopení sama sebe</a:t>
            </a:r>
          </a:p>
          <a:p>
            <a:pPr lvl="1"/>
            <a:r>
              <a:rPr lang="cs-CZ" dirty="0" smtClean="0"/>
              <a:t>Některé v </a:t>
            </a:r>
            <a:r>
              <a:rPr lang="cs-CZ" dirty="0" err="1" smtClean="0"/>
              <a:t>ich</a:t>
            </a:r>
            <a:r>
              <a:rPr lang="cs-CZ" dirty="0" smtClean="0"/>
              <a:t>-formě, jiné v </a:t>
            </a:r>
            <a:r>
              <a:rPr lang="cs-CZ" dirty="0" err="1" smtClean="0"/>
              <a:t>er</a:t>
            </a:r>
            <a:r>
              <a:rPr lang="cs-CZ" dirty="0" smtClean="0"/>
              <a:t>-formě</a:t>
            </a:r>
          </a:p>
          <a:p>
            <a:pPr lvl="1"/>
            <a:r>
              <a:rPr lang="cs-CZ" dirty="0" smtClean="0"/>
              <a:t>Objevuje se dětský vypravěč</a:t>
            </a:r>
          </a:p>
          <a:p>
            <a:r>
              <a:rPr lang="cs-CZ" dirty="0" smtClean="0"/>
              <a:t>Portrét umělce v jinošských letech</a:t>
            </a:r>
          </a:p>
          <a:p>
            <a:pPr lvl="1"/>
            <a:r>
              <a:rPr lang="cs-CZ" dirty="0" smtClean="0"/>
              <a:t>Částečně autobiografické dílo</a:t>
            </a:r>
          </a:p>
          <a:p>
            <a:pPr lvl="1"/>
            <a:r>
              <a:rPr lang="cs-CZ" dirty="0" smtClean="0"/>
              <a:t>Popisuje dospívání Štěpána </a:t>
            </a:r>
            <a:r>
              <a:rPr lang="cs-CZ" dirty="0" err="1" smtClean="0"/>
              <a:t>Dedala</a:t>
            </a:r>
            <a:endParaRPr lang="cs-CZ" dirty="0" smtClean="0"/>
          </a:p>
          <a:p>
            <a:pPr lvl="1"/>
            <a:r>
              <a:rPr lang="cs-CZ" dirty="0" smtClean="0"/>
              <a:t>Klasická próza v </a:t>
            </a:r>
            <a:r>
              <a:rPr lang="cs-CZ" dirty="0" err="1" smtClean="0"/>
              <a:t>er</a:t>
            </a:r>
            <a:r>
              <a:rPr lang="cs-CZ" dirty="0" smtClean="0"/>
              <a:t>-formě prokládána deníkovými záznamy</a:t>
            </a:r>
          </a:p>
          <a:p>
            <a:pPr lvl="1"/>
            <a:endParaRPr lang="cs-CZ" dirty="0"/>
          </a:p>
        </p:txBody>
      </p:sp>
      <p:pic>
        <p:nvPicPr>
          <p:cNvPr id="4" name="Obrázek 3" descr="A_Portrait_of_the_Artist_as_a_Young_M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76256" y="260648"/>
            <a:ext cx="2088232" cy="29342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020272" y="4797152"/>
            <a:ext cx="1979712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pl-PL" sz="2000" dirty="0" smtClean="0">
                <a:hlinkClick r:id="rId3"/>
              </a:rPr>
              <a:t>J. Joyce čte z Odyssea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64288" y="350100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Obr. 5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Virginia</a:t>
            </a:r>
            <a:r>
              <a:rPr lang="cs-CZ" dirty="0" smtClean="0"/>
              <a:t> </a:t>
            </a:r>
            <a:r>
              <a:rPr lang="cs-CZ" dirty="0" err="1" smtClean="0"/>
              <a:t>Woolfová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5760640" cy="518457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1882 – 1941</a:t>
            </a:r>
          </a:p>
          <a:p>
            <a:r>
              <a:rPr lang="cs-CZ" dirty="0" smtClean="0"/>
              <a:t>Nar. v Londýně</a:t>
            </a:r>
          </a:p>
          <a:p>
            <a:r>
              <a:rPr lang="cs-CZ" dirty="0" smtClean="0"/>
              <a:t>Ve 13 letech přišla o matku </a:t>
            </a:r>
            <a:r>
              <a:rPr lang="cs-CZ" dirty="0" smtClean="0">
                <a:sym typeface="Wingdings" pitchFamily="2" charset="2"/>
              </a:rPr>
              <a:t> nervové zhroucení</a:t>
            </a:r>
          </a:p>
          <a:p>
            <a:r>
              <a:rPr lang="cs-CZ" dirty="0" smtClean="0">
                <a:sym typeface="Wingdings" pitchFamily="2" charset="2"/>
              </a:rPr>
              <a:t>Po smrti otce se pokouší o sebevraždu</a:t>
            </a:r>
          </a:p>
          <a:p>
            <a:r>
              <a:rPr lang="cs-CZ" dirty="0" smtClean="0">
                <a:sym typeface="Wingdings" pitchFamily="2" charset="2"/>
              </a:rPr>
              <a:t>I se sourozenci se stěhuje do </a:t>
            </a:r>
            <a:r>
              <a:rPr lang="cs-CZ" dirty="0" err="1" smtClean="0">
                <a:sym typeface="Wingdings" pitchFamily="2" charset="2"/>
              </a:rPr>
              <a:t>Bloomsbury</a:t>
            </a:r>
            <a:r>
              <a:rPr lang="cs-CZ" dirty="0" smtClean="0">
                <a:sym typeface="Wingdings" pitchFamily="2" charset="2"/>
              </a:rPr>
              <a:t> – spolek umělců (</a:t>
            </a:r>
            <a:r>
              <a:rPr lang="cs-CZ" dirty="0" err="1" smtClean="0">
                <a:sym typeface="Wingdings" pitchFamily="2" charset="2"/>
              </a:rPr>
              <a:t>Bloomsbury</a:t>
            </a:r>
            <a:r>
              <a:rPr lang="cs-CZ" dirty="0" smtClean="0">
                <a:sym typeface="Wingdings" pitchFamily="2" charset="2"/>
              </a:rPr>
              <a:t> </a:t>
            </a:r>
            <a:r>
              <a:rPr lang="cs-CZ" dirty="0" err="1" smtClean="0">
                <a:sym typeface="Wingdings" pitchFamily="2" charset="2"/>
              </a:rPr>
              <a:t>Group</a:t>
            </a:r>
            <a:r>
              <a:rPr lang="cs-CZ" dirty="0" smtClean="0">
                <a:sym typeface="Wingdings" pitchFamily="2" charset="2"/>
              </a:rPr>
              <a:t>)</a:t>
            </a:r>
          </a:p>
          <a:p>
            <a:r>
              <a:rPr lang="cs-CZ" dirty="0" smtClean="0">
                <a:sym typeface="Wingdings" pitchFamily="2" charset="2"/>
              </a:rPr>
              <a:t>Vdává se a s manželem zakládají nakladatelství</a:t>
            </a:r>
          </a:p>
          <a:p>
            <a:r>
              <a:rPr lang="cs-CZ" dirty="0" smtClean="0">
                <a:sym typeface="Wingdings" pitchFamily="2" charset="2"/>
              </a:rPr>
              <a:t>Nakonec nedokáže čelit </a:t>
            </a:r>
            <a:r>
              <a:rPr lang="cs-CZ" dirty="0" err="1" smtClean="0">
                <a:sym typeface="Wingdings" pitchFamily="2" charset="2"/>
              </a:rPr>
              <a:t>ps</a:t>
            </a:r>
            <a:r>
              <a:rPr lang="cs-CZ" dirty="0" smtClean="0">
                <a:sym typeface="Wingdings" pitchFamily="2" charset="2"/>
              </a:rPr>
              <a:t>. </a:t>
            </a:r>
            <a:r>
              <a:rPr lang="cs-CZ" dirty="0" smtClean="0">
                <a:sym typeface="Wingdings" pitchFamily="2" charset="2"/>
              </a:rPr>
              <a:t>problémům </a:t>
            </a:r>
            <a:r>
              <a:rPr lang="cs-CZ" dirty="0" smtClean="0">
                <a:sym typeface="Wingdings" pitchFamily="2" charset="2"/>
              </a:rPr>
              <a:t>a končí sebevraždou – utopila se</a:t>
            </a:r>
          </a:p>
          <a:p>
            <a:endParaRPr lang="cs-CZ" dirty="0" smtClean="0">
              <a:sym typeface="Wingdings" pitchFamily="2" charset="2"/>
            </a:endParaRPr>
          </a:p>
          <a:p>
            <a:endParaRPr lang="cs-CZ" dirty="0"/>
          </a:p>
        </p:txBody>
      </p:sp>
      <p:pic>
        <p:nvPicPr>
          <p:cNvPr id="4" name="Obrázek 3" descr="VirginiaWoolf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260648"/>
            <a:ext cx="2857530" cy="390550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372200" y="436510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Obr. 6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4725144"/>
            <a:ext cx="2808312" cy="20313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Zajímavosti:</a:t>
            </a:r>
          </a:p>
          <a:p>
            <a:pPr>
              <a:buFontTx/>
              <a:buChar char="-"/>
            </a:pPr>
            <a:r>
              <a:rPr lang="cs-CZ" dirty="0" smtClean="0"/>
              <a:t>Blízká až intimní přátelství se ženami</a:t>
            </a:r>
          </a:p>
          <a:p>
            <a:pPr>
              <a:buFontTx/>
              <a:buChar char="-"/>
            </a:pPr>
            <a:r>
              <a:rPr lang="cs-CZ" dirty="0" smtClean="0"/>
              <a:t>Aktivně se s manželem zapojili do protifašistického odboje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„Paní </a:t>
            </a:r>
            <a:r>
              <a:rPr lang="cs-CZ" dirty="0" err="1" smtClean="0"/>
              <a:t>Dallowayová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6203032" cy="5184576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Nejslavnější dílo</a:t>
            </a:r>
          </a:p>
          <a:p>
            <a:r>
              <a:rPr lang="cs-CZ" dirty="0" err="1" smtClean="0"/>
              <a:t>Imresionistický</a:t>
            </a:r>
            <a:r>
              <a:rPr lang="cs-CZ" dirty="0" smtClean="0"/>
              <a:t> román</a:t>
            </a:r>
          </a:p>
          <a:p>
            <a:r>
              <a:rPr lang="cs-CZ" dirty="0" err="1" smtClean="0"/>
              <a:t>Hl</a:t>
            </a:r>
            <a:r>
              <a:rPr lang="cs-CZ" dirty="0" smtClean="0"/>
              <a:t> hrdinka: </a:t>
            </a:r>
            <a:r>
              <a:rPr lang="cs-CZ" dirty="0" err="1" smtClean="0"/>
              <a:t>Clarissa</a:t>
            </a:r>
            <a:r>
              <a:rPr lang="cs-CZ" dirty="0" smtClean="0"/>
              <a:t> </a:t>
            </a:r>
            <a:r>
              <a:rPr lang="cs-CZ" dirty="0" err="1" smtClean="0"/>
              <a:t>Dallowayová</a:t>
            </a:r>
            <a:r>
              <a:rPr lang="cs-CZ" dirty="0" smtClean="0"/>
              <a:t> – padesátnice ze střední vrstvy, kterou postupně poznáváme během jednoho dne jejího života</a:t>
            </a:r>
          </a:p>
          <a:p>
            <a:r>
              <a:rPr lang="cs-CZ" dirty="0" smtClean="0"/>
              <a:t>Další postavy: její manžel, bývalý milenec, </a:t>
            </a:r>
            <a:r>
              <a:rPr lang="cs-CZ" dirty="0" err="1" smtClean="0"/>
              <a:t>Sally</a:t>
            </a:r>
            <a:r>
              <a:rPr lang="cs-CZ" dirty="0" smtClean="0"/>
              <a:t> </a:t>
            </a:r>
            <a:r>
              <a:rPr lang="cs-CZ" dirty="0" err="1" smtClean="0"/>
              <a:t>Setonová</a:t>
            </a:r>
            <a:r>
              <a:rPr lang="cs-CZ" dirty="0" smtClean="0"/>
              <a:t>,…</a:t>
            </a:r>
          </a:p>
          <a:p>
            <a:r>
              <a:rPr lang="cs-CZ" dirty="0" smtClean="0"/>
              <a:t>Do děje se prolíná příběh Septima </a:t>
            </a:r>
            <a:r>
              <a:rPr lang="cs-CZ" dirty="0" err="1" smtClean="0"/>
              <a:t>Smithe</a:t>
            </a:r>
            <a:r>
              <a:rPr lang="cs-CZ" dirty="0" smtClean="0"/>
              <a:t> – básník, který prošel válkou, trpí </a:t>
            </a:r>
            <a:r>
              <a:rPr lang="cs-CZ" dirty="0" err="1" smtClean="0"/>
              <a:t>ps</a:t>
            </a:r>
            <a:r>
              <a:rPr lang="cs-CZ" dirty="0" smtClean="0"/>
              <a:t>. chorobou a spáchá sebevraždu</a:t>
            </a:r>
          </a:p>
          <a:p>
            <a:r>
              <a:rPr lang="cs-CZ" dirty="0" smtClean="0"/>
              <a:t>Děj: </a:t>
            </a:r>
            <a:r>
              <a:rPr lang="cs-CZ" dirty="0" err="1" smtClean="0"/>
              <a:t>Clarissa</a:t>
            </a:r>
            <a:r>
              <a:rPr lang="cs-CZ" dirty="0" smtClean="0"/>
              <a:t> chystá večírek</a:t>
            </a:r>
            <a:endParaRPr lang="cs-CZ" dirty="0"/>
          </a:p>
        </p:txBody>
      </p:sp>
      <p:pic>
        <p:nvPicPr>
          <p:cNvPr id="4" name="Obrázek 3" descr="woolf-mrs-dallowa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32240" y="188640"/>
            <a:ext cx="1996261" cy="302433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732240" y="328498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Obr. 7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3717032"/>
            <a:ext cx="2448272" cy="25853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i="1" dirty="0" smtClean="0"/>
              <a:t>„Je to analýza příčetnosti, šílenství a sebevraždy. Svět viděný současně očima duševně zdravých a šílených. Myslím, že je to můj nejlepší román.“</a:t>
            </a:r>
          </a:p>
          <a:p>
            <a:pPr algn="r"/>
            <a:r>
              <a:rPr lang="cs-CZ" i="1" dirty="0" smtClean="0"/>
              <a:t>V. </a:t>
            </a:r>
            <a:r>
              <a:rPr lang="cs-CZ" i="1" dirty="0" err="1" smtClean="0"/>
              <a:t>Woolfová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857250"/>
          </a:xfrm>
        </p:spPr>
        <p:txBody>
          <a:bodyPr/>
          <a:lstStyle/>
          <a:p>
            <a:r>
              <a:rPr lang="cs-CZ" dirty="0" smtClean="0"/>
              <a:t>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Paní </a:t>
            </a:r>
            <a:r>
              <a:rPr lang="cs-CZ" dirty="0" err="1" smtClean="0"/>
              <a:t>Dallowayová</a:t>
            </a:r>
            <a:r>
              <a:rPr lang="cs-CZ" dirty="0" smtClean="0"/>
              <a:t> řekla, že květiny koupí sama. Vždyť </a:t>
            </a:r>
            <a:r>
              <a:rPr lang="cs-CZ" dirty="0" err="1" smtClean="0"/>
              <a:t>Lucy</a:t>
            </a:r>
            <a:r>
              <a:rPr lang="cs-CZ" dirty="0" smtClean="0"/>
              <a:t> čekalo ještě plno práce. Dveře se vysadí z pantů, přijdou ti </a:t>
            </a:r>
            <a:r>
              <a:rPr lang="cs-CZ" dirty="0" err="1" smtClean="0"/>
              <a:t>chlapíci</a:t>
            </a:r>
            <a:r>
              <a:rPr lang="cs-CZ" dirty="0" smtClean="0"/>
              <a:t> od </a:t>
            </a:r>
            <a:r>
              <a:rPr lang="cs-CZ" dirty="0" err="1" smtClean="0"/>
              <a:t>Rumpelmayera</a:t>
            </a:r>
            <a:r>
              <a:rPr lang="cs-CZ" dirty="0" smtClean="0"/>
              <a:t>. A pak, pomyslila si </a:t>
            </a:r>
            <a:r>
              <a:rPr lang="cs-CZ" dirty="0" err="1" smtClean="0"/>
              <a:t>Clarissa</a:t>
            </a:r>
            <a:r>
              <a:rPr lang="cs-CZ" dirty="0" smtClean="0"/>
              <a:t> </a:t>
            </a:r>
            <a:r>
              <a:rPr lang="cs-CZ" dirty="0" err="1" smtClean="0"/>
              <a:t>Dallowayová</a:t>
            </a:r>
            <a:r>
              <a:rPr lang="cs-CZ" dirty="0" smtClean="0"/>
              <a:t>, je tak krásné ráno - svěží a čerstvé, jako by je zrovna vyklopily děti z formičky na pláži.Nádhera! Šipka do vody! Zrovna tak jí to vždycky připadalo v </a:t>
            </a:r>
            <a:r>
              <a:rPr lang="cs-CZ" dirty="0" err="1" smtClean="0"/>
              <a:t>Bourtonu</a:t>
            </a:r>
            <a:r>
              <a:rPr lang="cs-CZ" dirty="0" smtClean="0"/>
              <a:t>, když prudce otevřela francouzské okno - panty přitom zlehka zaskřípěly, ten zvuk jí zní v uších ještě teď - a rovnou vyběhla ven. Jak svěží, jak klidné a samozřejmě tišší nežli tady bývalo časné jitro tam, jako plesknutí vlny, polibek vlny, studený, prudký a navíc (vždyť jí tenkrát bylo osmnáct) slavnostní. Jak tam tak stála u otevřeného okna, cítívala, že se určitě stane něco hrozného, dívala se na květiny, na stromy, na mlžný opar kolem, na vrány, jak vzlétají a usedají, vzlétají a zase usedají. Stála tam, dívala se, a vtom jí Peter </a:t>
            </a:r>
            <a:r>
              <a:rPr lang="cs-CZ" dirty="0" err="1" smtClean="0"/>
              <a:t>Walsh</a:t>
            </a:r>
            <a:r>
              <a:rPr lang="cs-CZ" dirty="0" smtClean="0"/>
              <a:t> povídá: „</a:t>
            </a:r>
            <a:r>
              <a:rPr lang="cs-CZ" dirty="0" err="1" smtClean="0"/>
              <a:t>Skládáta</a:t>
            </a:r>
            <a:r>
              <a:rPr lang="cs-CZ" dirty="0" smtClean="0"/>
              <a:t> básně mezi zeleninou?" - tak nějak to řekl? – „Já mám radši lidi než </a:t>
            </a:r>
            <a:r>
              <a:rPr lang="cs-CZ" dirty="0" err="1" smtClean="0"/>
              <a:t>karfiél</a:t>
            </a:r>
            <a:r>
              <a:rPr lang="cs-CZ" dirty="0" smtClean="0"/>
              <a:t>," - řekl to takhle? Určitě tak nějak jí to řekl jednou zrána při snídani, když si vyšla na terasu - Peter </a:t>
            </a:r>
            <a:r>
              <a:rPr lang="cs-CZ" dirty="0" err="1" smtClean="0"/>
              <a:t>Walsh</a:t>
            </a:r>
            <a:r>
              <a:rPr lang="cs-CZ" dirty="0" smtClean="0"/>
              <a:t>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4546848" cy="1399032"/>
          </a:xfrm>
        </p:spPr>
        <p:txBody>
          <a:bodyPr/>
          <a:lstStyle/>
          <a:p>
            <a:r>
              <a:rPr lang="cs-CZ" dirty="0" smtClean="0"/>
              <a:t>Rozbor ukázky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8016"/>
          </a:xfrm>
        </p:spPr>
        <p:txBody>
          <a:bodyPr>
            <a:normAutofit fontScale="92500" lnSpcReduction="20000"/>
          </a:bodyPr>
          <a:lstStyle/>
          <a:p>
            <a:pPr marL="578358" indent="-514350">
              <a:buFont typeface="+mj-lt"/>
              <a:buAutoNum type="arabicPeriod"/>
            </a:pPr>
            <a:r>
              <a:rPr lang="cs-CZ" dirty="0" smtClean="0"/>
              <a:t>O čem text pojednává?</a:t>
            </a:r>
          </a:p>
          <a:p>
            <a:pPr marL="953262" lvl="1" indent="-514350"/>
            <a:r>
              <a:rPr lang="cs-CZ" dirty="0" smtClean="0"/>
              <a:t>Duševní pochody hlavní postavy (vzpomínky)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Jaké znaky experimentální tvorby text vykazuje?</a:t>
            </a:r>
          </a:p>
          <a:p>
            <a:pPr marL="953262" lvl="1" indent="-514350"/>
            <a:r>
              <a:rPr lang="cs-CZ" dirty="0" smtClean="0"/>
              <a:t>Nápodoba myšlení (proud vědomí) </a:t>
            </a:r>
            <a:r>
              <a:rPr lang="cs-CZ" dirty="0" err="1" smtClean="0"/>
              <a:t>Clarissy</a:t>
            </a:r>
            <a:endParaRPr lang="cs-CZ" dirty="0" smtClean="0"/>
          </a:p>
          <a:p>
            <a:pPr marL="953262" lvl="1" indent="-514350"/>
            <a:r>
              <a:rPr lang="cs-CZ" dirty="0" smtClean="0"/>
              <a:t>Asociace (dnešní ráno jí připomíná její mládí)</a:t>
            </a:r>
          </a:p>
          <a:p>
            <a:pPr marL="953262" lvl="1" indent="-514350"/>
            <a:r>
              <a:rPr lang="cs-CZ" dirty="0" smtClean="0"/>
              <a:t>Subjektivita (nahlížíme na realitu očima 1 postavy)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Jazykový rozbor:</a:t>
            </a:r>
          </a:p>
          <a:p>
            <a:pPr marL="953262" lvl="1" indent="-514350"/>
            <a:r>
              <a:rPr lang="cs-CZ" dirty="0" smtClean="0"/>
              <a:t>Výčty (jak svěží, jak klidné, jak…)</a:t>
            </a:r>
          </a:p>
          <a:p>
            <a:pPr marL="953262" lvl="1" indent="-514350"/>
            <a:r>
              <a:rPr lang="cs-CZ" dirty="0" smtClean="0"/>
              <a:t>Opakování  (vzlétají a usedají, vzlétají a zase usedají)</a:t>
            </a:r>
          </a:p>
          <a:p>
            <a:pPr marL="953262" lvl="1" indent="-514350"/>
            <a:r>
              <a:rPr lang="cs-CZ" dirty="0" smtClean="0"/>
              <a:t>Vsuvky (vždyť jí tenkrát bylo osmnáct)</a:t>
            </a:r>
          </a:p>
        </p:txBody>
      </p:sp>
      <p:pic>
        <p:nvPicPr>
          <p:cNvPr id="4" name="Obrázek 3" descr="220px-Question_mark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188640"/>
            <a:ext cx="971600" cy="1700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5050904" cy="45720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 majáku</a:t>
            </a:r>
          </a:p>
          <a:p>
            <a:pPr lvl="1"/>
            <a:r>
              <a:rPr lang="cs-CZ" dirty="0" smtClean="0"/>
              <a:t>Příběh rodiny vyprávěný různými vypravěči  s různými časovými rozestupy</a:t>
            </a:r>
          </a:p>
          <a:p>
            <a:r>
              <a:rPr lang="cs-CZ" dirty="0" err="1" smtClean="0"/>
              <a:t>Orlando</a:t>
            </a:r>
            <a:endParaRPr lang="cs-CZ" dirty="0" smtClean="0"/>
          </a:p>
          <a:p>
            <a:pPr lvl="1"/>
            <a:r>
              <a:rPr lang="cs-CZ" dirty="0" smtClean="0"/>
              <a:t>Román o mladém šlechtici (dospívání, láska, zklamání), který se změní v ženu (užívání si života, dýchánky, poezie), nakonec se vdává</a:t>
            </a:r>
            <a:endParaRPr lang="cs-CZ" dirty="0"/>
          </a:p>
        </p:txBody>
      </p:sp>
      <p:pic>
        <p:nvPicPr>
          <p:cNvPr id="4" name="Obrázek 3" descr="obr_1388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28184" y="332656"/>
            <a:ext cx="2304256" cy="310306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444208" y="350100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Obr. 8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4509120"/>
            <a:ext cx="2592288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hlinkClick r:id="rId3"/>
              </a:rPr>
              <a:t>Nahrávka V. </a:t>
            </a:r>
            <a:r>
              <a:rPr lang="cs-CZ" sz="2000" dirty="0" err="1" smtClean="0">
                <a:hlinkClick r:id="rId3"/>
              </a:rPr>
              <a:t>Woolfové</a:t>
            </a:r>
            <a:r>
              <a:rPr lang="cs-CZ" sz="2000" dirty="0" smtClean="0">
                <a:hlinkClick r:id="rId3"/>
              </a:rPr>
              <a:t> + foto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Obr. 1: NEZNÁMÝ AUTOR.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12.2.2014]. Dostupný na WWW: http://commons.wikimedia.org/wiki/File:Revolutionary_Joyce_Better_Contrast.jpg</a:t>
            </a:r>
          </a:p>
          <a:p>
            <a:r>
              <a:rPr lang="cs-CZ" sz="1600" dirty="0" smtClean="0"/>
              <a:t>Obr. 2: NEZNÁMÝ AUTOR. </a:t>
            </a:r>
            <a:r>
              <a:rPr lang="cs-CZ" sz="1600" i="1" dirty="0" err="1" smtClean="0"/>
              <a:t>kosmas.cz</a:t>
            </a:r>
            <a:r>
              <a:rPr lang="cs-CZ" sz="1600" dirty="0" smtClean="0"/>
              <a:t> [online]. [cit. 12.2.2014]. Dostupný na WWW: http://www.</a:t>
            </a:r>
            <a:r>
              <a:rPr lang="cs-CZ" sz="1600" dirty="0" err="1" smtClean="0"/>
              <a:t>kosmas.cz</a:t>
            </a:r>
            <a:r>
              <a:rPr lang="cs-CZ" sz="1600" dirty="0" smtClean="0"/>
              <a:t>/knihy/154417/</a:t>
            </a:r>
            <a:r>
              <a:rPr lang="cs-CZ" sz="1600" dirty="0" err="1" smtClean="0"/>
              <a:t>odysseus</a:t>
            </a:r>
            <a:r>
              <a:rPr lang="cs-CZ" sz="1600" dirty="0" smtClean="0"/>
              <a:t>/ </a:t>
            </a:r>
          </a:p>
          <a:p>
            <a:r>
              <a:rPr lang="cs-CZ" sz="1600" dirty="0" smtClean="0"/>
              <a:t>Obr. 3: NEZNÁMÝ AUTOR. </a:t>
            </a:r>
            <a:r>
              <a:rPr lang="cs-CZ" sz="1600" i="1" dirty="0" err="1" smtClean="0"/>
              <a:t>arcadia.edu</a:t>
            </a:r>
            <a:r>
              <a:rPr lang="cs-CZ" sz="1600" dirty="0" smtClean="0"/>
              <a:t> [online]. [cit. 12.2.2014]. Dostupný na WWW: http://blogs.arcadia.edu/dublincenter/2013/06/349/lb/ </a:t>
            </a:r>
          </a:p>
          <a:p>
            <a:r>
              <a:rPr lang="fr-FR" sz="1600" dirty="0" smtClean="0"/>
              <a:t>JOYCE, James. </a:t>
            </a:r>
            <a:r>
              <a:rPr lang="fr-FR" sz="1600" i="1" dirty="0" smtClean="0"/>
              <a:t>Odysseus</a:t>
            </a:r>
            <a:r>
              <a:rPr lang="fr-FR" sz="1600" dirty="0" smtClean="0"/>
              <a:t> [online]. [cit. 12.2.2014]. Dostupný na WWW: http://www.cesky-jazyk.cz/citanka/james-joyce/odysseus.html </a:t>
            </a:r>
            <a:endParaRPr lang="cs-CZ" sz="1600" dirty="0" smtClean="0"/>
          </a:p>
          <a:p>
            <a:r>
              <a:rPr lang="cs-CZ" sz="1600" dirty="0" smtClean="0"/>
              <a:t>Obr. 4: NEZNÁMÝ AUTOR.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9.2.2014]. Dostupný na WWW: http://commons.wikimedia.org/wiki/File:Question_mark.svg </a:t>
            </a:r>
          </a:p>
          <a:p>
            <a:r>
              <a:rPr lang="cs-CZ" sz="1600" dirty="0" smtClean="0"/>
              <a:t>Obr. 5: THE EGOIST LTD., LONDON.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12.2.2014]. Dostupný na WWW: http://commons.wikimedia.org/wiki/File:A_Portrait_of_the_Artist_as_a_Young_Man.jpg </a:t>
            </a:r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Obr. 6: BERESFORD, </a:t>
            </a:r>
            <a:r>
              <a:rPr lang="cs-CZ" sz="1600" dirty="0" err="1" smtClean="0"/>
              <a:t>George</a:t>
            </a:r>
            <a:r>
              <a:rPr lang="cs-CZ" sz="1600" dirty="0" smtClean="0"/>
              <a:t> Charles.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12.2.2014]. Dostupný na WWW: http://commons.wikimedia.org/wiki/File:VirginiaWoolf.jpg </a:t>
            </a:r>
          </a:p>
          <a:p>
            <a:r>
              <a:rPr lang="cs-CZ" sz="1600" dirty="0" smtClean="0"/>
              <a:t>Obr. 7: NEZNÁMÝ AUTOR. </a:t>
            </a:r>
            <a:r>
              <a:rPr lang="cs-CZ" sz="1600" i="1" dirty="0" err="1" smtClean="0"/>
              <a:t>rhymeless</a:t>
            </a:r>
            <a:r>
              <a:rPr lang="cs-CZ" sz="1600" i="1" dirty="0" smtClean="0"/>
              <a:t>-</a:t>
            </a:r>
            <a:r>
              <a:rPr lang="cs-CZ" sz="1600" i="1" dirty="0" err="1" smtClean="0"/>
              <a:t>art.blogspot.cz</a:t>
            </a:r>
            <a:r>
              <a:rPr lang="cs-CZ" sz="1600" dirty="0" smtClean="0"/>
              <a:t> [online]. [cit. 12.2.2014]. Dostupný na WWW: http://rhymeless-art.blogspot.cz/2011/01/virginia-woolfova-pani-dallowayova.html </a:t>
            </a:r>
          </a:p>
          <a:p>
            <a:r>
              <a:rPr lang="cs-CZ" sz="1600" dirty="0" smtClean="0"/>
              <a:t>Obr. 8: NEZNÁMÝ AUTOR. </a:t>
            </a:r>
            <a:r>
              <a:rPr lang="cs-CZ" sz="1600" i="1" dirty="0" err="1" smtClean="0"/>
              <a:t>dantikvariat.cz</a:t>
            </a:r>
            <a:r>
              <a:rPr lang="cs-CZ" sz="1600" dirty="0" smtClean="0"/>
              <a:t> [online]. [cit. 12.2.2014]. Dostupný na WWW: http://www.</a:t>
            </a:r>
            <a:r>
              <a:rPr lang="cs-CZ" sz="1600" dirty="0" err="1" smtClean="0"/>
              <a:t>dantikvariat.cz</a:t>
            </a:r>
            <a:r>
              <a:rPr lang="cs-CZ" sz="1600" dirty="0" smtClean="0"/>
              <a:t>/</a:t>
            </a:r>
            <a:r>
              <a:rPr lang="cs-CZ" sz="1600" dirty="0" err="1" smtClean="0"/>
              <a:t>woolfova</a:t>
            </a:r>
            <a:r>
              <a:rPr lang="cs-CZ" sz="1600" dirty="0" smtClean="0"/>
              <a:t>-</a:t>
            </a:r>
            <a:r>
              <a:rPr lang="cs-CZ" sz="1600" dirty="0" err="1" smtClean="0"/>
              <a:t>virginia</a:t>
            </a:r>
            <a:r>
              <a:rPr lang="cs-CZ" sz="1600" dirty="0" smtClean="0"/>
              <a:t>/k-</a:t>
            </a:r>
            <a:r>
              <a:rPr lang="cs-CZ" sz="1600" dirty="0" err="1" smtClean="0"/>
              <a:t>majaku</a:t>
            </a:r>
            <a:r>
              <a:rPr lang="cs-CZ" sz="1600" dirty="0" smtClean="0"/>
              <a:t>-138845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112</TotalTime>
  <Words>1257</Words>
  <Application>Microsoft Office PowerPoint</Application>
  <PresentationFormat>Předvádění na obrazovce (4:3)</PresentationFormat>
  <Paragraphs>128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Talent</vt:lpstr>
      <vt:lpstr>Anglicky psaná experimentální próza</vt:lpstr>
      <vt:lpstr>Snímek 2</vt:lpstr>
      <vt:lpstr>Anotace</vt:lpstr>
      <vt:lpstr>James Joyce</vt:lpstr>
      <vt:lpstr>„Odysseus“</vt:lpstr>
      <vt:lpstr>Postavy</vt:lpstr>
      <vt:lpstr>Ukázka</vt:lpstr>
      <vt:lpstr>Rozbor ukázky</vt:lpstr>
      <vt:lpstr>Další díla</vt:lpstr>
      <vt:lpstr>Virginia Woolfová</vt:lpstr>
      <vt:lpstr>„Paní Dallowayová“</vt:lpstr>
      <vt:lpstr>Ukázka</vt:lpstr>
      <vt:lpstr>Rozbor ukázky</vt:lpstr>
      <vt:lpstr>Další díla</vt:lpstr>
      <vt:lpstr>Citace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Anglicky psaná experimentální próza</dc:title>
  <dc:creator>Kate</dc:creator>
  <cp:lastModifiedBy>Dum</cp:lastModifiedBy>
  <cp:revision>40</cp:revision>
  <dcterms:created xsi:type="dcterms:W3CDTF">2014-02-12T19:23:33Z</dcterms:created>
  <dcterms:modified xsi:type="dcterms:W3CDTF">2014-02-13T12:03:14Z</dcterms:modified>
</cp:coreProperties>
</file>