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60" r:id="rId5"/>
    <p:sldId id="333" r:id="rId6"/>
    <p:sldId id="334" r:id="rId7"/>
    <p:sldId id="344" r:id="rId8"/>
    <p:sldId id="335" r:id="rId9"/>
    <p:sldId id="336" r:id="rId10"/>
    <p:sldId id="337" r:id="rId11"/>
    <p:sldId id="338" r:id="rId12"/>
    <p:sldId id="339" r:id="rId13"/>
    <p:sldId id="340" r:id="rId14"/>
    <p:sldId id="341" r:id="rId15"/>
    <p:sldId id="342" r:id="rId16"/>
    <p:sldId id="343" r:id="rId17"/>
    <p:sldId id="263" r:id="rId18"/>
    <p:sldId id="345" r:id="rId19"/>
    <p:sldId id="265" r:id="rId20"/>
    <p:sldId id="270" r:id="rId21"/>
    <p:sldId id="271" r:id="rId22"/>
    <p:sldId id="301" r:id="rId23"/>
    <p:sldId id="273" r:id="rId24"/>
    <p:sldId id="302" r:id="rId25"/>
    <p:sldId id="274" r:id="rId26"/>
    <p:sldId id="303" r:id="rId27"/>
    <p:sldId id="275" r:id="rId28"/>
    <p:sldId id="304" r:id="rId29"/>
    <p:sldId id="276" r:id="rId30"/>
    <p:sldId id="305" r:id="rId31"/>
    <p:sldId id="346" r:id="rId32"/>
    <p:sldId id="277" r:id="rId33"/>
    <p:sldId id="347" r:id="rId34"/>
    <p:sldId id="268" r:id="rId35"/>
    <p:sldId id="332" r:id="rId36"/>
    <p:sldId id="269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0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76375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2669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6480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2100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5017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7105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000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6485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7965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00253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0160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colorTemperature colorTemp="6625"/>
                    </a14:imgEffect>
                    <a14:imgEffect>
                      <a14:saturation sat="104000"/>
                    </a14:imgEffect>
                  </a14:imgLayer>
                </a14:imgProps>
              </a:ext>
            </a:extLst>
          </a:blip>
          <a:srcRect/>
          <a:stretch>
            <a:fillRect l="-48000" r="-4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637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" y="2780928"/>
            <a:ext cx="9143999" cy="2160239"/>
          </a:xfrm>
        </p:spPr>
        <p:txBody>
          <a:bodyPr>
            <a:normAutofit fontScale="90000"/>
          </a:bodyPr>
          <a:lstStyle/>
          <a:p>
            <a:r>
              <a:rPr lang="cs-CZ" sz="8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" y="5805264"/>
            <a:ext cx="9143999" cy="105273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Matematika pro učební stavební obory 3.</a:t>
            </a:r>
          </a:p>
          <a:p>
            <a:pPr algn="r"/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Autor : RNDr. Zdeněk Bláha</a:t>
            </a:r>
            <a:endParaRPr lang="cs-CZ" sz="2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4032543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988840"/>
            <a:ext cx="9144000" cy="486916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84232497"/>
              </p:ext>
            </p:extLst>
          </p:nvPr>
        </p:nvGraphicFramePr>
        <p:xfrm>
          <a:off x="517237" y="2708920"/>
          <a:ext cx="8109528" cy="30567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6" name="List" r:id="rId5" imgW="6772277" imgH="2552762" progId="Excel.Sheet.12">
                  <p:embed/>
                </p:oleObj>
              </mc:Choice>
              <mc:Fallback>
                <p:oleObj name="List" r:id="rId5" imgW="6772277" imgH="2552762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17237" y="2708920"/>
                        <a:ext cx="8109528" cy="305675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43962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988840"/>
            <a:ext cx="8892480" cy="4869160"/>
          </a:xfrm>
        </p:spPr>
        <p:txBody>
          <a:bodyPr>
            <a:normAutofit fontScale="62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8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první ročník učebních stavebních 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oborů předmětu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MATEMATIKA jako motivace k prohloubení a podchycení zájmu učňů o předmět. 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Inovuje výuku použitím multimediálních pomůcek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prezentace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jednoduchými příklady se snaží hravou soutěžní formou  povzbudit jejich zájem o matematiku a podporovat jejich myšlení.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8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používá učitel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jako motivaci –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větší názornost a atraktivnost výuky. Úlohy mohou žáci řešit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soutěžní formou s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možností následné kontroly.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 důvodů kladné motivace jsou voleny lehčí úlohy, náročnost se postupně lehce zvyšuje.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239509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537321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Dnes </a:t>
            </a:r>
          </a:p>
          <a:p>
            <a:pPr marL="0" indent="0" algn="ctr">
              <a:buNone/>
            </a:pPr>
            <a:r>
              <a:rPr lang="cs-CZ" sz="5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 opět trochu </a:t>
            </a:r>
          </a:p>
          <a:p>
            <a:pPr marL="0" indent="0" algn="ctr">
              <a:buNone/>
            </a:pPr>
            <a:r>
              <a:rPr lang="cs-CZ" sz="5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pohrajeme s čísly….</a:t>
            </a:r>
          </a:p>
        </p:txBody>
      </p:sp>
    </p:spTree>
    <p:extLst>
      <p:ext uri="{BB962C8B-B14F-4D97-AF65-F5344CB8AC3E}">
        <p14:creationId xmlns:p14="http://schemas.microsoft.com/office/powerpoint/2010/main" val="2591558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Nejprve si ale připomeneme,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co víme o dělitelnosti čísel ….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7498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44522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Jak poznáme, že je číslo dělitelné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3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4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5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6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atd. ?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025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29486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Číslo je dělitelné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2 ….. , když 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34118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Číslo je dělitelné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2 ….. , když je sudé, čili končí některou z číslic 0 , 2 , 4 , 6 , 8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3 ….. , když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9329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Číslo je dělitelné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2 ….. , když je sudé, čili končí některou z číslic 0 , 2 , 4 , 6 ,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8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3 ….. , když „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ciferný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“ součet je dělitelný třemi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4 ….. , když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3568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6505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Číslo je dělitelné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2 ….. , když je sudé, čili končí některou z číslic 0 , 2 , 4 , 6 , 8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3 ….. , když „</a:t>
            </a:r>
            <a:r>
              <a:rPr lang="cs-CZ" sz="2800" b="1" dirty="0" err="1">
                <a:solidFill>
                  <a:schemeClr val="accent6">
                    <a:lumMod val="50000"/>
                  </a:schemeClr>
                </a:solidFill>
              </a:rPr>
              <a:t>ciferný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“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součet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je dělitelný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třemi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4 ….. , když poslední dvojčíslí je dělitelné čtyřmi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5 ….. , když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5609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Číslo je dělitelné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2 ….. , když je sudé, čili končí některou z číslic 0 , 2 , 4 , 6 , 8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3 ….. , když „</a:t>
            </a:r>
            <a:r>
              <a:rPr lang="cs-CZ" sz="2800" b="1" dirty="0" err="1">
                <a:solidFill>
                  <a:schemeClr val="accent6">
                    <a:lumMod val="50000"/>
                  </a:schemeClr>
                </a:solidFill>
              </a:rPr>
              <a:t>ciferný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“ součet je dělitelný třemi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4 ….. , když poslední dvojčíslí je dělitelné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čtyřmi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5 ….. , když poslední cifra je 0 nebo 5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6 ….. , když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7160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Číslo je dělitelné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2 ….. , když je sudé, čili končí některou z číslic 0 , 2 , 4 , 6 , 8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3 ….. , když „</a:t>
            </a:r>
            <a:r>
              <a:rPr lang="cs-CZ" sz="2800" b="1" dirty="0" err="1">
                <a:solidFill>
                  <a:schemeClr val="accent6">
                    <a:lumMod val="50000"/>
                  </a:schemeClr>
                </a:solidFill>
              </a:rPr>
              <a:t>ciferný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“ součet je dělitelný třemi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4 ….. , když poslední dvojčíslí je dělitelné čtyřmi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5 ….. , když poslední cifra je 0 nebo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5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6 ….. , když je číslo dělitelné 2 a 3 současně (viz výše)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7 ….. , </a:t>
            </a:r>
            <a:endParaRPr lang="cs-CZ" sz="2800" dirty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14457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29486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Číslo je dělitelné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2 ….. , když je sudé, čili končí některou z číslic 0 , 2 , 4 , 6 , 8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3 ….. , když „</a:t>
            </a:r>
            <a:r>
              <a:rPr lang="cs-CZ" sz="2800" b="1" dirty="0" err="1">
                <a:solidFill>
                  <a:schemeClr val="accent6">
                    <a:lumMod val="50000"/>
                  </a:schemeClr>
                </a:solidFill>
              </a:rPr>
              <a:t>ciferný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“ součet je dělitelný třemi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4 ….. , když poslední dvojčíslí je dělitelné čtyřmi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5 ….. , když poslední cifra je 0 nebo 5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6 ….. , když je číslo dělitelné 2 a 3 současně (viz výše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)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7 ….. , příliš složité, nejrychlejší je to přímo zkusit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8 ….. , když</a:t>
            </a:r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22878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Číslo je dělitelné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2 ….. , když je sudé, čili končí některou z číslic 0 , 2 , 4 , 6 , 8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3 ….. , když „</a:t>
            </a:r>
            <a:r>
              <a:rPr lang="cs-CZ" sz="2800" b="1" dirty="0" err="1">
                <a:solidFill>
                  <a:schemeClr val="accent6">
                    <a:lumMod val="50000"/>
                  </a:schemeClr>
                </a:solidFill>
              </a:rPr>
              <a:t>ciferný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“ součet je dělitelný třemi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4 ….. , když poslední dvojčíslí je dělitelné čtyřmi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5 ….. , když poslední cifra je 0 nebo 5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6 ….. , když je číslo dělitelné 2 a 3 současně (viz výše)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7 ….. , příliš složité, nejrychlejší je to přímo zkusit 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8 ….. , když poslední trojčíslí je dělitelné osmi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9 ….. , když</a:t>
            </a:r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35953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Číslo je dělitelné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2 ….. , když je sudé, čili končí některou z číslic 0 , 2 , 4 , 6 , 8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3 ….. , když „</a:t>
            </a:r>
            <a:r>
              <a:rPr lang="cs-CZ" sz="2800" b="1" dirty="0" err="1">
                <a:solidFill>
                  <a:schemeClr val="accent6">
                    <a:lumMod val="50000"/>
                  </a:schemeClr>
                </a:solidFill>
              </a:rPr>
              <a:t>ciferný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“ součet je dělitelný třemi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4 ….. , když poslední dvojčíslí je dělitelné čtyřmi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5 ….. , když poslední cifra je 0 nebo 5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6 ….. , když je číslo dělitelné 2 a 3 současně (viz výše)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7 ….. , příliš složité, nejrychlejší je to přímo zkusit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8 ….. , když poslední trojčíslí je dělitelné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osmi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9 ….. , když „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ciferný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“ součet je dělitelný devíti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10…. , když</a:t>
            </a:r>
            <a:endParaRPr lang="cs-CZ" sz="2800" dirty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44977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Číslo je dělitelné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2 ….. , když je sudé, čili končí některou z číslic 0 , 2 , 4 , 6 , 8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3 ….. , když „</a:t>
            </a:r>
            <a:r>
              <a:rPr lang="cs-CZ" sz="2800" b="1" dirty="0" err="1">
                <a:solidFill>
                  <a:schemeClr val="accent6">
                    <a:lumMod val="50000"/>
                  </a:schemeClr>
                </a:solidFill>
              </a:rPr>
              <a:t>ciferný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“ součet je dělitelný třemi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4 ….. , když poslední dvojčíslí je dělitelné čtyřmi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5 ….. , když poslední cifra je 0 nebo 5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6 ….. , když je číslo dělitelné 2 a 3 současně (viz výše)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7 ….. , příliš složité, nejrychlejší je to přímo zkusit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8 ….. , když poslední trojčíslí je dělitelné osmi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9 ….. , když „</a:t>
            </a:r>
            <a:r>
              <a:rPr lang="cs-CZ" sz="2800" b="1" dirty="0" err="1">
                <a:solidFill>
                  <a:schemeClr val="accent6">
                    <a:lumMod val="50000"/>
                  </a:schemeClr>
                </a:solidFill>
              </a:rPr>
              <a:t>ciferný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“ součet je dělitelný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devíti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10…. , když číslo končí nulou</a:t>
            </a:r>
            <a:endParaRPr lang="cs-CZ" sz="2800" dirty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00075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pic>
        <p:nvPicPr>
          <p:cNvPr id="4" name="Zástupný symbol pro obsah 3" descr="http://deosum.com/Images/smajlik-microsoft-6.gif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1484784"/>
            <a:ext cx="8280921" cy="5373216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Obdélník 4"/>
          <p:cNvSpPr/>
          <p:nvPr/>
        </p:nvSpPr>
        <p:spPr>
          <a:xfrm>
            <a:off x="1043608" y="1988840"/>
            <a:ext cx="6048672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Budeme dumat, které číslo</a:t>
            </a:r>
          </a:p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nepatří mezi ostatní  …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21508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Hledejte vždy jen jedno jediné číslo, 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nepatří mezi ostatní čísla,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všechna ostatní čísla mají vždy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jednu společnou vlastnost …</a:t>
            </a:r>
            <a:endParaRPr lang="cs-CZ" sz="4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15040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6021288"/>
            <a:ext cx="7503053" cy="836712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84783"/>
            <a:ext cx="7992888" cy="45365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01601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3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… jde o sudá čísla, 3 je liché…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… to bylo asi dost lehké….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4297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6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949280"/>
            <a:ext cx="7503053" cy="9087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800" y="1339180"/>
            <a:ext cx="7575624" cy="461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9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… všechna čísla jsou sice lichá,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ale 9 není prvočíslo …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8094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6093296"/>
            <a:ext cx="7503053" cy="764704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11746"/>
            <a:ext cx="8208912" cy="478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196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 … není dělitelné třemi …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3158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843588"/>
            <a:ext cx="7503053" cy="1014412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371" y="1538514"/>
            <a:ext cx="7503053" cy="43050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9600" b="1" dirty="0" smtClean="0">
                <a:solidFill>
                  <a:srgbClr val="C00000"/>
                </a:solidFill>
              </a:rPr>
              <a:t>994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C00000"/>
                </a:solidFill>
              </a:rPr>
              <a:t>všechna čísla jsou sice sudá,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C00000"/>
                </a:solidFill>
              </a:rPr>
              <a:t>ale 994 není dělitelné čtyřmi</a:t>
            </a:r>
          </a:p>
        </p:txBody>
      </p:sp>
    </p:spTree>
    <p:extLst>
      <p:ext uri="{BB962C8B-B14F-4D97-AF65-F5344CB8AC3E}">
        <p14:creationId xmlns:p14="http://schemas.microsoft.com/office/powerpoint/2010/main" val="959314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6021288"/>
            <a:ext cx="7503053" cy="836712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837" y="1484784"/>
            <a:ext cx="7704856" cy="461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245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… žádné číslo neobsahuje devítku,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ale všechna, kromě 245, jsou devíti dělitelná…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1024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949280"/>
            <a:ext cx="7503053" cy="9087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56792"/>
            <a:ext cx="8136903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196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… všechna čísla jsou trojciferná, sudá,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ale 196 není násobkem 12,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není dělitelné třemi a čtyřmi současně …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846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už bylo trochu těžší,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gratuluji úspěšným řešitelům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závěr dáme něco možná ještě těžšího…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na to přijde, odměna ho nemine…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33797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848350"/>
            <a:ext cx="7503053" cy="100965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84784"/>
            <a:ext cx="8136904" cy="45506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pPr marL="0" indent="0" algn="ctr">
              <a:buNone/>
            </a:pPr>
            <a:r>
              <a:rPr lang="cs-CZ" sz="15000" dirty="0" smtClean="0">
                <a:solidFill>
                  <a:srgbClr val="C00000"/>
                </a:solidFill>
              </a:rPr>
              <a:t>39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… všechna čísla jsou sice zakončena devítkou,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ale jen jedno není prvočíslo …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38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C00000"/>
                </a:solidFill>
              </a:rPr>
              <a:t>A za domácí úkol každý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C00000"/>
                </a:solidFill>
              </a:rPr>
              <a:t> připraví tři podobné úlohy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C00000"/>
                </a:solidFill>
              </a:rPr>
              <a:t>a budeme spolu soutěžit !!!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4" name="Obrázek 3" descr="http://us.123rf.com/400wm/400/400/yayayoy/yayayoy1111/yayayoy111100014/11275856-confused-smajla-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429000"/>
            <a:ext cx="5256584" cy="3429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57056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Děkuji vám za vaši snahu a pozornost a těším se na vaše „hádanky“…</a:t>
            </a:r>
            <a:endParaRPr lang="cs-CZ" sz="4000" b="1" dirty="0">
              <a:solidFill>
                <a:srgbClr val="C00000"/>
              </a:solidFill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509120"/>
            <a:ext cx="1724025" cy="17240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07577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Použitá literatura : 0</a:t>
            </a:r>
          </a:p>
          <a:p>
            <a:pPr marL="0" indent="0" algn="ctr">
              <a:buNone/>
            </a:pPr>
            <a:r>
              <a:rPr lang="cs-CZ" i="1" dirty="0" smtClean="0">
                <a:solidFill>
                  <a:schemeClr val="accent6">
                    <a:lumMod val="50000"/>
                  </a:schemeClr>
                </a:solidFill>
              </a:rPr>
              <a:t>autor čerpal ze svých materiálu z pedagogické praxe</a:t>
            </a:r>
          </a:p>
          <a:p>
            <a:pPr marL="0" indent="0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Požitá grafika :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„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Smajlíci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“ – Klipart MS Office</a:t>
            </a:r>
          </a:p>
          <a:p>
            <a:pPr marL="0" indent="0" algn="ctr">
              <a:buNone/>
            </a:pPr>
            <a:r>
              <a:rPr lang="cs-CZ">
                <a:hlinkClick r:id="rId2"/>
              </a:rPr>
              <a:t>www.office.microsoft.com</a:t>
            </a:r>
            <a:endParaRPr lang="cs-CZ"/>
          </a:p>
          <a:p>
            <a:pPr marL="0" indent="0" algn="ctr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1273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1264</TotalTime>
  <Words>1178</Words>
  <Application>Microsoft Office PowerPoint</Application>
  <PresentationFormat>Předvádění na obrazovce (4:3)</PresentationFormat>
  <Paragraphs>176</Paragraphs>
  <Slides>36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8" baseType="lpstr">
      <vt:lpstr>Motiv systému Office</vt:lpstr>
      <vt:lpstr>List</vt:lpstr>
      <vt:lpstr>Malé početní hrátky 3. </vt:lpstr>
      <vt:lpstr> </vt:lpstr>
      <vt:lpstr>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Početní hrátky 1.</dc:title>
  <dc:creator>Bláha Zdeněk</dc:creator>
  <cp:lastModifiedBy>Bláha Zdeněk</cp:lastModifiedBy>
  <cp:revision>52</cp:revision>
  <dcterms:created xsi:type="dcterms:W3CDTF">2013-08-21T13:31:08Z</dcterms:created>
  <dcterms:modified xsi:type="dcterms:W3CDTF">2014-02-11T16:22:06Z</dcterms:modified>
</cp:coreProperties>
</file>