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wdp" ContentType="image/vnd.ms-photo"/>
  <Default Extension="vml" ContentType="application/vnd.openxmlformats-officedocument.vmlDrawing"/>
  <Default Extension="gif" ContentType="image/gif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7" r:id="rId4"/>
    <p:sldId id="260" r:id="rId5"/>
    <p:sldId id="333" r:id="rId6"/>
    <p:sldId id="334" r:id="rId7"/>
    <p:sldId id="344" r:id="rId8"/>
    <p:sldId id="335" r:id="rId9"/>
    <p:sldId id="336" r:id="rId10"/>
    <p:sldId id="348" r:id="rId11"/>
    <p:sldId id="337" r:id="rId12"/>
    <p:sldId id="338" r:id="rId13"/>
    <p:sldId id="339" r:id="rId14"/>
    <p:sldId id="340" r:id="rId15"/>
    <p:sldId id="341" r:id="rId16"/>
    <p:sldId id="342" r:id="rId17"/>
    <p:sldId id="343" r:id="rId18"/>
    <p:sldId id="263" r:id="rId19"/>
    <p:sldId id="345" r:id="rId20"/>
    <p:sldId id="265" r:id="rId21"/>
    <p:sldId id="270" r:id="rId22"/>
    <p:sldId id="271" r:id="rId23"/>
    <p:sldId id="301" r:id="rId24"/>
    <p:sldId id="268" r:id="rId25"/>
    <p:sldId id="332" r:id="rId26"/>
    <p:sldId id="269" r:id="rId2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60" autoAdjust="0"/>
    <p:restoredTop sz="94671" autoAdjust="0"/>
  </p:normalViewPr>
  <p:slideViewPr>
    <p:cSldViewPr>
      <p:cViewPr varScale="1">
        <p:scale>
          <a:sx n="66" d="100"/>
          <a:sy n="66" d="100"/>
        </p:scale>
        <p:origin x="-142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5D774-25AD-4752-9AAD-67BF0B9B6D2C}" type="datetimeFigureOut">
              <a:rPr lang="cs-CZ" smtClean="0"/>
              <a:t>11.2.2014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801A1F-F129-4C61-81C0-268571743A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76375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5D774-25AD-4752-9AAD-67BF0B9B6D2C}" type="datetimeFigureOut">
              <a:rPr lang="cs-CZ" smtClean="0"/>
              <a:t>11.2.2014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801A1F-F129-4C61-81C0-268571743A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26697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5D774-25AD-4752-9AAD-67BF0B9B6D2C}" type="datetimeFigureOut">
              <a:rPr lang="cs-CZ" smtClean="0"/>
              <a:t>11.2.2014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801A1F-F129-4C61-81C0-268571743A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86480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5D774-25AD-4752-9AAD-67BF0B9B6D2C}" type="datetimeFigureOut">
              <a:rPr lang="cs-CZ" smtClean="0"/>
              <a:t>11.2.2014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801A1F-F129-4C61-81C0-268571743A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02100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5D774-25AD-4752-9AAD-67BF0B9B6D2C}" type="datetimeFigureOut">
              <a:rPr lang="cs-CZ" smtClean="0"/>
              <a:t>11.2.2014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801A1F-F129-4C61-81C0-268571743A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50178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5D774-25AD-4752-9AAD-67BF0B9B6D2C}" type="datetimeFigureOut">
              <a:rPr lang="cs-CZ" smtClean="0"/>
              <a:t>11.2.2014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801A1F-F129-4C61-81C0-268571743A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71057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5D774-25AD-4752-9AAD-67BF0B9B6D2C}" type="datetimeFigureOut">
              <a:rPr lang="cs-CZ" smtClean="0"/>
              <a:t>11.2.2014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801A1F-F129-4C61-81C0-268571743A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90000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5D774-25AD-4752-9AAD-67BF0B9B6D2C}" type="datetimeFigureOut">
              <a:rPr lang="cs-CZ" smtClean="0"/>
              <a:t>11.2.2014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801A1F-F129-4C61-81C0-268571743A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6485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5D774-25AD-4752-9AAD-67BF0B9B6D2C}" type="datetimeFigureOut">
              <a:rPr lang="cs-CZ" smtClean="0"/>
              <a:t>11.2.2014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801A1F-F129-4C61-81C0-268571743A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67965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5D774-25AD-4752-9AAD-67BF0B9B6D2C}" type="datetimeFigureOut">
              <a:rPr lang="cs-CZ" smtClean="0"/>
              <a:t>11.2.2014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801A1F-F129-4C61-81C0-268571743A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00253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5D774-25AD-4752-9AAD-67BF0B9B6D2C}" type="datetimeFigureOut">
              <a:rPr lang="cs-CZ" smtClean="0"/>
              <a:t>11.2.2014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801A1F-F129-4C61-81C0-268571743A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01603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colorTemperature colorTemp="6625"/>
                    </a14:imgEffect>
                    <a14:imgEffect>
                      <a14:saturation sat="104000"/>
                    </a14:imgEffect>
                  </a14:imgLayer>
                </a14:imgProps>
              </a:ext>
            </a:extLst>
          </a:blip>
          <a:srcRect/>
          <a:stretch>
            <a:fillRect l="-48000" r="-48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B5D774-25AD-4752-9AAD-67BF0B9B6D2C}" type="datetimeFigureOut">
              <a:rPr lang="cs-CZ" smtClean="0"/>
              <a:t>11.2.2014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801A1F-F129-4C61-81C0-268571743A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36375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3.emf"/><Relationship Id="rId5" Type="http://schemas.openxmlformats.org/officeDocument/2006/relationships/package" Target="../embeddings/Microsoft_Excel_Worksheet1.xlsx"/><Relationship Id="rId4" Type="http://schemas.openxmlformats.org/officeDocument/2006/relationships/oleObject" Target="../embeddings/oleObject1.bin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gi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" y="2780928"/>
            <a:ext cx="9143999" cy="2160239"/>
          </a:xfrm>
        </p:spPr>
        <p:txBody>
          <a:bodyPr>
            <a:normAutofit fontScale="90000"/>
          </a:bodyPr>
          <a:lstStyle/>
          <a:p>
            <a:r>
              <a:rPr lang="cs-CZ" sz="80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4.</a:t>
            </a:r>
            <a:r>
              <a:rPr lang="cs-CZ" sz="8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sz="8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" y="5805264"/>
            <a:ext cx="9143999" cy="1052736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Matematika pro učební stavební obory 4.</a:t>
            </a:r>
          </a:p>
          <a:p>
            <a:pPr algn="r"/>
            <a:r>
              <a:rPr lang="cs-CZ" sz="2200" b="1" dirty="0" smtClean="0">
                <a:solidFill>
                  <a:schemeClr val="accent6">
                    <a:lumMod val="50000"/>
                  </a:schemeClr>
                </a:solidFill>
              </a:rPr>
              <a:t>Autor : RNDr. Zdeněk Bláha</a:t>
            </a:r>
            <a:endParaRPr lang="cs-CZ" sz="22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tretch>
            <a:fillRect/>
          </a:stretch>
        </p:blipFill>
        <p:spPr bwMode="auto">
          <a:xfrm>
            <a:off x="1" y="0"/>
            <a:ext cx="9144000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40325439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988840"/>
            <a:ext cx="9144000" cy="4869160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>
            <a:lum bright="10000" contrast="16000"/>
          </a:blip>
          <a:stretch>
            <a:fillRect/>
          </a:stretch>
        </p:blipFill>
        <p:spPr bwMode="auto">
          <a:xfrm>
            <a:off x="1" y="0"/>
            <a:ext cx="9144000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graphicFrame>
        <p:nvGraphicFramePr>
          <p:cNvPr id="7" name="Objek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43194298"/>
              </p:ext>
            </p:extLst>
          </p:nvPr>
        </p:nvGraphicFramePr>
        <p:xfrm>
          <a:off x="517237" y="2708920"/>
          <a:ext cx="8109528" cy="305675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61" name="List" r:id="rId5" imgW="6772277" imgH="2552762" progId="Excel.Sheet.12">
                  <p:embed/>
                </p:oleObj>
              </mc:Choice>
              <mc:Fallback>
                <p:oleObj name="List" r:id="rId5" imgW="6772277" imgH="2552762" progId="Excel.Shee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517237" y="2708920"/>
                        <a:ext cx="8109528" cy="305675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143962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988840"/>
            <a:ext cx="8892480" cy="4869160"/>
          </a:xfrm>
        </p:spPr>
        <p:txBody>
          <a:bodyPr>
            <a:normAutofit fontScale="62500" lnSpcReduction="20000"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4800" b="1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Materiál je určen pro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první ročník učebních stavebních  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oborů předmětu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MATEMATIKA jako motivace k prohloubení a podchycení zájmu učňů o předmět.  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Inovuje výuku použitím multimediálních pomůcek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– prezentace 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jednoduchými příklady se snaží hravou soutěžní formou  povzbudit jejich zájem o matematiku a nenápadně podporovat matematické myšlení.</a:t>
            </a:r>
            <a:endParaRPr lang="cs-CZ" dirty="0">
              <a:solidFill>
                <a:schemeClr val="accent6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4800" b="1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Materiál používá učitel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jako motivaci – 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pro větší názornost a atraktivnost výuky. Úlohy mohou žáci řešit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soutěžní formou s 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možností následné kontroly.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Z důvodů kladné motivace jsou voleny lehčí úlohy, náročnost se postupně lehce zvyšuje.</a:t>
            </a:r>
            <a:endParaRPr lang="cs-CZ" dirty="0">
              <a:solidFill>
                <a:schemeClr val="accent6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6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tretch>
            <a:fillRect/>
          </a:stretch>
        </p:blipFill>
        <p:spPr bwMode="auto">
          <a:xfrm>
            <a:off x="1" y="0"/>
            <a:ext cx="9144000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239509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4.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484784"/>
            <a:ext cx="9144000" cy="5373216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5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Dnes </a:t>
            </a:r>
          </a:p>
          <a:p>
            <a:pPr marL="0" indent="0" algn="ctr">
              <a:buNone/>
            </a:pPr>
            <a:r>
              <a:rPr lang="cs-CZ" sz="5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 opět trochu </a:t>
            </a:r>
          </a:p>
          <a:p>
            <a:pPr marL="0" indent="0" algn="ctr">
              <a:buNone/>
            </a:pPr>
            <a:r>
              <a:rPr lang="cs-CZ" sz="5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pohrajeme s čísly….</a:t>
            </a:r>
          </a:p>
          <a:p>
            <a:pPr marL="0" indent="0" algn="ctr">
              <a:buNone/>
            </a:pPr>
            <a:r>
              <a:rPr lang="cs-CZ" sz="5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Ale zase jinak!</a:t>
            </a:r>
          </a:p>
        </p:txBody>
      </p:sp>
    </p:spTree>
    <p:extLst>
      <p:ext uri="{BB962C8B-B14F-4D97-AF65-F5344CB8AC3E}">
        <p14:creationId xmlns:p14="http://schemas.microsoft.com/office/powerpoint/2010/main" val="2591558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4.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Na obrázku máme „hromádku cihel“, 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není problém spočítat, že jich je 15.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780928"/>
            <a:ext cx="6992937" cy="39852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374984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4.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445224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Do cihliček jsou vkládána čísla podle určitého pravidla, poznáte o jaké pravidlo jde?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2636912"/>
            <a:ext cx="8856984" cy="41044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40252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4.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29486" cy="525780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Ano, správně !!!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Každé číslo v cihličce 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(samozřejmě kromě spodní řady)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 je součtem čísel ve dvou cihličkách pod ní.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4" name="Obrázek 3" descr="http://files.fitboxkladno.cz/200000305-4d8a84e84a/smajl%C3%ADk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3933056"/>
            <a:ext cx="3888432" cy="273630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8341184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4.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A v tom bude spočívat náš dnešní úkol: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Doplnit vždy všechna chybějící čísla v pyramidě cihel,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aby bylo dodrženo výše uvedené pravidlo.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Poznámka – budeme doplňovat pouze čísla přirozená, 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která se ale mohou popřípadě i opakovat.</a:t>
            </a:r>
          </a:p>
          <a:p>
            <a:pPr marL="0" indent="0" algn="ctr">
              <a:buNone/>
            </a:pPr>
            <a:endParaRPr lang="cs-CZ" sz="28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Pochopili všichni?</a:t>
            </a:r>
          </a:p>
          <a:p>
            <a:pPr marL="0" indent="0" algn="ctr">
              <a:buNone/>
            </a:pPr>
            <a:endParaRPr lang="cs-CZ" sz="28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Tak zkusme první úlohu: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93292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4.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628800"/>
            <a:ext cx="9144000" cy="522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735686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4.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Už jste přišli na správné řešení?</a:t>
            </a:r>
          </a:p>
          <a:p>
            <a:pPr marL="0" indent="0" algn="ctr">
              <a:buNone/>
            </a:pP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Asi to tak těžké nebylo….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4" name="Obrázek 3" descr="http://ts1.mm.bing.net/th?id=H.4734227589106098&amp;pid=1.9&amp;w=300&amp;h=300&amp;p=0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6912" y="2996952"/>
            <a:ext cx="2095500" cy="20955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8659155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4.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65057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556792"/>
            <a:ext cx="9144000" cy="53012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756094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4.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/>
          <a:lstStyle/>
          <a:p>
            <a:pPr marL="0" indent="0" algn="ctr">
              <a:buNone/>
            </a:pPr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Tak zkusme další „kupičku“ !</a:t>
            </a:r>
          </a:p>
          <a:p>
            <a:pPr marL="0" indent="0" algn="ctr">
              <a:buNone/>
            </a:pP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A doufám,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 že i nadále to zvládnete bez kalkulačky !!!</a:t>
            </a:r>
          </a:p>
          <a:p>
            <a:pPr marL="0" indent="0" algn="ctr">
              <a:buNone/>
            </a:pPr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4" name="Obrázek 3" descr="http://ts1.mm.bing.net/th?id=H.4530315422991655&amp;pid=1.9&amp;w=300&amp;h=300&amp;p=0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3775" y="4653136"/>
            <a:ext cx="2076450" cy="207645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6671608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4.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800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611086"/>
            <a:ext cx="9143999" cy="52469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144574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4.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29486" cy="525780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Už máme správné řešení ?</a:t>
            </a:r>
          </a:p>
          <a:p>
            <a:pPr marL="0" indent="0" algn="ctr">
              <a:buNone/>
            </a:pP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cs-CZ" sz="28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cs-CZ" sz="28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cs-CZ" sz="28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Tak si proveďme kontrolu….</a:t>
            </a:r>
          </a:p>
          <a:p>
            <a:pPr marL="0" indent="0" algn="ctr">
              <a:buNone/>
            </a:pP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4" name="Obrázek 3" descr="http://files.fitboxkladno.cz/200000305-4d8a84e84a/smajl%C3%ADk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2276872"/>
            <a:ext cx="3816424" cy="316835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6228783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4.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800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628800"/>
            <a:ext cx="9144000" cy="522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359534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4.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sz="28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cs-CZ" sz="28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Tak zkusíme další „hromádku“?</a:t>
            </a:r>
          </a:p>
          <a:p>
            <a:pPr marL="0" indent="0" algn="ctr">
              <a:buNone/>
            </a:pP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Ta už bude trochu těžší…..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49777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4.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800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628801"/>
            <a:ext cx="9144000" cy="522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000751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4.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6000" b="1" dirty="0" smtClean="0">
                <a:solidFill>
                  <a:schemeClr val="accent6">
                    <a:lumMod val="50000"/>
                  </a:schemeClr>
                </a:solidFill>
              </a:rPr>
              <a:t>Správné řešení !!!</a:t>
            </a:r>
            <a:endParaRPr lang="cs-CZ" sz="6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4" name="Obrázek 3" descr="http://www.vranovskyzleb.cz/img/news/572/smajl%C3%ADk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3933056"/>
            <a:ext cx="5688632" cy="273630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6215083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4.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628800"/>
            <a:ext cx="9144000" cy="522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15040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4.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/>
          <a:lstStyle/>
          <a:p>
            <a:pPr marL="0" indent="0" algn="ctr">
              <a:buNone/>
            </a:pPr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V další „hromádce cihel“ bude o jedno číslo méně,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za to ale bude doplňující nápověda: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„V nejnižší řadě jsou jen prvočísla!“</a:t>
            </a:r>
          </a:p>
          <a:p>
            <a:pPr marL="0" indent="0" algn="ctr">
              <a:buNone/>
            </a:pP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Zvládnete to?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1601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4.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cs-CZ" sz="2800" b="1" dirty="0">
              <a:solidFill>
                <a:srgbClr val="C00000"/>
              </a:solidFill>
            </a:endParaRPr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628800"/>
            <a:ext cx="9144000" cy="522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242977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4.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/>
          <a:lstStyle/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Doufám, 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že vám ta nápověda pomohla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k jedinému správnému řešení !!!</a:t>
            </a:r>
          </a:p>
          <a:p>
            <a:pPr marL="0" indent="0" algn="ctr">
              <a:buNone/>
            </a:pPr>
            <a:endParaRPr lang="cs-CZ" sz="60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cs-CZ" b="1" dirty="0">
              <a:solidFill>
                <a:srgbClr val="C00000"/>
              </a:solidFill>
            </a:endParaRPr>
          </a:p>
        </p:txBody>
      </p:sp>
      <p:pic>
        <p:nvPicPr>
          <p:cNvPr id="6" name="Obrázek 5" descr="http://i.idnes.cz/06/111/cl6/DNO16cd27_smajlik.jp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3501008"/>
            <a:ext cx="5328592" cy="324036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400750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4.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cs-CZ" sz="1800" b="1" dirty="0" smtClean="0">
              <a:solidFill>
                <a:srgbClr val="C00000"/>
              </a:solidFill>
            </a:endParaRPr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1628800"/>
            <a:ext cx="9100456" cy="52291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980947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4.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/>
          <a:lstStyle/>
          <a:p>
            <a:pPr marL="0" indent="0" algn="ctr">
              <a:buNone/>
            </a:pPr>
            <a:r>
              <a:rPr lang="cs-CZ" b="1" dirty="0" smtClean="0">
                <a:solidFill>
                  <a:srgbClr val="C00000"/>
                </a:solidFill>
              </a:rPr>
              <a:t>A za domácí úkol si každý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C00000"/>
                </a:solidFill>
              </a:rPr>
              <a:t> připraví podobné úlohy pro ostatní 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C00000"/>
                </a:solidFill>
              </a:rPr>
              <a:t>a budeme spolu soutěžit !!!</a:t>
            </a:r>
            <a:endParaRPr lang="cs-CZ" b="1" dirty="0">
              <a:solidFill>
                <a:srgbClr val="C00000"/>
              </a:solidFill>
            </a:endParaRPr>
          </a:p>
        </p:txBody>
      </p:sp>
      <p:pic>
        <p:nvPicPr>
          <p:cNvPr id="4" name="Obrázek 3" descr="http://us.123rf.com/400wm/400/400/yayayoy/yayayoy1111/yayayoy111100014/11275856-confused-smajla-k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3429000"/>
            <a:ext cx="5256584" cy="3429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0570560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4.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b="1" dirty="0" smtClean="0">
                <a:solidFill>
                  <a:srgbClr val="C00000"/>
                </a:solidFill>
              </a:rPr>
              <a:t>Děkuji </a:t>
            </a:r>
            <a:r>
              <a:rPr lang="cs-CZ" sz="4000" b="1" dirty="0" smtClean="0">
                <a:solidFill>
                  <a:srgbClr val="C00000"/>
                </a:solidFill>
              </a:rPr>
              <a:t>vám za vaši snahu a pozornost a těším se na vaše „hádanky</a:t>
            </a:r>
            <a:r>
              <a:rPr lang="cs-CZ" sz="4000" b="1" dirty="0" smtClean="0">
                <a:solidFill>
                  <a:srgbClr val="C00000"/>
                </a:solidFill>
              </a:rPr>
              <a:t>“…</a:t>
            </a:r>
          </a:p>
          <a:p>
            <a:pPr marL="0" indent="0" algn="ctr">
              <a:buNone/>
            </a:pPr>
            <a:endParaRPr lang="cs-CZ" sz="4000" b="1" dirty="0">
              <a:solidFill>
                <a:srgbClr val="C00000"/>
              </a:solidFill>
            </a:endParaRPr>
          </a:p>
          <a:p>
            <a:pPr marL="0" indent="0" algn="ctr">
              <a:buNone/>
            </a:pPr>
            <a:endParaRPr lang="cs-CZ" sz="4000" b="1" dirty="0" smtClean="0">
              <a:solidFill>
                <a:srgbClr val="C00000"/>
              </a:solidFill>
            </a:endParaRPr>
          </a:p>
          <a:p>
            <a:pPr marL="0" indent="0" algn="ctr">
              <a:buNone/>
            </a:pPr>
            <a:endParaRPr lang="cs-CZ" sz="4000" b="1" dirty="0">
              <a:solidFill>
                <a:srgbClr val="C00000"/>
              </a:solidFill>
            </a:endParaRP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C00000"/>
                </a:solidFill>
              </a:rPr>
              <a:t>Pokud mohu radit, vyzkoušejte si, zda má úloha řešení, popřípadě, zda těch řešení není více….</a:t>
            </a:r>
            <a:endParaRPr lang="cs-CZ" sz="2800" b="1" dirty="0">
              <a:solidFill>
                <a:srgbClr val="C00000"/>
              </a:solidFill>
            </a:endParaRPr>
          </a:p>
        </p:txBody>
      </p:sp>
      <p:pic>
        <p:nvPicPr>
          <p:cNvPr id="4" name="Obrázek 3" descr="http://ts1.mm.bing.net/th?id=H.4504446894409894&amp;pid=1.9&amp;w=300&amp;h=300&amp;p=0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1677" y="3284984"/>
            <a:ext cx="1724025" cy="172402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8075778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4.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/>
          <a:lstStyle/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Použitá literatura : 0</a:t>
            </a:r>
          </a:p>
          <a:p>
            <a:pPr marL="0" indent="0" algn="ctr">
              <a:buNone/>
            </a:pPr>
            <a:r>
              <a:rPr lang="cs-CZ" i="1" dirty="0" smtClean="0">
                <a:solidFill>
                  <a:schemeClr val="accent6">
                    <a:lumMod val="50000"/>
                  </a:schemeClr>
                </a:solidFill>
              </a:rPr>
              <a:t>autor čerpal ze svých materiálu z pedagogické praxe</a:t>
            </a:r>
          </a:p>
          <a:p>
            <a:pPr marL="0" indent="0">
              <a:buNone/>
            </a:pP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Požitá grafika :</a:t>
            </a:r>
          </a:p>
          <a:p>
            <a:pPr marL="0" indent="0" algn="ctr">
              <a:buNone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„</a:t>
            </a:r>
            <a:r>
              <a:rPr lang="cs-CZ" dirty="0" err="1" smtClean="0">
                <a:solidFill>
                  <a:schemeClr val="accent6">
                    <a:lumMod val="50000"/>
                  </a:schemeClr>
                </a:solidFill>
              </a:rPr>
              <a:t>Smajlíci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“ – Klipart MS Office</a:t>
            </a:r>
          </a:p>
          <a:p>
            <a:pPr marL="0" indent="0" algn="ctr">
              <a:buNone/>
            </a:pPr>
            <a:r>
              <a:rPr lang="cs-CZ">
                <a:hlinkClick r:id="rId2"/>
              </a:rPr>
              <a:t>www.office.microsoft.com</a:t>
            </a:r>
            <a:endParaRPr lang="cs-CZ"/>
          </a:p>
          <a:p>
            <a:pPr marL="0" indent="0" algn="ctr">
              <a:buNone/>
            </a:pP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12739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1711</TotalTime>
  <Words>513</Words>
  <Application>Microsoft Office PowerPoint</Application>
  <PresentationFormat>Předvádění na obrazovce (4:3)</PresentationFormat>
  <Paragraphs>105</Paragraphs>
  <Slides>26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26</vt:i4>
      </vt:variant>
    </vt:vector>
  </HeadingPairs>
  <TitlesOfParts>
    <vt:vector size="28" baseType="lpstr">
      <vt:lpstr>Motiv systému Office</vt:lpstr>
      <vt:lpstr>List</vt:lpstr>
      <vt:lpstr>Malé početní hrátky 4. </vt:lpstr>
      <vt:lpstr> </vt:lpstr>
      <vt:lpstr> </vt:lpstr>
      <vt:lpstr>Malé početní hrátky 4. </vt:lpstr>
      <vt:lpstr>Malé početní hrátky 4. </vt:lpstr>
      <vt:lpstr>Malé početní hrátky 4. </vt:lpstr>
      <vt:lpstr>Malé početní hrátky 4. </vt:lpstr>
      <vt:lpstr>Malé početní hrátky 4. </vt:lpstr>
      <vt:lpstr>Malé početní hrátky 4. </vt:lpstr>
      <vt:lpstr>Malé početní hrátky 4. </vt:lpstr>
      <vt:lpstr>Malé početní hrátky 4. </vt:lpstr>
      <vt:lpstr>Malé početní hrátky 4. </vt:lpstr>
      <vt:lpstr>Malé početní hrátky 4. </vt:lpstr>
      <vt:lpstr>Malé početní hrátky 4. </vt:lpstr>
      <vt:lpstr>Malé početní hrátky 4. </vt:lpstr>
      <vt:lpstr>Malé početní hrátky 4. </vt:lpstr>
      <vt:lpstr>Malé početní hrátky 4. </vt:lpstr>
      <vt:lpstr>Malé početní hrátky 4. </vt:lpstr>
      <vt:lpstr>Malé početní hrátky 4. </vt:lpstr>
      <vt:lpstr>Malé početní hrátky 4. </vt:lpstr>
      <vt:lpstr>Malé početní hrátky 4. </vt:lpstr>
      <vt:lpstr>Malé početní hrátky 4. </vt:lpstr>
      <vt:lpstr>Malé početní hrátky 4. </vt:lpstr>
      <vt:lpstr>Malé početní hrátky 4. </vt:lpstr>
      <vt:lpstr>Malé početní hrátky 4. </vt:lpstr>
      <vt:lpstr>Malé početní hrátky 4.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Početní hrátky 1.</dc:title>
  <dc:creator>Bláha Zdeněk</dc:creator>
  <cp:lastModifiedBy>Bláha Zdeněk</cp:lastModifiedBy>
  <cp:revision>63</cp:revision>
  <dcterms:created xsi:type="dcterms:W3CDTF">2013-08-21T13:31:08Z</dcterms:created>
  <dcterms:modified xsi:type="dcterms:W3CDTF">2014-02-11T16:22:41Z</dcterms:modified>
</cp:coreProperties>
</file>