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1" r:id="rId5"/>
    <p:sldId id="256" r:id="rId6"/>
    <p:sldId id="271" r:id="rId7"/>
    <p:sldId id="272" r:id="rId8"/>
    <p:sldId id="278" r:id="rId9"/>
    <p:sldId id="279" r:id="rId10"/>
    <p:sldId id="280" r:id="rId11"/>
    <p:sldId id="285" r:id="rId12"/>
    <p:sldId id="275" r:id="rId13"/>
    <p:sldId id="269" r:id="rId14"/>
    <p:sldId id="260" r:id="rId15"/>
    <p:sldId id="265" r:id="rId16"/>
    <p:sldId id="258" r:id="rId17"/>
    <p:sldId id="274" r:id="rId18"/>
    <p:sldId id="261" r:id="rId19"/>
    <p:sldId id="262" r:id="rId20"/>
    <p:sldId id="266" r:id="rId21"/>
    <p:sldId id="267" r:id="rId22"/>
    <p:sldId id="282" r:id="rId23"/>
    <p:sldId id="283" r:id="rId24"/>
    <p:sldId id="284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8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r o c e n t a</a:t>
            </a:r>
            <a:endParaRPr lang="cs-CZ" sz="88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5.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8107037"/>
              </p:ext>
            </p:extLst>
          </p:nvPr>
        </p:nvGraphicFramePr>
        <p:xfrm>
          <a:off x="274638" y="2852738"/>
          <a:ext cx="8620125" cy="3241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2" name="List" r:id="rId4" imgW="6791442" imgH="2552762" progId="Excel.Sheet.12">
                  <p:embed/>
                </p:oleObj>
              </mc:Choice>
              <mc:Fallback>
                <p:oleObj name="List" r:id="rId4" imgW="6791442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638" y="2852738"/>
                        <a:ext cx="8620125" cy="3241675"/>
                      </a:xfrm>
                      <a:prstGeom prst="rect">
                        <a:avLst/>
                      </a:prstGeom>
                      <a:solidFill>
                        <a:schemeClr val="accent6">
                          <a:lumMod val="75000"/>
                        </a:schemeClr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první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k tématu slovní úlohy - procenta. V dalších ročnících může být využit v rámci opakování a upevnění učiva.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příklady doplňuje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učitele a hravou formou 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úvodu výkladu – pro větší atraktivnost výuky. Úlohy 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Pojem procenta už známe, 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neuškodí si  tento pojem zopakovat.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to je „procento“?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789040"/>
            <a:ext cx="4104456" cy="29034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Procento je vždy  </a:t>
            </a:r>
          </a:p>
          <a:p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 e d n a   s  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  i  n  a   c e l k u !!!“ </a:t>
            </a:r>
            <a:endParaRPr lang="cs-CZ" sz="40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1 % =  1 /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 „něčeho“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čili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 hromady 100 cihel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to bude jenom jedna cihla!!!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128" name="Picture 5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26" y="2996952"/>
            <a:ext cx="9034463" cy="360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 A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anebo také ze 100 korun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je to jen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jedna koruna</a:t>
            </a:r>
          </a:p>
          <a:p>
            <a:endParaRPr lang="cs-CZ" sz="5700" b="1" dirty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  <a:p>
            <a:endParaRPr lang="cs-CZ" sz="5700" b="1" dirty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  <p:pic>
        <p:nvPicPr>
          <p:cNvPr id="4127" name="Picture 31" descr="C:\Users\zblaha00\AppData\Local\Microsoft\Windows\Temporary Internet Files\Content.IE5\WXVBDCS5\MP9004226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84984"/>
            <a:ext cx="2291845" cy="34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 A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Pro kontrolu :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Kolik procent bude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polovina celku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čtvrtina celku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třetina celku?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 A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</a:rPr>
                  <a:t>polovina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celku = 50 %</a:t>
                </a:r>
              </a:p>
              <a:p>
                <a:pPr marL="0" indent="0" algn="ctr">
                  <a:buNone/>
                </a:pP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</a:rPr>
                  <a:t>čtvrtina celku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=  25 %</a:t>
                </a:r>
              </a:p>
              <a:p>
                <a:pPr marL="0" indent="0" algn="ctr">
                  <a:buNone/>
                </a:pP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třetina celku =  33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% </a:t>
                </a:r>
              </a:p>
              <a:p>
                <a:pPr marL="0" indent="0" algn="ctr">
                  <a:buNone/>
                </a:pP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 A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A obráceně,</a:t>
                </a:r>
              </a:p>
              <a:p>
                <a:pPr marL="0" indent="0" algn="ctr">
                  <a:buNone/>
                </a:pP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jaká část celku je</a:t>
                </a:r>
              </a:p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10 %,</a:t>
                </a:r>
              </a:p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75 %</a:t>
                </a:r>
              </a:p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20 %</a:t>
                </a:r>
              </a:p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66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%</a:t>
                </a:r>
              </a:p>
              <a:p>
                <a:pPr marL="0" indent="0" algn="ctr">
                  <a:buNone/>
                </a:pPr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80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17600" b="1" dirty="0" smtClean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4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10 %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celku</a:t>
                </a: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</a:rPr>
                  <a:t>75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celku</a:t>
                </a: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</a:rPr>
                  <a:t>20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celku</a:t>
                </a: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</a:rPr>
                  <a:t>66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celku</a:t>
                </a: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107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Porozuměli jste ?</a:t>
            </a:r>
          </a:p>
          <a:p>
            <a:pPr marL="0" indent="0" algn="ctr">
              <a:buNone/>
            </a:pPr>
            <a:endParaRPr lang="cs-CZ" sz="44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„popojedeme“ 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!!!</a:t>
            </a:r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734227589106098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256" y="2996952"/>
            <a:ext cx="2095500" cy="2095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R  O  C  E  N  T A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3" cy="500624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A jak postupujeme, když to není tak jednoduché? </a:t>
            </a:r>
          </a:p>
          <a:p>
            <a:pPr marL="0" indent="0" algn="ctr">
              <a:buNone/>
            </a:pP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Pomůžeme si trojčlenkou….</a:t>
            </a:r>
          </a:p>
          <a:p>
            <a:pPr marL="0" indent="0" algn="ctr">
              <a:buNone/>
            </a:pP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Ukažme si to na několika úlohách:      </a:t>
            </a: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media0.webgarden.name/images/media0:50335a7f52402.jpg/smajl%C3%ADk%20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36912"/>
            <a:ext cx="9144000" cy="42210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4748" y="1512547"/>
            <a:ext cx="9144000" cy="530120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 stavbě pracuje 25 žen a 125 mužů. Kolik procent mužů a žen pracuje na stavbě?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Zkuste to spočítat sami !!!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Řešení  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364088" y="5877272"/>
            <a:ext cx="3672408" cy="720080"/>
          </a:xfrm>
          <a:prstGeom prst="rightArrow">
            <a:avLst>
              <a:gd name="adj1" fmla="val 50000"/>
              <a:gd name="adj2" fmla="val 2671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01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Na stavbě pracuje 25 žen a 125 mužů. Kolik procent mužů a žen pracuje na stavbě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25 žen + 125 mužů = 150 pracovníků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150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pr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 ……….. 100 %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25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</a:rPr>
              <a:t>pr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. …………… x %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x = 25/150 . 100</a:t>
            </a:r>
          </a:p>
          <a:p>
            <a:pPr marL="0" indent="0" algn="ctr">
              <a:buNone/>
            </a:pP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x = 16,67 %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% mužů : 100 – 16,67 =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83,33 %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Na stavbě je 16,67 % žen a 83,33 % mužů.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media0.webgarden.name/images/media0:50335a7f52402.jpg/smajl%C3%ADk%20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36912"/>
            <a:ext cx="9144000" cy="42210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Ve třídě s 27 žáky je přibližně 8 % dívek. Kolik je ve třídě dívek a kolik chlapců?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      </a:t>
            </a:r>
            <a:r>
              <a:rPr lang="cs-CZ" sz="8000" b="1" dirty="0" smtClean="0">
                <a:solidFill>
                  <a:srgbClr val="0070C0"/>
                </a:solidFill>
              </a:rPr>
              <a:t>Počítejte !!!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Řešení 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364088" y="5949280"/>
            <a:ext cx="3600400" cy="648072"/>
          </a:xfrm>
          <a:prstGeom prst="rightArrow">
            <a:avLst>
              <a:gd name="adj1" fmla="val 50000"/>
              <a:gd name="adj2" fmla="val 2772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Ve třídě s 27 žáky je přibližně 8 % dívek. Kolik je ve třídě dívek a kolik chlapců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27 žáků …….. 100 %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x dívek ………... 8 %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x = 8/100 . 27</a:t>
            </a:r>
          </a:p>
          <a:p>
            <a:pPr marL="0" indent="0" algn="ctr">
              <a:buNone/>
            </a:pPr>
            <a:r>
              <a:rPr lang="cs-CZ" b="1" u="dbl" dirty="0" smtClean="0">
                <a:solidFill>
                  <a:schemeClr val="accent6">
                    <a:lumMod val="50000"/>
                  </a:schemeClr>
                </a:solidFill>
              </a:rPr>
              <a:t>x = 2,16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Ve třídě jsou dvě dívky.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49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media0.webgarden.name/images/media0:50335a7f52402.jpg/smajl%C3%ADk%20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68960"/>
            <a:ext cx="9144000" cy="378904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 měsíčnímu výdělku ve výši 18 750 Kč byly připočteny prémie ve výši 16 %. Kolik potom činila mzda?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r>
              <a:rPr lang="cs-CZ" sz="8000" b="1" dirty="0" smtClean="0">
                <a:solidFill>
                  <a:srgbClr val="0070C0"/>
                </a:solidFill>
              </a:rPr>
              <a:t>Počítejte !!!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Řešení 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508104" y="5877272"/>
            <a:ext cx="3456384" cy="720080"/>
          </a:xfrm>
          <a:prstGeom prst="rightArrow">
            <a:avLst>
              <a:gd name="adj1" fmla="val 50000"/>
              <a:gd name="adj2" fmla="val 2527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94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08912" cy="51125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K měsíčnímu výdělku ve výši 18 750 Kč byly připočteny prémie ve výši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16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%. Kolik potom činila mzda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18 750 Kč ……..   100 %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x Kč ………………  116 %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x = 116/100 . 18 750</a:t>
            </a:r>
          </a:p>
          <a:p>
            <a:pPr marL="0" indent="0" algn="ctr">
              <a:buNone/>
            </a:pPr>
            <a:r>
              <a:rPr lang="cs-CZ" b="1" u="dbl" dirty="0" smtClean="0">
                <a:solidFill>
                  <a:schemeClr val="accent6">
                    <a:lumMod val="50000"/>
                  </a:schemeClr>
                </a:solidFill>
              </a:rPr>
              <a:t>x = 21 750 Kč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Mzda činila 21 750 Kč.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17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159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teď pozor,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zkusíme úlohu,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kde budete muset trochu více přemýšlet!!!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501008"/>
            <a:ext cx="3412976" cy="310626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7898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media0.webgarden.name/images/media0:50335a7f52402.jpg/smajl%C3%ADk%20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93923"/>
            <a:ext cx="9144000" cy="386407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04335"/>
            <a:ext cx="9144000" cy="535366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Ve stavební firmě je zaměstnáno 672 zaměstnanců, mužů je o 136 % více, jak žen. Kolik je ve firmě mužů a kolik žen?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                                          Přijde někdo </a:t>
            </a:r>
          </a:p>
          <a:p>
            <a:pPr marL="0" indent="0" algn="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na správné řešení?</a:t>
            </a:r>
          </a:p>
          <a:p>
            <a:pPr marL="0" indent="0" algn="r">
              <a:buNone/>
            </a:pPr>
            <a:endParaRPr lang="cs-CZ" sz="40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Řešení 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364088" y="5825613"/>
            <a:ext cx="3600400" cy="896331"/>
          </a:xfrm>
          <a:prstGeom prst="rightArrow">
            <a:avLst>
              <a:gd name="adj1" fmla="val 50000"/>
              <a:gd name="adj2" fmla="val 204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34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Ve stavební firmě je zaměstnáno 672 zaměstnanců, mužů je o 136 % více, jak žen. Kolik je ve firmě mužů a kolik žen?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počet žen …………… 100 %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počet mužů ……………… 236 %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celkový počet ……..…….. 336 % = 672 </a:t>
            </a:r>
            <a:r>
              <a:rPr lang="cs-CZ" b="1" u="sng" dirty="0" err="1" smtClean="0">
                <a:solidFill>
                  <a:schemeClr val="accent6">
                    <a:lumMod val="50000"/>
                  </a:schemeClr>
                </a:solidFill>
              </a:rPr>
              <a:t>zaměst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počet žen = 100 % = 672/336 . 100 = 200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počet mužů = 236 % = 672/336 . 236 = 472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Ve firmě je 200 žen a 472 mužů.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47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 si prověříme, jak zvládáte procenta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pak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využijeme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procenta 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různých úlohách z praxe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 :  0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Office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933056"/>
            <a:ext cx="3462337" cy="2706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848</TotalTime>
  <Words>871</Words>
  <Application>Microsoft Office PowerPoint</Application>
  <PresentationFormat>Předvádění na obrazovce (4:3)</PresentationFormat>
  <Paragraphs>157</Paragraphs>
  <Slides>24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systému Office</vt:lpstr>
      <vt:lpstr>List</vt:lpstr>
      <vt:lpstr>  P r o c e n t a</vt:lpstr>
      <vt:lpstr>P  R  O  C  E  N  T  A</vt:lpstr>
      <vt:lpstr>Prezentace aplikace PowerPoint</vt:lpstr>
      <vt:lpstr>P  R  O  C  E  N  T  A</vt:lpstr>
      <vt:lpstr>Prezentace aplikace PowerPoint</vt:lpstr>
      <vt:lpstr>P  R  O  C  E  N  T  A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63</cp:revision>
  <cp:lastPrinted>2013-04-09T11:39:44Z</cp:lastPrinted>
  <dcterms:created xsi:type="dcterms:W3CDTF">2013-02-26T11:10:07Z</dcterms:created>
  <dcterms:modified xsi:type="dcterms:W3CDTF">2014-02-12T11:34:31Z</dcterms:modified>
</cp:coreProperties>
</file>