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85" r:id="rId3"/>
    <p:sldId id="270" r:id="rId4"/>
    <p:sldId id="286" r:id="rId5"/>
    <p:sldId id="272" r:id="rId6"/>
    <p:sldId id="256" r:id="rId7"/>
    <p:sldId id="290" r:id="rId8"/>
    <p:sldId id="291" r:id="rId9"/>
    <p:sldId id="292" r:id="rId10"/>
    <p:sldId id="271" r:id="rId11"/>
    <p:sldId id="278" r:id="rId12"/>
    <p:sldId id="287" r:id="rId13"/>
    <p:sldId id="289" r:id="rId14"/>
    <p:sldId id="258" r:id="rId15"/>
    <p:sldId id="283" r:id="rId16"/>
    <p:sldId id="28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04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368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6953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6170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12.2.2014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15501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12.2.2014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4385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828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3229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971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5376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742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 l="-48000" r="-4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26DDFE-0685-4572-8C56-254BE8C3CE2B}" type="datetimeFigureOut">
              <a:rPr lang="cs-CZ" smtClean="0"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2761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package" Target="../embeddings/Microsoft_Excel_Worksheet1.xlsx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784976" cy="4752527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72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I.</a:t>
            </a:r>
            <a:endParaRPr lang="cs-CZ" sz="7200" b="1" dirty="0">
              <a:ln cmpd="thickThin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  <a:solidFill>
                <a:schemeClr val="accent6">
                  <a:lumMod val="50000"/>
                </a:schemeClr>
              </a:solidFill>
              <a:effectLst>
                <a:outerShdw blurRad="50800" dist="50800" dir="8580000" algn="ctr" rotWithShape="0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0" y="5373216"/>
            <a:ext cx="9144000" cy="1484784"/>
          </a:xfrm>
        </p:spPr>
        <p:txBody>
          <a:bodyPr>
            <a:normAutofit lnSpcReduction="10000"/>
          </a:bodyPr>
          <a:lstStyle/>
          <a:p>
            <a:endParaRPr lang="cs-CZ" b="1" dirty="0" smtClean="0">
              <a:solidFill>
                <a:srgbClr val="7030A0"/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Matematika pro stavební obory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6.</a:t>
            </a: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Autor: RNDr. Zdeněk Bláha</a:t>
            </a:r>
          </a:p>
          <a:p>
            <a:endParaRPr lang="cs-CZ" sz="7200" b="1" dirty="0" smtClean="0">
              <a:solidFill>
                <a:srgbClr val="002060"/>
              </a:solidFill>
            </a:endParaRPr>
          </a:p>
          <a:p>
            <a:pPr algn="r"/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0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78787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 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33022435"/>
              </p:ext>
            </p:extLst>
          </p:nvPr>
        </p:nvGraphicFramePr>
        <p:xfrm>
          <a:off x="274638" y="2852738"/>
          <a:ext cx="8620125" cy="3241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0" name="List" r:id="rId4" imgW="6791442" imgH="2552762" progId="Excel.Sheet.12">
                  <p:embed/>
                </p:oleObj>
              </mc:Choice>
              <mc:Fallback>
                <p:oleObj name="List" r:id="rId4" imgW="6791442" imgH="2552762" progId="Excel.Sheet.1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4638" y="2852738"/>
                        <a:ext cx="8620125" cy="3241675"/>
                      </a:xfrm>
                      <a:prstGeom prst="rect">
                        <a:avLst/>
                      </a:prstGeom>
                      <a:solidFill>
                        <a:schemeClr val="accent6">
                          <a:lumMod val="75000"/>
                        </a:schemeClr>
                      </a:solidFill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31543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936104"/>
          </a:xfrm>
        </p:spPr>
        <p:txBody>
          <a:bodyPr>
            <a:noAutofit/>
          </a:bodyPr>
          <a:lstStyle/>
          <a:p>
            <a:endParaRPr lang="cs-CZ" sz="54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" y="1988840"/>
            <a:ext cx="9036496" cy="4869160"/>
          </a:xfrm>
        </p:spPr>
        <p:txBody>
          <a:bodyPr>
            <a:normAutofit fontScale="700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je určen pro 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první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(popř. další) ročník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učebních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stavebních oborů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předmětu MATEMATIKA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 tématu slovní úlohy - procenta. Může být využit i v rámci opakování a upevnění učiva. 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Inovuje výuku použitím multimediálních pomůcek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– prezentace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 názornými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příklady podporující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výklad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učitele. Touto formou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se snaží povzbudit zájem učňů o matematiku.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používá učitel při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procvičení učiva, prověření znalostí žáků. žáci by měli řešit úlohy samostatně, mají možnost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následné kontroly. Zároveň jej mohou využívat žáci pro domácí přípravu na výuku.</a:t>
            </a:r>
          </a:p>
          <a:p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929246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Jak bylo posledně slíbeno,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prověříme si dnes v jednoduchých úlohách,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jak zvládáte počítání s procenty.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Při počítání můžete využívat: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jak vlastní kalkulačky ,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tak vlastní hlavy.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Ale doufám, že to zvládnete…</a:t>
            </a: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0912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5700" b="1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5700" b="1" dirty="0" smtClean="0">
              <a:solidFill>
                <a:srgbClr val="FF0000"/>
              </a:solidFill>
            </a:endParaRPr>
          </a:p>
          <a:p>
            <a:endParaRPr lang="cs-CZ" sz="5700" b="1" dirty="0">
              <a:solidFill>
                <a:srgbClr val="FF0000"/>
              </a:solidFill>
            </a:endParaRPr>
          </a:p>
          <a:p>
            <a:endParaRPr lang="cs-CZ" sz="5700" b="1" dirty="0" smtClean="0">
              <a:solidFill>
                <a:srgbClr val="FF0000"/>
              </a:solidFill>
            </a:endParaRPr>
          </a:p>
        </p:txBody>
      </p:sp>
      <p:pic>
        <p:nvPicPr>
          <p:cNvPr id="5" name="Obrázek 4" descr="http://www.vranovskyzleb.cz/img/news/572/smajl%C3%AD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56792"/>
            <a:ext cx="3456384" cy="4214073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Oválný popisek 2"/>
          <p:cNvSpPr/>
          <p:nvPr/>
        </p:nvSpPr>
        <p:spPr>
          <a:xfrm>
            <a:off x="4440590" y="1556792"/>
            <a:ext cx="4451890" cy="4517144"/>
          </a:xfrm>
          <a:prstGeom prst="wedgeEllipseCallout">
            <a:avLst>
              <a:gd name="adj1" fmla="val -80725"/>
              <a:gd name="adj2" fmla="val 211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Procenta….</a:t>
            </a:r>
          </a:p>
          <a:p>
            <a:pPr algn="ctr"/>
            <a:r>
              <a:rPr lang="cs-CZ" sz="3600" dirty="0" smtClean="0"/>
              <a:t>To </a:t>
            </a:r>
            <a:r>
              <a:rPr lang="cs-CZ" sz="3600" dirty="0" smtClean="0"/>
              <a:t>by neměl být vůbec problém…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728177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484784"/>
            <a:ext cx="9144000" cy="5373216"/>
          </a:xfrm>
        </p:spPr>
        <p:txBody>
          <a:bodyPr>
            <a:normAutofit/>
          </a:bodyPr>
          <a:lstStyle/>
          <a:p>
            <a:pPr marL="354013" indent="-354013" algn="l">
              <a:buAutoNum type="arabicPeriod"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Z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dvaceti dvou pracovních dnů měsíce jich pracovník z důvodu nemoci zameškal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5. Určete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procento absence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!</a:t>
            </a:r>
          </a:p>
          <a:p>
            <a:pPr marL="354013" indent="-354013" algn="l">
              <a:buAutoNum type="arabicPeriod"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354013" indent="-354013" algn="l">
              <a:buFont typeface="+mj-lt"/>
              <a:buAutoNum type="arabicPeriod"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Vložená částka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na účtu 20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150 Kč se zvýšila přičtením úroku o 2,5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%. Kolik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bude činit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potom celková částka?</a:t>
            </a:r>
          </a:p>
          <a:p>
            <a:pPr marL="354013" indent="-354013" algn="l">
              <a:buFont typeface="+mj-lt"/>
              <a:buAutoNum type="arabicPeriod"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354013" indent="-354013" algn="l">
              <a:buFont typeface="+mj-lt"/>
              <a:buAutoNum type="arabicPeriod"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Jeden den bylo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ve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třídě se třiceti žáky procento absence 16,67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%. Kolik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žáků chybělo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?</a:t>
            </a:r>
          </a:p>
          <a:p>
            <a:pPr marL="354013" indent="-354013" algn="l">
              <a:buFont typeface="+mj-lt"/>
              <a:buAutoNum type="arabicPeriod"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354013" indent="-354013" algn="l">
              <a:buFont typeface="+mj-lt"/>
              <a:buAutoNum type="arabicPeriod"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Na škole je 230 chlapců a 58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dívek. Kolik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procent chlapců a kolik procent dívek je ve škole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?</a:t>
            </a:r>
          </a:p>
          <a:p>
            <a:pPr marL="354013" indent="-354013" algn="l">
              <a:buFont typeface="+mj-lt"/>
              <a:buAutoNum type="arabicPeriod"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354013" indent="-354013" algn="l">
              <a:buFont typeface="+mj-lt"/>
              <a:buAutoNum type="arabicPeriod"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354013" indent="-354013" algn="l">
              <a:buFont typeface="+mj-lt"/>
              <a:buAutoNum type="arabicPeriod"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354013" indent="-354013" algn="l">
              <a:buFont typeface="+mj-lt"/>
              <a:buAutoNum type="arabicPeriod"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354013" indent="-354013" algn="l">
              <a:buFont typeface="+mj-lt"/>
              <a:buAutoNum type="arabicPeriod"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514350" indent="-514350" algn="l">
              <a:buAutoNum type="arabicPeriod"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514350" indent="-514350" algn="l">
              <a:buFont typeface="+mj-lt"/>
              <a:buAutoNum type="arabicPeriod"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179512" y="188640"/>
            <a:ext cx="8784976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I.</a:t>
            </a:r>
            <a:endParaRPr lang="cs-CZ" sz="5400" b="1" dirty="0">
              <a:ln cmpd="thickThin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  <a:solidFill>
                <a:schemeClr val="accent6">
                  <a:lumMod val="50000"/>
                </a:schemeClr>
              </a:solidFill>
              <a:effectLst>
                <a:outerShdw blurRad="50800" dist="50800" dir="8580000" algn="ctr" rotWithShape="0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32088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Samozřejmě vám prozradím správné výsledky,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až všichni odevzdáte vaše řešení…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4326" y="4675238"/>
            <a:ext cx="8964488" cy="2183219"/>
          </a:xfrm>
          <a:prstGeom prst="downArrow">
            <a:avLst>
              <a:gd name="adj1" fmla="val 50000"/>
              <a:gd name="adj2" fmla="val 5585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hlinkClick r:id="" action="ppaction://hlinkshowjump?jump=nextslide"/>
              </a:rPr>
              <a:t>Výsledky úloh</a:t>
            </a:r>
            <a:endParaRPr lang="cs-CZ" sz="4800" dirty="0"/>
          </a:p>
        </p:txBody>
      </p:sp>
      <p:pic>
        <p:nvPicPr>
          <p:cNvPr id="5" name="Obrázek 4" descr="http://ts1.mm.bing.net/th?id=H.4530315422991655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924944"/>
            <a:ext cx="3816424" cy="20764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69159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I.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600200"/>
            <a:ext cx="7787208" cy="525780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4000" b="1" dirty="0" smtClean="0">
                <a:solidFill>
                  <a:srgbClr val="FF0000"/>
                </a:solidFill>
              </a:rPr>
              <a:t>22,72 %</a:t>
            </a:r>
          </a:p>
          <a:p>
            <a:pPr marL="514350" indent="-514350">
              <a:buFont typeface="+mj-lt"/>
              <a:buAutoNum type="arabicPeriod"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4000" b="1" dirty="0" smtClean="0">
                <a:solidFill>
                  <a:srgbClr val="FF0000"/>
                </a:solidFill>
              </a:rPr>
              <a:t>20 653,75 Kč</a:t>
            </a:r>
          </a:p>
          <a:p>
            <a:pPr marL="514350" indent="-514350">
              <a:buFont typeface="+mj-lt"/>
              <a:buAutoNum type="arabicPeriod"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4000" b="1" dirty="0" smtClean="0">
                <a:solidFill>
                  <a:srgbClr val="FF0000"/>
                </a:solidFill>
              </a:rPr>
              <a:t>5 žáků</a:t>
            </a:r>
          </a:p>
          <a:p>
            <a:pPr marL="514350" indent="-514350">
              <a:buFont typeface="+mj-lt"/>
              <a:buAutoNum type="arabicPeriod"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4000" b="1" dirty="0" smtClean="0">
                <a:solidFill>
                  <a:srgbClr val="FF0000"/>
                </a:solidFill>
              </a:rPr>
              <a:t>79,86 </a:t>
            </a:r>
            <a:r>
              <a:rPr lang="cs-CZ" sz="4000" b="1" dirty="0">
                <a:solidFill>
                  <a:srgbClr val="FF0000"/>
                </a:solidFill>
              </a:rPr>
              <a:t>% </a:t>
            </a:r>
            <a:r>
              <a:rPr lang="cs-CZ" sz="4000" b="1" dirty="0" smtClean="0">
                <a:solidFill>
                  <a:srgbClr val="FF0000"/>
                </a:solidFill>
              </a:rPr>
              <a:t>chlapců </a:t>
            </a:r>
            <a:r>
              <a:rPr lang="cs-CZ" sz="4000" b="1" dirty="0">
                <a:solidFill>
                  <a:srgbClr val="FF0000"/>
                </a:solidFill>
              </a:rPr>
              <a:t>a 20,14 % </a:t>
            </a:r>
            <a:r>
              <a:rPr lang="cs-CZ" sz="4000" b="1" dirty="0" smtClean="0">
                <a:solidFill>
                  <a:srgbClr val="FF0000"/>
                </a:solidFill>
              </a:rPr>
              <a:t>dívek</a:t>
            </a:r>
            <a:endParaRPr lang="cs-CZ" sz="4000" b="1" dirty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rabicPeriod"/>
            </a:pPr>
            <a:endParaRPr lang="cs-CZ" sz="4000" b="1" dirty="0" smtClean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rabicPeriod"/>
            </a:pPr>
            <a:endParaRPr lang="cs-CZ" sz="4000" b="1" dirty="0" smtClean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rabicPeriod"/>
            </a:pPr>
            <a:endParaRPr lang="cs-CZ" sz="4000" b="1" dirty="0" smtClean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643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I.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0" y="1700808"/>
            <a:ext cx="9144000" cy="5157192"/>
          </a:xfrm>
          <a:prstGeom prst="downArrow">
            <a:avLst>
              <a:gd name="adj1" fmla="val 50000"/>
              <a:gd name="adj2" fmla="val 702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" action="ppaction://hlinkshowjump?jump=nextslide"/>
              </a:rPr>
              <a:t>A pokud vás zajímá podrobnější postup řešení, </a:t>
            </a:r>
          </a:p>
          <a:p>
            <a:pPr algn="ctr"/>
            <a:r>
              <a:rPr lang="cs-CZ" sz="4000" dirty="0" smtClean="0">
                <a:hlinkClick r:id="" action="ppaction://hlinkshowjump?jump=nextslide"/>
              </a:rPr>
              <a:t>není to problém….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915793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683568" y="1556792"/>
                <a:ext cx="8136904" cy="5040560"/>
              </a:xfrm>
            </p:spPr>
            <p:txBody>
              <a:bodyPr>
                <a:normAutofit lnSpcReduction="10000"/>
              </a:bodyPr>
              <a:lstStyle/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1.</a:t>
                </a:r>
              </a:p>
              <a:p>
                <a:pPr marL="0" indent="0" algn="ctr">
                  <a:buNone/>
                </a:pP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</a:rPr>
                  <a:t>Z dvaceti dvou pracovních dnů měsíce jich pracovník z důvodu nemoci zameškal 5.</a:t>
                </a:r>
              </a:p>
              <a:p>
                <a:pPr marL="0" indent="0" algn="ctr">
                  <a:buNone/>
                </a:pP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</a:rPr>
                  <a:t>Určete procento absence!</a:t>
                </a:r>
              </a:p>
              <a:p>
                <a:pPr marL="0" indent="0" algn="ctr">
                  <a:buNone/>
                </a:pPr>
                <a:endParaRPr lang="cs-CZ" sz="2800" b="1" dirty="0" smtClean="0">
                  <a:solidFill>
                    <a:srgbClr val="FF000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FF0000"/>
                    </a:solidFill>
                  </a:rPr>
                  <a:t>Použijeme trojčlenku: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FF0000"/>
                    </a:solidFill>
                  </a:rPr>
                  <a:t>22 dní …………. 100 %</a:t>
                </a:r>
              </a:p>
              <a:p>
                <a:pPr marL="0" indent="0" algn="ctr">
                  <a:buNone/>
                </a:pPr>
                <a:r>
                  <a:rPr lang="cs-CZ" sz="2800" b="1" u="sng" dirty="0" smtClean="0">
                    <a:solidFill>
                      <a:srgbClr val="FF0000"/>
                    </a:solidFill>
                  </a:rPr>
                  <a:t>5 dní…………… x%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𝟐𝟐</m:t>
                        </m:r>
                      </m:den>
                    </m:f>
                    <m:r>
                      <a:rPr lang="cs-CZ" sz="2800" b="1" i="1" smtClean="0">
                        <a:solidFill>
                          <a:srgbClr val="FF0000"/>
                        </a:solidFill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𝟏𝟎𝟎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rgbClr val="FF0000"/>
                    </a:solidFill>
                  </a:rPr>
                  <a:t> </a:t>
                </a:r>
              </a:p>
              <a:p>
                <a:pPr marL="0" indent="0" algn="ctr">
                  <a:buNone/>
                </a:pPr>
                <a:r>
                  <a:rPr lang="cs-CZ" sz="2800" b="1" u="dbl" dirty="0" smtClean="0">
                    <a:solidFill>
                      <a:srgbClr val="FF0000"/>
                    </a:solidFill>
                  </a:rPr>
                  <a:t>x = 22,72 %</a:t>
                </a:r>
                <a:endParaRPr lang="cs-CZ" sz="2800" b="1" u="dbl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3568" y="1556792"/>
                <a:ext cx="8136904" cy="5040560"/>
              </a:xfrm>
              <a:blipFill rotWithShape="1">
                <a:blip r:embed="rId2"/>
                <a:stretch>
                  <a:fillRect l="-1348" t="-1935" r="-23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96856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6"/>
              <p:cNvSpPr>
                <a:spLocks noGrp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r>
                  <a:rPr lang="cs-CZ" sz="30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2</a:t>
                </a:r>
                <a:r>
                  <a:rPr lang="cs-CZ" sz="3000" b="1" dirty="0">
                    <a:solidFill>
                      <a:schemeClr val="accent6">
                        <a:lumMod val="50000"/>
                      </a:schemeClr>
                    </a:solidFill>
                  </a:rPr>
                  <a:t>.</a:t>
                </a:r>
              </a:p>
              <a:p>
                <a:pPr marL="0" indent="0" algn="ctr">
                  <a:buNone/>
                </a:pP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</a:rPr>
                  <a:t>Vložená částka 20 150 Kč se zvýšila přičtením úroku o 2,5 %.</a:t>
                </a:r>
              </a:p>
              <a:p>
                <a:pPr marL="0" indent="0" algn="ctr">
                  <a:buNone/>
                </a:pP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</a:rPr>
                  <a:t>Kolik bude činit celková částka?</a:t>
                </a:r>
              </a:p>
              <a:p>
                <a:pPr marL="0" indent="0" algn="ctr">
                  <a:buNone/>
                </a:pPr>
                <a:r>
                  <a:rPr lang="cs-CZ" sz="3000" b="1" dirty="0" smtClean="0">
                    <a:solidFill>
                      <a:srgbClr val="FF0000"/>
                    </a:solidFill>
                  </a:rPr>
                  <a:t>Zvýšení o 2,5%, tedy na 102,5 %</a:t>
                </a:r>
              </a:p>
              <a:p>
                <a:pPr marL="0" indent="0" algn="ctr">
                  <a:buNone/>
                </a:pPr>
                <a:r>
                  <a:rPr lang="cs-CZ" sz="3000" b="1" dirty="0" smtClean="0">
                    <a:solidFill>
                      <a:srgbClr val="FF0000"/>
                    </a:solidFill>
                  </a:rPr>
                  <a:t>100   % ……… 20 150 Kč</a:t>
                </a:r>
              </a:p>
              <a:p>
                <a:pPr marL="0" indent="0" algn="ctr">
                  <a:buNone/>
                </a:pPr>
                <a:r>
                  <a:rPr lang="cs-CZ" sz="3000" b="1" u="sng" dirty="0" smtClean="0">
                    <a:solidFill>
                      <a:srgbClr val="FF0000"/>
                    </a:solidFill>
                  </a:rPr>
                  <a:t>102,5% ………………x Kč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3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𝟏𝟎𝟐</m:t>
                        </m:r>
                        <m:r>
                          <a:rPr lang="cs-CZ" sz="3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3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3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𝟏𝟎𝟎</m:t>
                        </m:r>
                      </m:den>
                    </m:f>
                    <m:r>
                      <a:rPr lang="cs-CZ" sz="3000" b="1" i="1" smtClean="0">
                        <a:solidFill>
                          <a:srgbClr val="FF0000"/>
                        </a:solidFill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3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3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𝟐𝟎</m:t>
                        </m:r>
                        <m:r>
                          <a:rPr lang="cs-CZ" sz="3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3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𝟏𝟓𝟎</m:t>
                        </m:r>
                      </m:den>
                    </m:f>
                  </m:oMath>
                </a14:m>
                <a:r>
                  <a:rPr lang="cs-CZ" sz="3000" b="1" dirty="0" smtClean="0">
                    <a:solidFill>
                      <a:srgbClr val="FF0000"/>
                    </a:solidFill>
                  </a:rPr>
                  <a:t> </a:t>
                </a:r>
              </a:p>
              <a:p>
                <a:pPr marL="0" indent="0" algn="ctr">
                  <a:buNone/>
                </a:pPr>
                <a:r>
                  <a:rPr lang="cs-CZ" sz="3000" b="1" u="dbl" dirty="0" smtClean="0">
                    <a:solidFill>
                      <a:srgbClr val="FF0000"/>
                    </a:solidFill>
                  </a:rPr>
                  <a:t>X = 20 653,75 Kč</a:t>
                </a:r>
              </a:p>
              <a:p>
                <a:pPr marL="0" indent="0" algn="ctr">
                  <a:buNone/>
                </a:pPr>
                <a:endParaRPr lang="cs-CZ" sz="3000" b="1" dirty="0">
                  <a:solidFill>
                    <a:srgbClr val="FF0000"/>
                  </a:solidFill>
                </a:endParaRPr>
              </a:p>
              <a:p>
                <a:endParaRPr lang="cs-CZ" sz="7000" dirty="0">
                  <a:solidFill>
                    <a:srgbClr val="FF0000"/>
                  </a:solidFill>
                </a:endParaRPr>
              </a:p>
              <a:p>
                <a:endParaRPr lang="cs-CZ" sz="11200" dirty="0" smtClean="0">
                  <a:solidFill>
                    <a:srgbClr val="FF0000"/>
                  </a:solidFill>
                </a:endParaRPr>
              </a:p>
              <a:p>
                <a:endParaRPr lang="cs-CZ" sz="11200" b="1" dirty="0">
                  <a:solidFill>
                    <a:srgbClr val="FF0000"/>
                  </a:solidFill>
                </a:endParaRPr>
              </a:p>
              <a:p>
                <a:endParaRPr lang="cs-CZ" sz="11200" b="1" dirty="0" smtClean="0">
                  <a:solidFill>
                    <a:srgbClr val="FF0000"/>
                  </a:solidFill>
                </a:endParaRPr>
              </a:p>
              <a:p>
                <a:endParaRPr lang="cs-CZ" sz="11200" b="1" dirty="0">
                  <a:solidFill>
                    <a:srgbClr val="FF0000"/>
                  </a:solidFill>
                </a:endParaRPr>
              </a:p>
              <a:p>
                <a:endParaRPr lang="cs-CZ" sz="11200" b="1" dirty="0" smtClean="0">
                  <a:solidFill>
                    <a:srgbClr val="FF0000"/>
                  </a:solidFill>
                </a:endParaRPr>
              </a:p>
              <a:p>
                <a:endParaRPr lang="cs-CZ" sz="11200" b="1" dirty="0" smtClean="0">
                  <a:solidFill>
                    <a:srgbClr val="FF0000"/>
                  </a:solidFill>
                </a:endParaRPr>
              </a:p>
              <a:p>
                <a:endParaRPr lang="cs-CZ" sz="11200" b="1" dirty="0" smtClean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7" name="Zástupný symbol pro obsah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  <a:blipFill rotWithShape="1">
                <a:blip r:embed="rId2"/>
                <a:stretch>
                  <a:fillRect l="-400" t="-1379" r="-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5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3.</a:t>
                </a:r>
              </a:p>
              <a:p>
                <a:pPr marL="0" indent="0" algn="ctr">
                  <a:buNone/>
                </a:pP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</a:rPr>
                  <a:t>Jeden den bylo procento absence ve třídě se třiceti žáky procento absence 16,67 %.</a:t>
                </a:r>
              </a:p>
              <a:p>
                <a:pPr marL="0" indent="0" algn="ctr">
                  <a:buNone/>
                </a:pP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</a:rPr>
                  <a:t>Kolik žáků chybělo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?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FF0000"/>
                    </a:solidFill>
                  </a:rPr>
                  <a:t>100 % ………………30 žáků</a:t>
                </a:r>
              </a:p>
              <a:p>
                <a:pPr marL="0" indent="0" algn="ctr">
                  <a:buNone/>
                </a:pPr>
                <a:r>
                  <a:rPr lang="cs-CZ" sz="2800" b="1" u="sng" dirty="0" smtClean="0">
                    <a:solidFill>
                      <a:srgbClr val="FF0000"/>
                    </a:solidFill>
                  </a:rPr>
                  <a:t>16,67 % ………..………x žáků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𝟏𝟔</m:t>
                        </m:r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𝟔𝟕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𝟏𝟎𝟎</m:t>
                        </m:r>
                      </m:den>
                    </m:f>
                    <m:r>
                      <a:rPr lang="cs-CZ" sz="2800" b="1" i="1" smtClean="0">
                        <a:solidFill>
                          <a:srgbClr val="FF0000"/>
                        </a:solidFill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𝟑𝟎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rgbClr val="FF0000"/>
                    </a:solidFill>
                  </a:rPr>
                  <a:t> </a:t>
                </a:r>
              </a:p>
              <a:p>
                <a:pPr marL="0" indent="0" algn="ctr">
                  <a:buNone/>
                </a:pPr>
                <a:r>
                  <a:rPr lang="cs-CZ" sz="2800" b="1" u="dbl" dirty="0" smtClean="0">
                    <a:solidFill>
                      <a:srgbClr val="FF0000"/>
                    </a:solidFill>
                  </a:rPr>
                  <a:t>x = 5 žáků</a:t>
                </a:r>
                <a:endParaRPr lang="cs-CZ" sz="2800" b="1" u="dbl" dirty="0">
                  <a:solidFill>
                    <a:srgbClr val="FF0000"/>
                  </a:solidFill>
                </a:endParaRPr>
              </a:p>
              <a:p>
                <a:pPr marL="0" indent="0" algn="ctr">
                  <a:buNone/>
                </a:pPr>
                <a:endParaRPr lang="cs-CZ" u="sng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12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9024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5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507288" cy="4525963"/>
              </a:xfrm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4.</a:t>
                </a:r>
              </a:p>
              <a:p>
                <a:pPr marL="0" indent="0" algn="ctr">
                  <a:buNone/>
                </a:pP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</a:rPr>
                  <a:t>Na škole je 230 chlapců a 58 dívek.</a:t>
                </a:r>
              </a:p>
              <a:p>
                <a:pPr marL="0" indent="0" algn="ctr">
                  <a:buNone/>
                </a:pP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</a:rPr>
                  <a:t>Kolik procent chlapců a kolik procent dívek je ve škole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?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C00000"/>
                    </a:solidFill>
                  </a:rPr>
                  <a:t>230 + 58 = 288 žáků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C00000"/>
                    </a:solidFill>
                  </a:rPr>
                  <a:t>288 žáků ………………….100 %</a:t>
                </a:r>
              </a:p>
              <a:p>
                <a:pPr marL="0" indent="0" algn="ctr">
                  <a:buNone/>
                </a:pPr>
                <a:r>
                  <a:rPr lang="cs-CZ" sz="2800" b="1" u="sng" dirty="0" smtClean="0">
                    <a:solidFill>
                      <a:srgbClr val="C00000"/>
                    </a:solidFill>
                  </a:rPr>
                  <a:t>230 chlapců …………………x %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𝟏𝟎𝟎</m:t>
                        </m:r>
                      </m:den>
                    </m:f>
                    <m:r>
                      <a:rPr lang="cs-CZ" sz="2800" b="1" i="1" smtClean="0">
                        <a:solidFill>
                          <a:srgbClr val="C00000"/>
                        </a:solidFill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28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𝟐𝟑𝟎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𝟐𝟖𝟖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rgbClr val="C00000"/>
                    </a:solidFill>
                  </a:rPr>
                  <a:t> </a:t>
                </a:r>
              </a:p>
              <a:p>
                <a:pPr marL="0" indent="0" algn="ctr">
                  <a:buNone/>
                </a:pPr>
                <a:r>
                  <a:rPr lang="cs-CZ" sz="2800" b="1" u="dbl" dirty="0" smtClean="0">
                    <a:solidFill>
                      <a:srgbClr val="C00000"/>
                    </a:solidFill>
                  </a:rPr>
                  <a:t>x = 79,86 % chlapců ( a 20,14 % dívek)</a:t>
                </a:r>
                <a:endParaRPr lang="cs-CZ" sz="2800" b="1" u="dbl" dirty="0">
                  <a:solidFill>
                    <a:srgbClr val="C00000"/>
                  </a:solidFill>
                </a:endParaRPr>
              </a:p>
              <a:p>
                <a:pPr marL="0" indent="0" algn="ctr">
                  <a:buNone/>
                </a:pPr>
                <a:endParaRPr lang="cs-CZ" sz="2800" b="1" u="dbl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507288" cy="4525963"/>
              </a:xfrm>
              <a:blipFill rotWithShape="1">
                <a:blip r:embed="rId2"/>
                <a:stretch>
                  <a:fillRect t="-12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54597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58495"/>
          </a:xfrm>
        </p:spPr>
        <p:txBody>
          <a:bodyPr>
            <a:normAutofit fontScale="90000"/>
          </a:bodyPr>
          <a:lstStyle/>
          <a:p>
            <a:r>
              <a:rPr lang="cs-CZ" sz="6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</a:t>
            </a:r>
            <a:r>
              <a:rPr lang="cs-CZ" sz="6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6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na závěr ještě jednu úlohu za domácí úkol: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Zboží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s původní cenou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3 500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Kč bylo v rámci prodejních akcí 2x zlevněno. Nejprve o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12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%, poté o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25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%.</a:t>
            </a:r>
          </a:p>
          <a:p>
            <a:pPr marL="0" indent="0" algn="ctr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Kolik nakonec zboží stálo a o kolik % celkem bylo zlevněno?</a:t>
            </a:r>
          </a:p>
          <a:p>
            <a:pPr marL="0" indent="0" algn="ctr">
              <a:buNone/>
            </a:pP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2291" name="Picture 3" descr="C:\Users\zblaha00\AppData\Local\Microsoft\Windows\Temporary Internet Files\Content.IE5\TWFH6JKF\MC90043984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978863"/>
            <a:ext cx="4752528" cy="2264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2264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5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Příště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využijeme procenta v různých úlohách z praxe !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Děkuji za pozornost !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5433" y="4149081"/>
            <a:ext cx="3466768" cy="270892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13902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5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Použitá literatura :  0</a:t>
            </a:r>
          </a:p>
          <a:p>
            <a:pPr marL="0" indent="0" algn="ctr">
              <a:buNone/>
            </a:pPr>
            <a:r>
              <a:rPr lang="cs-CZ" i="1" dirty="0" smtClean="0">
                <a:solidFill>
                  <a:schemeClr val="accent6">
                    <a:lumMod val="50000"/>
                  </a:schemeClr>
                </a:solidFill>
              </a:rPr>
              <a:t>využito materiálů z praxe autora</a:t>
            </a:r>
            <a:endParaRPr lang="cs-CZ" i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Použité obrázky a znázornění :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Kliparty MS Office,  autor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9221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1105</TotalTime>
  <Words>620</Words>
  <Application>Microsoft Office PowerPoint</Application>
  <PresentationFormat>Předvádění na obrazovce (4:3)</PresentationFormat>
  <Paragraphs>112</Paragraphs>
  <Slides>16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Motiv systému Office</vt:lpstr>
      <vt:lpstr>Microsoft Excel Worksheet</vt:lpstr>
      <vt:lpstr>  Prověření znalostí I.</vt:lpstr>
      <vt:lpstr>P  R  O  C  E  N  T  A</vt:lpstr>
      <vt:lpstr>Prezentace aplikace PowerPoint</vt:lpstr>
      <vt:lpstr>Prověření znalostí I.</vt:lpstr>
      <vt:lpstr>Prověření znalostí I.</vt:lpstr>
      <vt:lpstr>Prezentace aplikace PowerPoint</vt:lpstr>
      <vt:lpstr>Prověření znalostí I.</vt:lpstr>
      <vt:lpstr>Prověření znalostí I.</vt:lpstr>
      <vt:lpstr>Prověření znalostí I.</vt:lpstr>
      <vt:lpstr>Prověření znalostí I.</vt:lpstr>
      <vt:lpstr>Prověření znalostí I.</vt:lpstr>
      <vt:lpstr>Prověření znalostí I.</vt:lpstr>
      <vt:lpstr>Prověření znalostí I.</vt:lpstr>
      <vt:lpstr>Prověření znalostí I.</vt:lpstr>
      <vt:lpstr>Prověření znalostí I.</vt:lpstr>
      <vt:lpstr>Prověření znalostí I.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Procenta</dc:title>
  <dc:creator>Bláha Zdeněk</dc:creator>
  <cp:lastModifiedBy>Bláha Zdeněk</cp:lastModifiedBy>
  <cp:revision>72</cp:revision>
  <cp:lastPrinted>2013-04-09T11:39:44Z</cp:lastPrinted>
  <dcterms:created xsi:type="dcterms:W3CDTF">2013-02-26T11:10:07Z</dcterms:created>
  <dcterms:modified xsi:type="dcterms:W3CDTF">2014-02-12T13:57:04Z</dcterms:modified>
</cp:coreProperties>
</file>