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8" r:id="rId3"/>
    <p:sldId id="283" r:id="rId4"/>
    <p:sldId id="257" r:id="rId5"/>
    <p:sldId id="259" r:id="rId6"/>
    <p:sldId id="260" r:id="rId7"/>
    <p:sldId id="261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2" r:id="rId26"/>
    <p:sldId id="284" r:id="rId27"/>
    <p:sldId id="285" r:id="rId28"/>
    <p:sldId id="262" r:id="rId29"/>
    <p:sldId id="271" r:id="rId30"/>
    <p:sldId id="281" r:id="rId3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99" autoAdjust="0"/>
    <p:restoredTop sz="94660"/>
  </p:normalViewPr>
  <p:slideViewPr>
    <p:cSldViewPr>
      <p:cViewPr>
        <p:scale>
          <a:sx n="50" d="100"/>
          <a:sy n="50" d="100"/>
        </p:scale>
        <p:origin x="-105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146367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12"/>
          <p:cNvCxnSpPr/>
          <p:nvPr/>
        </p:nvCxnSpPr>
        <p:spPr>
          <a:xfrm>
            <a:off x="470852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ál 13"/>
          <p:cNvSpPr/>
          <p:nvPr/>
        </p:nvSpPr>
        <p:spPr>
          <a:xfrm>
            <a:off x="4540250" y="3525838"/>
            <a:ext cx="46038" cy="46037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3D48E-9780-4D25-9DEE-A5F3D480E4DC}" type="datetimeFigureOut">
              <a:rPr lang="cs-CZ"/>
              <a:pPr>
                <a:defRPr/>
              </a:pPr>
              <a:t>13.2.2014</a:t>
            </a:fld>
            <a:endParaRPr lang="cs-CZ"/>
          </a:p>
        </p:txBody>
      </p:sp>
      <p:sp>
        <p:nvSpPr>
          <p:cNvPr id="8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1506C9-2F26-4C70-92E0-FBDD954D63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EA23C5-F481-4DCC-95B3-02066B9B9A61}" type="datetimeFigureOut">
              <a:rPr lang="cs-CZ"/>
              <a:pPr>
                <a:defRPr/>
              </a:pPr>
              <a:t>13.2.2014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DE1054-0A10-4FDC-AD83-A91A9E0CB0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6"/>
          <p:cNvCxnSpPr/>
          <p:nvPr/>
        </p:nvCxnSpPr>
        <p:spPr>
          <a:xfrm>
            <a:off x="685800" y="4916488"/>
            <a:ext cx="7924800" cy="4762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224796-86CC-49B9-B0D9-F4D7065D2368}" type="datetimeFigureOut">
              <a:rPr lang="cs-CZ"/>
              <a:pPr>
                <a:defRPr/>
              </a:pPr>
              <a:t>13.2.2014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8B8262-72F8-4C4E-999F-0073E8B715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46373B-26EA-4E81-B399-72E0B953919F}" type="datetimeFigureOut">
              <a:rPr lang="cs-CZ"/>
              <a:pPr>
                <a:defRPr/>
              </a:pPr>
              <a:t>13.2.2014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DB0D16-6404-40ED-814B-7BE64CB4B3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9"/>
          <p:cNvCxnSpPr/>
          <p:nvPr/>
        </p:nvCxnSpPr>
        <p:spPr>
          <a:xfrm>
            <a:off x="563563" y="2179638"/>
            <a:ext cx="3748087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16"/>
          <p:cNvCxnSpPr/>
          <p:nvPr/>
        </p:nvCxnSpPr>
        <p:spPr>
          <a:xfrm>
            <a:off x="4754563" y="2179638"/>
            <a:ext cx="3749675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8F5A97-79B4-46A9-BBAB-6368F9D459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683237-94F1-47CD-A080-ABFCAE453950}" type="datetimeFigureOut">
              <a:rPr lang="cs-CZ"/>
              <a:pPr>
                <a:defRPr/>
              </a:pPr>
              <a:t>13.2.2014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C9435E-38E7-487D-AD55-721033777A34}" type="datetimeFigureOut">
              <a:rPr lang="cs-CZ"/>
              <a:pPr>
                <a:defRPr/>
              </a:pPr>
              <a:t>13.2.2014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86288-3267-4C9C-B088-4788F237FB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62E3FD-E8DC-482E-8C78-4DDD8A6C3523}" type="datetimeFigureOut">
              <a:rPr lang="cs-CZ"/>
              <a:pPr>
                <a:defRPr/>
              </a:pPr>
              <a:t>13.2.2014</a:t>
            </a:fld>
            <a:endParaRPr lang="cs-CZ"/>
          </a:p>
        </p:txBody>
      </p:sp>
      <p:sp>
        <p:nvSpPr>
          <p:cNvPr id="3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97B410-E475-4418-858E-4F8C919A31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C27E63-A6B0-4595-AD99-D3CCEECE5042}" type="datetimeFigureOut">
              <a:rPr lang="cs-CZ"/>
              <a:pPr>
                <a:defRPr/>
              </a:pPr>
              <a:t>13.2.2014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15990-9390-4350-AA4A-1CDA218E93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>
            <a:norm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AA1C2E-03CE-46B2-A193-DC354DBE493F}" type="datetimeFigureOut">
              <a:rPr lang="cs-CZ"/>
              <a:pPr>
                <a:defRPr/>
              </a:pPr>
              <a:t>13.2.2014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BA4E0-33E0-4EC8-A830-CBADFBC8BA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57C1A0-F19E-4785-8BCE-DAE709AC8865}" type="datetimeFigureOut">
              <a:rPr lang="cs-CZ"/>
              <a:pPr>
                <a:defRPr/>
              </a:pPr>
              <a:t>13.2.2014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579325-4671-412B-B16C-FD3C0A2712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DC6F4A-C37B-41A7-A2CC-48B4970CC99B}" type="datetimeFigureOut">
              <a:rPr lang="cs-CZ"/>
              <a:pPr>
                <a:defRPr/>
              </a:pPr>
              <a:t>13.2.2014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4CD8C6-AA23-4305-B277-162A79646A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457200" y="1447800"/>
            <a:ext cx="8229600" cy="467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950"/>
            <a:ext cx="2590800" cy="38417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C35CC97-6C61-41FC-AACC-5B3F9A0DCFD0}" type="datetimeFigureOut">
              <a:rPr lang="cs-CZ"/>
              <a:pPr>
                <a:defRPr/>
              </a:pPr>
              <a:t>13.2.2014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950"/>
            <a:ext cx="3581400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725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baseline="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56BFD3-D1D5-4690-9FA6-FD0B3AF838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8" r:id="rId1"/>
    <p:sldLayoutId id="2147483707" r:id="rId2"/>
    <p:sldLayoutId id="2147483709" r:id="rId3"/>
    <p:sldLayoutId id="2147483706" r:id="rId4"/>
    <p:sldLayoutId id="2147483710" r:id="rId5"/>
    <p:sldLayoutId id="2147483705" r:id="rId6"/>
    <p:sldLayoutId id="2147483704" r:id="rId7"/>
    <p:sldLayoutId id="2147483711" r:id="rId8"/>
    <p:sldLayoutId id="2147483712" r:id="rId9"/>
    <p:sldLayoutId id="2147483703" r:id="rId10"/>
    <p:sldLayoutId id="2147483702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lang="en-US" sz="4200" kern="1200" spc="-10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ts val="300"/>
        </a:spcBef>
        <a:spcAft>
          <a:spcPct val="0"/>
        </a:spcAft>
        <a:buClr>
          <a:srgbClr val="E0A208"/>
        </a:buClr>
        <a:buSzPct val="85000"/>
        <a:buFont typeface="Wingdings 2" pitchFamily="18" charset="2"/>
        <a:buChar char="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4888" indent="-228600" algn="l" rtl="0" fontAlgn="base">
        <a:spcBef>
          <a:spcPts val="300"/>
        </a:spcBef>
        <a:spcAft>
          <a:spcPct val="0"/>
        </a:spcAft>
        <a:buClr>
          <a:srgbClr val="BB8605"/>
        </a:buClr>
        <a:buSzPct val="85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fontAlgn="base">
        <a:spcBef>
          <a:spcPts val="300"/>
        </a:spcBef>
        <a:spcAft>
          <a:spcPct val="0"/>
        </a:spcAft>
        <a:buClr>
          <a:srgbClr val="E0A208"/>
        </a:buClr>
        <a:buSzPct val="85000"/>
        <a:buFont typeface="Wingdings 2" pitchFamily="18" charset="2"/>
        <a:buChar char="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spcBef>
          <a:spcPts val="338"/>
        </a:spcBef>
        <a:spcAft>
          <a:spcPct val="0"/>
        </a:spcAft>
        <a:buClr>
          <a:srgbClr val="E0A208"/>
        </a:buClr>
        <a:buSzPct val="85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8/8a/Loris_tardigradus.jpg/265px-Loris_tardigradus.jpg" TargetMode="External"/><Relationship Id="rId7" Type="http://schemas.openxmlformats.org/officeDocument/2006/relationships/hyperlink" Target="http://upload.wikimedia.org/wikipedia/commons/thumb/0/03/Alouatta_seniculus.jpg/250px-Alouatta_seniculus.jpg" TargetMode="External"/><Relationship Id="rId2" Type="http://schemas.openxmlformats.org/officeDocument/2006/relationships/hyperlink" Target="http://cs.wikipedia.org/wiki/Prim%C3%A1ti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wiki.rvp.cz/@api/deki/files/11001/=chapan1.jpg" TargetMode="External"/><Relationship Id="rId5" Type="http://schemas.openxmlformats.org/officeDocument/2006/relationships/hyperlink" Target="http://upload.wikimedia.org/wikipedia/commons/thumb/1/1c/Common.squirrel.monkey.arp.jpg/220px-Common.squirrel.monkey.arp.jpg" TargetMode="External"/><Relationship Id="rId4" Type="http://schemas.openxmlformats.org/officeDocument/2006/relationships/hyperlink" Target="http://upload.wikimedia.org/wikipedia/commons/thumb/4/40/Capuchin_Costa_Rica.jpg/258px-Capuchin_Costa_Rica.jpg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e/e2/Cercopithecus_diana_2_(Wroclaw_zoo).JPG/220px-Cercopithecus_diana_2_(Wroclaw_zoo).JPG" TargetMode="External"/><Relationship Id="rId7" Type="http://schemas.openxmlformats.org/officeDocument/2006/relationships/hyperlink" Target="http://upload.wikimedia.org/wikipedia/commons/thumb/0/0b/Orangutan.jpg/220px-Orangutan.jpg" TargetMode="External"/><Relationship Id="rId2" Type="http://schemas.openxmlformats.org/officeDocument/2006/relationships/hyperlink" Target="http://upload.wikimedia.org/wikipedia/commons/thumb/5/54/Stavenn_Aotus_trivirgatus_00.jpg/250px-Stavenn_Aotus_trivirgatus_00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thumb/8/8c/ColobusMonkeyOregonZoo.jpg/245px-ColobusMonkeyOregonZoo.jpg" TargetMode="External"/><Relationship Id="rId5" Type="http://schemas.openxmlformats.org/officeDocument/2006/relationships/hyperlink" Target="http://upload.wikimedia.org/wikipedia/commons/thumb/9/96/Macaque_India_3.jpg/258px-Macaque_India_3.jpg" TargetMode="External"/><Relationship Id="rId4" Type="http://schemas.openxmlformats.org/officeDocument/2006/relationships/hyperlink" Target="http://upload.wikimedia.org/wikipedia/commons/thumb/3/32/Stavenn_Papio_hamadryas_01.jpg/258px-Stavenn_Papio_hamadryas_01.jpg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0/01/Eastern_Gorilla_area.png/260px-Eastern_Gorilla_area.png" TargetMode="External"/><Relationship Id="rId2" Type="http://schemas.openxmlformats.org/officeDocument/2006/relationships/hyperlink" Target="http://upload.wikimedia.org/wikipedia/commons/thumb/a/a0/Susa_group,_mountain_gorilla.jpg/258px-Susa_group,_mountain_gorilla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upload.wikimedia.org/wikipedia/commons/thumb/6/67/Western_Gorilla_area.png/260px-Western_Gorilla_area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288" y="3644900"/>
            <a:ext cx="8305800" cy="1143000"/>
          </a:xfrm>
        </p:spPr>
        <p:txBody>
          <a:bodyPr/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54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PRIMÁTI</a:t>
            </a:r>
            <a:endParaRPr lang="cs-CZ" sz="54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i="1" u="sng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SAVCI 4</a:t>
            </a:r>
            <a:endParaRPr lang="cs-CZ" b="1" i="1" u="sng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68488" y="333375"/>
            <a:ext cx="5429250" cy="230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32656"/>
            <a:ext cx="7924800" cy="554461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/>
              <a:t>Základní škola Choltice, okres Pardubice - "Učíme se pro život"</a:t>
            </a:r>
            <a:br>
              <a:rPr lang="cs-CZ" sz="2800"/>
            </a:br>
            <a:r>
              <a:rPr lang="cs-CZ" sz="2800"/>
              <a:t/>
            </a:r>
            <a:br>
              <a:rPr lang="cs-CZ" sz="2800"/>
            </a:br>
            <a:r>
              <a:rPr lang="cs-CZ" sz="2800"/>
              <a:t>Šablona: č. III/2 Inovace a zkvalitnění výuky pomocí ICT</a:t>
            </a:r>
            <a:br>
              <a:rPr lang="cs-CZ" sz="2800"/>
            </a:br>
            <a:r>
              <a:rPr lang="cs-CZ" sz="2800"/>
              <a:t/>
            </a:r>
            <a:br>
              <a:rPr lang="cs-CZ" sz="2800"/>
            </a:br>
            <a:r>
              <a:rPr lang="cs-CZ" sz="2800"/>
              <a:t>Pořadové číslo: </a:t>
            </a:r>
            <a:r>
              <a:rPr lang="cs-CZ" sz="2800" smtClean="0"/>
              <a:t>40</a:t>
            </a:r>
            <a:r>
              <a:rPr lang="cs-CZ" sz="2800"/>
              <a:t/>
            </a:r>
            <a:br>
              <a:rPr lang="cs-CZ" sz="2800"/>
            </a:br>
            <a:r>
              <a:rPr lang="cs-CZ" sz="2800"/>
              <a:t/>
            </a:r>
            <a:br>
              <a:rPr lang="cs-CZ" sz="2800"/>
            </a:br>
            <a:r>
              <a:rPr lang="cs-CZ" sz="2800"/>
              <a:t>Autor: Ošlejšková Hana</a:t>
            </a:r>
            <a:br>
              <a:rPr lang="cs-CZ" sz="2800"/>
            </a:br>
            <a:r>
              <a:rPr lang="cs-CZ" sz="2800"/>
              <a:t/>
            </a:r>
            <a:br>
              <a:rPr lang="cs-CZ" sz="2800"/>
            </a:br>
            <a:r>
              <a:rPr lang="cs-CZ" sz="2800"/>
              <a:t>Ověření ve výuce</a:t>
            </a:r>
            <a:r>
              <a:rPr lang="cs-CZ" sz="2800"/>
              <a:t>: </a:t>
            </a:r>
            <a:r>
              <a:rPr lang="cs-CZ" sz="2800" smtClean="0"/>
              <a:t> 8</a:t>
            </a:r>
            <a:r>
              <a:rPr lang="cs-CZ" sz="2800" smtClean="0"/>
              <a:t>. </a:t>
            </a:r>
            <a:r>
              <a:rPr lang="cs-CZ" sz="2800"/>
              <a:t>třída</a:t>
            </a:r>
            <a:br>
              <a:rPr lang="cs-CZ" sz="2800"/>
            </a:br>
            <a:r>
              <a:rPr lang="cs-CZ" sz="2800"/>
              <a:t/>
            </a:r>
            <a:br>
              <a:rPr lang="cs-CZ" sz="2800"/>
            </a:br>
            <a:r>
              <a:rPr lang="cs-CZ" sz="2800"/>
              <a:t>Datum ověření</a:t>
            </a:r>
            <a:r>
              <a:rPr lang="cs-CZ" sz="2800" smtClean="0"/>
              <a:t>: 9.1.2013</a:t>
            </a:r>
            <a:endParaRPr lang="cs-CZ" sz="280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 flipV="1">
            <a:off x="685800" y="5943600"/>
            <a:ext cx="7924800" cy="46038"/>
          </a:xfrm>
        </p:spPr>
        <p:txBody>
          <a:bodyPr>
            <a:normAutofit fontScale="25000" lnSpcReduction="20000"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457200" y="3700463"/>
            <a:ext cx="8305800" cy="2608262"/>
          </a:xfrm>
        </p:spPr>
        <p:txBody>
          <a:bodyPr/>
          <a:lstStyle/>
          <a:p>
            <a:pPr algn="l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600" u="sng" dirty="0" smtClean="0"/>
              <a:t>Klíčová slova:</a:t>
            </a:r>
            <a:endParaRPr lang="cs-CZ" sz="3600" u="sng" dirty="0"/>
          </a:p>
          <a:p>
            <a:pPr algn="l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/>
              <a:t>p</a:t>
            </a:r>
            <a:r>
              <a:rPr lang="cs-CZ" sz="2400" dirty="0" smtClean="0"/>
              <a:t>oloopice, opice, hominidé, vyšší primáti, lemur kata, lori  ksukol, malpa, </a:t>
            </a:r>
            <a:r>
              <a:rPr lang="cs-CZ" sz="2400" dirty="0" err="1" smtClean="0"/>
              <a:t>kotul</a:t>
            </a:r>
            <a:r>
              <a:rPr lang="cs-CZ" sz="2400" dirty="0" smtClean="0"/>
              <a:t>, chápan, vřešťan, lvíček, mirikina, kočkodan, pavián, makak, </a:t>
            </a:r>
            <a:r>
              <a:rPr lang="cs-CZ" sz="2400" dirty="0" err="1" smtClean="0"/>
              <a:t>gueréza</a:t>
            </a:r>
            <a:r>
              <a:rPr lang="cs-CZ" sz="2400" dirty="0" smtClean="0"/>
              <a:t>, </a:t>
            </a:r>
            <a:r>
              <a:rPr lang="cs-CZ" sz="2400" dirty="0" err="1" smtClean="0"/>
              <a:t>gibon</a:t>
            </a:r>
            <a:r>
              <a:rPr lang="cs-CZ" sz="2400" dirty="0" smtClean="0"/>
              <a:t>, orangutan, gorila, šimpanz, monogamie, </a:t>
            </a:r>
            <a:r>
              <a:rPr lang="cs-CZ" sz="2400" dirty="0" err="1" smtClean="0"/>
              <a:t>brachyace</a:t>
            </a:r>
            <a:r>
              <a:rPr lang="cs-CZ" sz="2400" dirty="0" smtClean="0"/>
              <a:t>  biom, reprodukce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457200" y="620688"/>
            <a:ext cx="8305800" cy="2794244"/>
          </a:xfrm>
        </p:spPr>
        <p:txBody>
          <a:bodyPr/>
          <a:lstStyle/>
          <a:p>
            <a:pPr algn="l" fontAlgn="auto">
              <a:spcAft>
                <a:spcPts val="0"/>
              </a:spcAft>
              <a:defRPr/>
            </a:pPr>
            <a:r>
              <a:rPr lang="cs-CZ" sz="3600" b="1" u="sng" smtClean="0"/>
              <a:t>Metodika:</a:t>
            </a:r>
            <a:br>
              <a:rPr lang="cs-CZ" sz="3600" b="1" u="sng" smtClean="0"/>
            </a:br>
            <a:r>
              <a:rPr lang="cs-CZ" sz="3600" b="1" u="sng" smtClean="0"/>
              <a:t/>
            </a:r>
            <a:br>
              <a:rPr lang="cs-CZ" sz="3600" b="1" u="sng" smtClean="0"/>
            </a:br>
            <a:r>
              <a:rPr lang="cs-CZ" sz="2400" smtClean="0"/>
              <a:t>1. Prohlédněte si prezentaci.</a:t>
            </a:r>
            <a:br>
              <a:rPr lang="cs-CZ" sz="2400" smtClean="0"/>
            </a:br>
            <a:r>
              <a:rPr lang="cs-CZ" sz="2400" smtClean="0"/>
              <a:t>2. Zodpovězte  na závěr otázky.</a:t>
            </a:r>
            <a:br>
              <a:rPr lang="cs-CZ" sz="2400" smtClean="0"/>
            </a:br>
            <a:r>
              <a:rPr lang="cs-CZ" sz="2400" smtClean="0"/>
              <a:t>3. Odpovědi si zkontrolujte.</a:t>
            </a:r>
            <a:br>
              <a:rPr lang="cs-CZ" sz="2400" smtClean="0"/>
            </a:br>
            <a:endParaRPr lang="cs-CZ" sz="3600" b="1" u="sng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25658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Charakteristické znaky:</a:t>
            </a:r>
            <a:br>
              <a:rPr lang="cs-CZ" u="sng" smtClean="0"/>
            </a:br>
            <a:r>
              <a:rPr lang="cs-CZ" smtClean="0"/>
              <a:t>- </a:t>
            </a:r>
            <a:r>
              <a:rPr lang="cs-CZ" sz="2400" smtClean="0"/>
              <a:t>Žijí v tropech a subtropech mimo Austrálii a Antarktidu.</a:t>
            </a:r>
            <a:br>
              <a:rPr lang="cs-CZ" sz="2400" smtClean="0"/>
            </a:br>
            <a:r>
              <a:rPr lang="cs-CZ" sz="2400" smtClean="0"/>
              <a:t>- Mají nejvyvinutější  mozek ze všech savců.</a:t>
            </a:r>
            <a:br>
              <a:rPr lang="cs-CZ" sz="2400" smtClean="0"/>
            </a:br>
            <a:r>
              <a:rPr lang="cs-CZ" sz="2400" smtClean="0"/>
              <a:t>- Palec  stojí proti ostatním prstům.</a:t>
            </a:r>
            <a:br>
              <a:rPr lang="cs-CZ" sz="2400" smtClean="0"/>
            </a:br>
            <a:r>
              <a:rPr lang="cs-CZ" sz="2400" smtClean="0"/>
              <a:t>- Na koncích prstů mají nehty.</a:t>
            </a:r>
            <a:br>
              <a:rPr lang="cs-CZ" sz="2400" smtClean="0"/>
            </a:br>
            <a:r>
              <a:rPr lang="cs-CZ" sz="2400" smtClean="0"/>
              <a:t>- Oči směřují dopředu, umožňují plastické vidění.</a:t>
            </a:r>
            <a:br>
              <a:rPr lang="cs-CZ" sz="2400" smtClean="0"/>
            </a:br>
            <a:r>
              <a:rPr lang="cs-CZ" sz="2400" smtClean="0"/>
              <a:t>- Rodí obvykle  1 mládě,  které vyžaduje dlouhodobou péči.</a:t>
            </a:r>
            <a:br>
              <a:rPr lang="cs-CZ" sz="2400" smtClean="0"/>
            </a:br>
            <a:r>
              <a:rPr lang="cs-CZ" sz="2400" smtClean="0"/>
              <a:t>- Mají mléčný a trvalý chrup.</a:t>
            </a:r>
            <a:br>
              <a:rPr lang="cs-CZ" sz="2400" smtClean="0"/>
            </a:br>
            <a:r>
              <a:rPr lang="cs-CZ" sz="2400" smtClean="0"/>
              <a:t>- Zkoumá je věda </a:t>
            </a:r>
            <a:r>
              <a:rPr lang="cs-CZ" sz="2400" b="1" err="1" smtClean="0"/>
              <a:t>primatologie</a:t>
            </a:r>
            <a:r>
              <a:rPr lang="cs-CZ" sz="2400" b="1" smtClean="0"/>
              <a:t>.</a:t>
            </a:r>
            <a:br>
              <a:rPr lang="cs-CZ" sz="2400" b="1" smtClean="0"/>
            </a:br>
            <a:r>
              <a:rPr lang="cs-CZ" sz="2400" b="1" smtClean="0"/>
              <a:t>- </a:t>
            </a:r>
            <a:r>
              <a:rPr lang="cs-CZ" sz="2400" u="sng" smtClean="0"/>
              <a:t>Rozdělení primátů: </a:t>
            </a:r>
            <a:r>
              <a:rPr lang="cs-CZ" sz="2400" smtClean="0"/>
              <a:t>1. poloopice</a:t>
            </a:r>
            <a:r>
              <a:rPr lang="cs-CZ" sz="2400" u="sng" smtClean="0"/>
              <a:t/>
            </a:r>
            <a:br>
              <a:rPr lang="cs-CZ" sz="2400" u="sng" smtClean="0"/>
            </a:br>
            <a:r>
              <a:rPr lang="cs-CZ" sz="2400" smtClean="0"/>
              <a:t>                                       2. vyšší primáti</a:t>
            </a:r>
            <a:endParaRPr lang="cs-CZ" sz="240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3456384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u="sng" smtClean="0"/>
              <a:t/>
            </a:r>
            <a:br>
              <a:rPr lang="cs-CZ" u="sng" smtClean="0"/>
            </a:br>
            <a:r>
              <a:rPr lang="cs-CZ" u="sng"/>
              <a:t/>
            </a:r>
            <a:br>
              <a:rPr lang="cs-CZ" u="sng"/>
            </a:br>
            <a:r>
              <a:rPr lang="cs-CZ" sz="5400" u="sng" smtClean="0"/>
              <a:t>1. POLOOPICE</a:t>
            </a:r>
            <a:endParaRPr lang="cs-CZ" sz="5400" u="sng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LEMUR KATA</a:t>
            </a:r>
            <a:endParaRPr lang="cs-CZ" u="sng"/>
          </a:p>
        </p:txBody>
      </p:sp>
      <p:sp>
        <p:nvSpPr>
          <p:cNvPr id="18434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smtClean="0"/>
              <a:t>Žije na Madagaskaru.</a:t>
            </a:r>
          </a:p>
          <a:p>
            <a:r>
              <a:rPr lang="cs-CZ" smtClean="0"/>
              <a:t>Denní aktivita.</a:t>
            </a:r>
          </a:p>
          <a:p>
            <a:r>
              <a:rPr lang="cs-CZ" smtClean="0"/>
              <a:t>Živí se rostlinami a  hmyzem.</a:t>
            </a:r>
          </a:p>
          <a:p>
            <a:r>
              <a:rPr lang="cs-CZ" smtClean="0"/>
              <a:t>Rodí 1 mládě.</a:t>
            </a:r>
          </a:p>
          <a:p>
            <a:r>
              <a:rPr lang="cs-CZ" smtClean="0"/>
              <a:t>Žije v tlupách.</a:t>
            </a:r>
          </a:p>
          <a:p>
            <a:r>
              <a:rPr lang="cs-CZ" smtClean="0"/>
              <a:t>Velmi ohrožený živočich.</a:t>
            </a:r>
          </a:p>
          <a:p>
            <a:endParaRPr lang="cs-CZ" smtClean="0"/>
          </a:p>
        </p:txBody>
      </p:sp>
      <p:sp>
        <p:nvSpPr>
          <p:cNvPr id="18435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1843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32363" y="1714500"/>
            <a:ext cx="3384550" cy="432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LORI ŠTÍHLÝ</a:t>
            </a:r>
            <a:endParaRPr lang="cs-CZ" u="sng"/>
          </a:p>
        </p:txBody>
      </p:sp>
      <p:sp>
        <p:nvSpPr>
          <p:cNvPr id="19458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smtClean="0"/>
              <a:t>Žije v Asii.</a:t>
            </a:r>
          </a:p>
          <a:p>
            <a:r>
              <a:rPr lang="cs-CZ" smtClean="0"/>
              <a:t>Velké oči, zakrnělý ocásek.</a:t>
            </a:r>
          </a:p>
          <a:p>
            <a:r>
              <a:rPr lang="cs-CZ" smtClean="0"/>
              <a:t>Noční živočich.</a:t>
            </a:r>
          </a:p>
          <a:p>
            <a:r>
              <a:rPr lang="cs-CZ" smtClean="0"/>
              <a:t>Pohybuje se v korunách stromů.</a:t>
            </a:r>
          </a:p>
          <a:p>
            <a:r>
              <a:rPr lang="cs-CZ" smtClean="0"/>
              <a:t>Živí se hmyzem, ptáky, vejci, rostlinami.</a:t>
            </a:r>
          </a:p>
          <a:p>
            <a:r>
              <a:rPr lang="cs-CZ" smtClean="0"/>
              <a:t>Ohrožený druh.</a:t>
            </a:r>
          </a:p>
        </p:txBody>
      </p:sp>
      <p:sp>
        <p:nvSpPr>
          <p:cNvPr id="19459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1946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57713" y="1700213"/>
            <a:ext cx="4143375" cy="3457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219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KSUKOL OCASATÝ</a:t>
            </a:r>
            <a:endParaRPr lang="cs-CZ" u="sng"/>
          </a:p>
        </p:txBody>
      </p:sp>
      <p:sp>
        <p:nvSpPr>
          <p:cNvPr id="20482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smtClean="0"/>
              <a:t>Žije na Madagaskaru.</a:t>
            </a:r>
          </a:p>
          <a:p>
            <a:r>
              <a:rPr lang="cs-CZ" smtClean="0"/>
              <a:t>Největší noční poloopice.</a:t>
            </a:r>
          </a:p>
          <a:p>
            <a:r>
              <a:rPr lang="cs-CZ" smtClean="0"/>
              <a:t>Živí se larvami (dlouhý šikovný prst a výborný sluch mu pomáhají), vejci, dužinou kokosu a bambusu.</a:t>
            </a:r>
          </a:p>
          <a:p>
            <a:r>
              <a:rPr lang="cs-CZ" smtClean="0"/>
              <a:t>Líný, samotář. Obtížně spatřitelný.</a:t>
            </a:r>
          </a:p>
          <a:p>
            <a:r>
              <a:rPr lang="cs-CZ" smtClean="0"/>
              <a:t>Rezervace na ochranu.</a:t>
            </a:r>
          </a:p>
          <a:p>
            <a:endParaRPr lang="cs-CZ" smtClean="0"/>
          </a:p>
        </p:txBody>
      </p:sp>
      <p:sp>
        <p:nvSpPr>
          <p:cNvPr id="20483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0484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72013" y="1557338"/>
            <a:ext cx="4086225" cy="302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3204592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5400" b="1" u="sng" smtClean="0"/>
              <a:t>2. VYŠŠÍ PRIMÁTI</a:t>
            </a:r>
            <a:endParaRPr lang="cs-CZ" sz="5400" b="1" u="sng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MALPA KAPUCÍNSKÁ</a:t>
            </a:r>
            <a:endParaRPr lang="cs-CZ" u="sng"/>
          </a:p>
        </p:txBody>
      </p:sp>
      <p:sp>
        <p:nvSpPr>
          <p:cNvPr id="22530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smtClean="0"/>
              <a:t>Ploskonosá opice.</a:t>
            </a:r>
          </a:p>
          <a:p>
            <a:r>
              <a:rPr lang="cs-CZ" smtClean="0"/>
              <a:t>Střední a Jižní Amerika.</a:t>
            </a:r>
          </a:p>
          <a:p>
            <a:r>
              <a:rPr lang="cs-CZ" smtClean="0"/>
              <a:t>Žije ve skupinách.</a:t>
            </a:r>
          </a:p>
          <a:p>
            <a:r>
              <a:rPr lang="cs-CZ" smtClean="0"/>
              <a:t>Denní aktivita.</a:t>
            </a:r>
          </a:p>
          <a:p>
            <a:r>
              <a:rPr lang="cs-CZ" smtClean="0"/>
              <a:t>Býložravec.</a:t>
            </a:r>
          </a:p>
          <a:p>
            <a:r>
              <a:rPr lang="cs-CZ" smtClean="0"/>
              <a:t>Dlouhý chápavý ocas   (až 50 cm dlouhý).</a:t>
            </a:r>
          </a:p>
          <a:p>
            <a:endParaRPr lang="cs-CZ" smtClean="0"/>
          </a:p>
        </p:txBody>
      </p:sp>
      <p:sp>
        <p:nvSpPr>
          <p:cNvPr id="22531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253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1557338"/>
            <a:ext cx="4186237" cy="4103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KOTUL VEVEROVITÝ</a:t>
            </a:r>
            <a:endParaRPr lang="cs-CZ" u="sng"/>
          </a:p>
        </p:txBody>
      </p:sp>
      <p:sp>
        <p:nvSpPr>
          <p:cNvPr id="23554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smtClean="0"/>
              <a:t>Jižní Amerika.</a:t>
            </a:r>
          </a:p>
          <a:p>
            <a:r>
              <a:rPr lang="cs-CZ" smtClean="0"/>
              <a:t>Lesy, pralesy, kulturní krajina.</a:t>
            </a:r>
          </a:p>
          <a:p>
            <a:r>
              <a:rPr lang="cs-CZ" smtClean="0"/>
              <a:t>Společenský.</a:t>
            </a:r>
          </a:p>
          <a:p>
            <a:r>
              <a:rPr lang="cs-CZ" smtClean="0"/>
              <a:t>Dorozumívají se zrakem, zvuky, močí.</a:t>
            </a:r>
          </a:p>
          <a:p>
            <a:r>
              <a:rPr lang="cs-CZ" smtClean="0"/>
              <a:t>Živí se plody, hmyzem, drobnými obratlovci.</a:t>
            </a:r>
          </a:p>
        </p:txBody>
      </p:sp>
      <p:sp>
        <p:nvSpPr>
          <p:cNvPr id="23555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355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18038" y="1628775"/>
            <a:ext cx="4105275" cy="319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CHÁPAN STŘEDOAMERICKÝ</a:t>
            </a:r>
            <a:endParaRPr lang="cs-CZ" u="sng"/>
          </a:p>
        </p:txBody>
      </p:sp>
      <p:sp>
        <p:nvSpPr>
          <p:cNvPr id="24578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smtClean="0"/>
              <a:t>Jižní Amerika.</a:t>
            </a:r>
          </a:p>
          <a:p>
            <a:r>
              <a:rPr lang="cs-CZ" smtClean="0"/>
              <a:t>Ploskonosá opice.</a:t>
            </a:r>
          </a:p>
          <a:p>
            <a:r>
              <a:rPr lang="cs-CZ" smtClean="0"/>
              <a:t>Ocas používá jako pátou končetinu.</a:t>
            </a:r>
          </a:p>
          <a:p>
            <a:r>
              <a:rPr lang="cs-CZ" smtClean="0"/>
              <a:t>Živí se ovocem, hmyzem, vajíčky.</a:t>
            </a:r>
          </a:p>
          <a:p>
            <a:r>
              <a:rPr lang="cs-CZ" smtClean="0"/>
              <a:t>Loven na maso – proto ohrožený.</a:t>
            </a:r>
          </a:p>
          <a:p>
            <a:r>
              <a:rPr lang="cs-CZ" smtClean="0"/>
              <a:t>Vydává štěkavý zvuk.</a:t>
            </a:r>
          </a:p>
        </p:txBody>
      </p:sp>
      <p:sp>
        <p:nvSpPr>
          <p:cNvPr id="24579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458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1989138"/>
            <a:ext cx="4343400" cy="303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VŘEŠŤAN REZAVÝ</a:t>
            </a:r>
            <a:endParaRPr lang="cs-CZ" u="sng"/>
          </a:p>
        </p:txBody>
      </p:sp>
      <p:sp>
        <p:nvSpPr>
          <p:cNvPr id="25602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smtClean="0"/>
              <a:t>Ploskonosá opice.</a:t>
            </a:r>
          </a:p>
          <a:p>
            <a:r>
              <a:rPr lang="cs-CZ" smtClean="0"/>
              <a:t>Jižní Amerika.</a:t>
            </a:r>
          </a:p>
          <a:p>
            <a:r>
              <a:rPr lang="cs-CZ" smtClean="0"/>
              <a:t>Chápavý ocas.</a:t>
            </a:r>
          </a:p>
          <a:p>
            <a:r>
              <a:rPr lang="cs-CZ" smtClean="0"/>
              <a:t>Býložravec.</a:t>
            </a:r>
          </a:p>
          <a:p>
            <a:r>
              <a:rPr lang="cs-CZ" smtClean="0"/>
              <a:t>Denní aktivita.</a:t>
            </a:r>
          </a:p>
          <a:p>
            <a:r>
              <a:rPr lang="cs-CZ" smtClean="0"/>
              <a:t>Teritorium značí hlasitým voláním, při kontaktu s jinou skupinou bojují „překřikováním“.</a:t>
            </a:r>
          </a:p>
        </p:txBody>
      </p:sp>
      <p:sp>
        <p:nvSpPr>
          <p:cNvPr id="25603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560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1628775"/>
            <a:ext cx="4252913" cy="3249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LVÍČEK ZLATÝ</a:t>
            </a:r>
            <a:endParaRPr lang="cs-CZ" u="sng"/>
          </a:p>
        </p:txBody>
      </p:sp>
      <p:sp>
        <p:nvSpPr>
          <p:cNvPr id="26626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smtClean="0"/>
              <a:t>Brazílie.</a:t>
            </a:r>
          </a:p>
          <a:p>
            <a:r>
              <a:rPr lang="cs-CZ" smtClean="0"/>
              <a:t>Ohrožený druh.</a:t>
            </a:r>
          </a:p>
          <a:p>
            <a:r>
              <a:rPr lang="cs-CZ" smtClean="0"/>
              <a:t>Živí se hmyzem, ptáky, ještěrkami, ovocem.</a:t>
            </a:r>
          </a:p>
          <a:p>
            <a:r>
              <a:rPr lang="cs-CZ" smtClean="0"/>
              <a:t>Aktivní po celý den.</a:t>
            </a:r>
          </a:p>
          <a:p>
            <a:r>
              <a:rPr lang="cs-CZ" smtClean="0"/>
              <a:t>Skupinové zvíře.</a:t>
            </a:r>
          </a:p>
        </p:txBody>
      </p:sp>
      <p:sp>
        <p:nvSpPr>
          <p:cNvPr id="26627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662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02175" y="1557338"/>
            <a:ext cx="4054475" cy="304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MIRIKINA OBECNÁ</a:t>
            </a:r>
            <a:endParaRPr lang="cs-CZ" u="sng"/>
          </a:p>
        </p:txBody>
      </p:sp>
      <p:sp>
        <p:nvSpPr>
          <p:cNvPr id="27650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smtClean="0"/>
              <a:t>Ploskonosá opice.</a:t>
            </a:r>
          </a:p>
          <a:p>
            <a:r>
              <a:rPr lang="cs-CZ" smtClean="0"/>
              <a:t>Žije v pralesích Jižní Ameriky.</a:t>
            </a:r>
          </a:p>
          <a:p>
            <a:r>
              <a:rPr lang="cs-CZ" smtClean="0"/>
              <a:t>Všežravec. Hmyz chytá skokem.</a:t>
            </a:r>
          </a:p>
          <a:p>
            <a:r>
              <a:rPr lang="cs-CZ" smtClean="0"/>
              <a:t>Noční aktivita.</a:t>
            </a:r>
          </a:p>
          <a:p>
            <a:r>
              <a:rPr lang="cs-CZ" smtClean="0"/>
              <a:t>Areál si značí močí.</a:t>
            </a:r>
          </a:p>
          <a:p>
            <a:r>
              <a:rPr lang="cs-CZ" smtClean="0"/>
              <a:t>Monogamní.</a:t>
            </a:r>
          </a:p>
          <a:p>
            <a:endParaRPr lang="cs-CZ" smtClean="0"/>
          </a:p>
        </p:txBody>
      </p:sp>
      <p:sp>
        <p:nvSpPr>
          <p:cNvPr id="27651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765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8263" y="1844675"/>
            <a:ext cx="2884487" cy="3843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KOČKODAN DIANIN</a:t>
            </a:r>
            <a:endParaRPr lang="cs-CZ" u="sng"/>
          </a:p>
        </p:txBody>
      </p:sp>
      <p:sp>
        <p:nvSpPr>
          <p:cNvPr id="28674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smtClean="0"/>
              <a:t>Úzkonosá opice.</a:t>
            </a:r>
          </a:p>
          <a:p>
            <a:r>
              <a:rPr lang="cs-CZ" smtClean="0"/>
              <a:t>Afrika.</a:t>
            </a:r>
          </a:p>
          <a:p>
            <a:r>
              <a:rPr lang="cs-CZ" smtClean="0"/>
              <a:t>Dorozumívá se pohybem a zvuky.</a:t>
            </a:r>
          </a:p>
          <a:p>
            <a:r>
              <a:rPr lang="cs-CZ" smtClean="0"/>
              <a:t>Živí se ovocem, hmyzem, drobnými obratlovci.</a:t>
            </a:r>
          </a:p>
          <a:p>
            <a:r>
              <a:rPr lang="cs-CZ" smtClean="0"/>
              <a:t>Žije v menších skupinách.</a:t>
            </a:r>
          </a:p>
          <a:p>
            <a:r>
              <a:rPr lang="cs-CZ" smtClean="0"/>
              <a:t>Ohrožený druh.</a:t>
            </a:r>
          </a:p>
        </p:txBody>
      </p:sp>
      <p:sp>
        <p:nvSpPr>
          <p:cNvPr id="28675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867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72050" y="1557338"/>
            <a:ext cx="3351213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PAVIÁN PLÁŠTÍKOVÝ</a:t>
            </a:r>
            <a:endParaRPr lang="cs-CZ" u="sng"/>
          </a:p>
        </p:txBody>
      </p:sp>
      <p:sp>
        <p:nvSpPr>
          <p:cNvPr id="29698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smtClean="0"/>
              <a:t>Úzkonosá opice.</a:t>
            </a:r>
          </a:p>
          <a:p>
            <a:r>
              <a:rPr lang="cs-CZ" smtClean="0"/>
              <a:t>Afrika a Arabský poloostrov.</a:t>
            </a:r>
          </a:p>
          <a:p>
            <a:r>
              <a:rPr lang="cs-CZ" smtClean="0"/>
              <a:t>Všežravec.</a:t>
            </a:r>
          </a:p>
          <a:p>
            <a:r>
              <a:rPr lang="cs-CZ" smtClean="0"/>
              <a:t>Velké tlupy.</a:t>
            </a:r>
          </a:p>
          <a:p>
            <a:r>
              <a:rPr lang="cs-CZ" smtClean="0"/>
              <a:t>Dorozumívají se mnoha zvuky.</a:t>
            </a:r>
          </a:p>
        </p:txBody>
      </p:sp>
      <p:sp>
        <p:nvSpPr>
          <p:cNvPr id="29699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970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67300" y="1557338"/>
            <a:ext cx="3402013" cy="4535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MAKAK RHESUS</a:t>
            </a:r>
            <a:endParaRPr lang="cs-CZ" u="sng"/>
          </a:p>
        </p:txBody>
      </p:sp>
      <p:sp>
        <p:nvSpPr>
          <p:cNvPr id="30722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smtClean="0"/>
              <a:t>Úzkonosá opice z Asie.</a:t>
            </a:r>
          </a:p>
          <a:p>
            <a:r>
              <a:rPr lang="cs-CZ" smtClean="0"/>
              <a:t>Všežravec.</a:t>
            </a:r>
          </a:p>
          <a:p>
            <a:r>
              <a:rPr lang="cs-CZ" smtClean="0"/>
              <a:t>Žijí v tlupách.</a:t>
            </a:r>
          </a:p>
          <a:p>
            <a:r>
              <a:rPr lang="cs-CZ" smtClean="0"/>
              <a:t>Agresivní.</a:t>
            </a:r>
          </a:p>
          <a:p>
            <a:r>
              <a:rPr lang="cs-CZ" smtClean="0"/>
              <a:t>Denní aktivita.</a:t>
            </a:r>
          </a:p>
          <a:p>
            <a:r>
              <a:rPr lang="cs-CZ" smtClean="0"/>
              <a:t>Využíván k laboratorním účelům (Rh-faktor krve název dle Rhesus= makak).</a:t>
            </a:r>
          </a:p>
        </p:txBody>
      </p:sp>
      <p:sp>
        <p:nvSpPr>
          <p:cNvPr id="30723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3072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00788" y="1484313"/>
            <a:ext cx="2457450" cy="303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8050" y="3716338"/>
            <a:ext cx="1565275" cy="234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GUERÉZA PLÁŠTÍKOVÁ</a:t>
            </a:r>
            <a:endParaRPr lang="cs-CZ" u="sng"/>
          </a:p>
        </p:txBody>
      </p:sp>
      <p:sp>
        <p:nvSpPr>
          <p:cNvPr id="31746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smtClean="0"/>
              <a:t>Úzkonosá opice z Afriky.</a:t>
            </a:r>
          </a:p>
          <a:p>
            <a:r>
              <a:rPr lang="cs-CZ" smtClean="0"/>
              <a:t>Denní aktivita.</a:t>
            </a:r>
          </a:p>
          <a:p>
            <a:r>
              <a:rPr lang="cs-CZ" smtClean="0"/>
              <a:t>Býložravec.</a:t>
            </a:r>
          </a:p>
          <a:p>
            <a:r>
              <a:rPr lang="cs-CZ" smtClean="0"/>
              <a:t>Menší skupiny.</a:t>
            </a:r>
          </a:p>
          <a:p>
            <a:r>
              <a:rPr lang="cs-CZ" smtClean="0"/>
              <a:t>Ohrožena změnou biomu a lovem na kožešinu.</a:t>
            </a:r>
          </a:p>
          <a:p>
            <a:endParaRPr lang="cs-CZ" smtClean="0"/>
          </a:p>
        </p:txBody>
      </p:sp>
      <p:sp>
        <p:nvSpPr>
          <p:cNvPr id="31747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3174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7900" y="1628775"/>
            <a:ext cx="3859213" cy="442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GIBON LAR</a:t>
            </a:r>
            <a:endParaRPr lang="cs-CZ" u="sng"/>
          </a:p>
        </p:txBody>
      </p:sp>
      <p:sp>
        <p:nvSpPr>
          <p:cNvPr id="32770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smtClean="0"/>
              <a:t>Žije v korunách stromů.</a:t>
            </a:r>
          </a:p>
          <a:p>
            <a:r>
              <a:rPr lang="cs-CZ" smtClean="0"/>
              <a:t>Vynikající prostorové vidění.</a:t>
            </a:r>
          </a:p>
          <a:p>
            <a:r>
              <a:rPr lang="cs-CZ" smtClean="0"/>
              <a:t>Asie.</a:t>
            </a:r>
          </a:p>
          <a:p>
            <a:r>
              <a:rPr lang="cs-CZ" smtClean="0"/>
              <a:t>Pohybují se brachyací (viz obrázek).</a:t>
            </a:r>
          </a:p>
          <a:p>
            <a:r>
              <a:rPr lang="cs-CZ" smtClean="0"/>
              <a:t>Monogamní.</a:t>
            </a:r>
          </a:p>
          <a:p>
            <a:r>
              <a:rPr lang="cs-CZ" smtClean="0"/>
              <a:t>Všežravec.</a:t>
            </a:r>
          </a:p>
          <a:p>
            <a:r>
              <a:rPr lang="cs-CZ" smtClean="0"/>
              <a:t>Ohrožen lovem, ztrátou biomu, lovem na maso.</a:t>
            </a:r>
          </a:p>
        </p:txBody>
      </p:sp>
      <p:sp>
        <p:nvSpPr>
          <p:cNvPr id="32771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3277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32363" y="1844675"/>
            <a:ext cx="3570287" cy="3732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32766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u="sng" smtClean="0"/>
              <a:t>HOMINIDÉ</a:t>
            </a:r>
            <a:endParaRPr lang="cs-CZ" b="1" u="sng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ORANGUTAN BORNEJSKÝ</a:t>
            </a:r>
            <a:endParaRPr lang="cs-CZ" u="sng"/>
          </a:p>
        </p:txBody>
      </p:sp>
      <p:sp>
        <p:nvSpPr>
          <p:cNvPr id="34818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smtClean="0"/>
              <a:t>Žije v Indonésii a na Borneu.</a:t>
            </a:r>
          </a:p>
          <a:p>
            <a:r>
              <a:rPr lang="cs-CZ" smtClean="0"/>
              <a:t>Žije až 60 let.</a:t>
            </a:r>
          </a:p>
          <a:p>
            <a:r>
              <a:rPr lang="cs-CZ" smtClean="0"/>
              <a:t>Řídká a dlouhá srst.</a:t>
            </a:r>
          </a:p>
          <a:p>
            <a:r>
              <a:rPr lang="cs-CZ" smtClean="0"/>
              <a:t>Žijí v malých skupinách.</a:t>
            </a:r>
          </a:p>
          <a:p>
            <a:r>
              <a:rPr lang="cs-CZ" smtClean="0"/>
              <a:t>Všežravec.</a:t>
            </a:r>
          </a:p>
          <a:p>
            <a:r>
              <a:rPr lang="cs-CZ" smtClean="0"/>
              <a:t>Chov řízený, plemenné knihy.</a:t>
            </a:r>
          </a:p>
        </p:txBody>
      </p:sp>
      <p:sp>
        <p:nvSpPr>
          <p:cNvPr id="34819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3482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60963" y="1700213"/>
            <a:ext cx="2887662" cy="421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38160"/>
            <a:ext cx="8229600" cy="1219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GORILA NÍŽINNÁ</a:t>
            </a:r>
            <a:endParaRPr lang="cs-CZ" u="sng"/>
          </a:p>
        </p:txBody>
      </p:sp>
      <p:sp>
        <p:nvSpPr>
          <p:cNvPr id="35842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smtClean="0"/>
              <a:t>Žije v nížinných lesích Afriky.</a:t>
            </a:r>
          </a:p>
          <a:p>
            <a:r>
              <a:rPr lang="cs-CZ" smtClean="0"/>
              <a:t>Malé skupiny.</a:t>
            </a:r>
          </a:p>
          <a:p>
            <a:r>
              <a:rPr lang="cs-CZ" smtClean="0"/>
              <a:t>Holá tvář, husté obočí.</a:t>
            </a:r>
          </a:p>
          <a:p>
            <a:r>
              <a:rPr lang="cs-CZ" smtClean="0"/>
              <a:t>Všežravci.</a:t>
            </a:r>
          </a:p>
          <a:p>
            <a:r>
              <a:rPr lang="cs-CZ" smtClean="0"/>
              <a:t>Ohroženy – nízká reprodukce, nemoci, pytláctví, změny biomu.</a:t>
            </a:r>
          </a:p>
          <a:p>
            <a:endParaRPr lang="cs-CZ" smtClean="0"/>
          </a:p>
          <a:p>
            <a:endParaRPr lang="cs-CZ" smtClean="0"/>
          </a:p>
        </p:txBody>
      </p:sp>
      <p:sp>
        <p:nvSpPr>
          <p:cNvPr id="35843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3584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3800" y="1341438"/>
            <a:ext cx="3384550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11563" y="5084763"/>
            <a:ext cx="1314450" cy="1477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GORILA HORSKÁ</a:t>
            </a:r>
            <a:endParaRPr lang="cs-CZ" u="sng"/>
          </a:p>
        </p:txBody>
      </p:sp>
      <p:sp>
        <p:nvSpPr>
          <p:cNvPr id="36866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smtClean="0"/>
              <a:t>Žije ve střední Africe v nadmořských výškách od 2200 do 4000 m n. m..</a:t>
            </a:r>
          </a:p>
          <a:p>
            <a:r>
              <a:rPr lang="cs-CZ" smtClean="0"/>
              <a:t>Samci měří cca 180 cm, samice 150 cm.</a:t>
            </a:r>
          </a:p>
          <a:p>
            <a:endParaRPr lang="cs-CZ" smtClean="0"/>
          </a:p>
        </p:txBody>
      </p:sp>
      <p:sp>
        <p:nvSpPr>
          <p:cNvPr id="36867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3686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3800" y="1484313"/>
            <a:ext cx="3676650" cy="386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6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51050" y="3933825"/>
            <a:ext cx="2305050" cy="2587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ŠIMPANZ UČENLIVÝ</a:t>
            </a:r>
            <a:endParaRPr lang="cs-CZ" u="sng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Žije v Africe.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Živí se rostlinami a hmyzem, umí lovit i jiná zvířata (kanibalismus).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Spolupráce ve skupině.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Dorozumívá se zvukem, gesty, postavením těla.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Umí používat jednoduché nástroje.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Ohrožen změnou biotopu a lovem.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  <p:pic>
        <p:nvPicPr>
          <p:cNvPr id="3789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7900" y="1484313"/>
            <a:ext cx="3897313" cy="4833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457200" y="1268413"/>
            <a:ext cx="8305800" cy="4824412"/>
          </a:xfrm>
        </p:spPr>
        <p:txBody>
          <a:bodyPr/>
          <a:lstStyle/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V jakém postavení je palec na ruce primátů?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Na kterých kontinentech primáti nežijí?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Jak se nazývá věda studující primáty?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Jak se dělí primáti?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Kteří z nich jsou nejprimitivnější?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Ke kterým z nich má člověk nejblíže?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Kteří zástupci patří mezi hominidy?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Vyjmenujte aspoň 5 zástupců vyšších primátů.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Co znamená pojem „</a:t>
            </a:r>
            <a:r>
              <a:rPr lang="cs-CZ" dirty="0" err="1" smtClean="0"/>
              <a:t>brachyace</a:t>
            </a:r>
            <a:r>
              <a:rPr lang="cs-CZ" dirty="0" smtClean="0"/>
              <a:t>“?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Vyjmenujte aspoň 2 zástupce poloopic.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Na kterém ostrově žije nejvíce poloopic?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endParaRPr lang="cs-CZ" dirty="0" smtClean="0"/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endParaRPr lang="cs-CZ" dirty="0" smtClean="0"/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457200" y="692696"/>
            <a:ext cx="8305800" cy="576064"/>
          </a:xfrm>
        </p:spPr>
        <p:txBody>
          <a:bodyPr/>
          <a:lstStyle/>
          <a:p>
            <a:pPr algn="l" fontAlgn="auto">
              <a:spcAft>
                <a:spcPts val="0"/>
              </a:spcAft>
              <a:defRPr/>
            </a:pPr>
            <a:r>
              <a:rPr lang="cs-CZ" sz="3200" b="1" u="sng" smtClean="0"/>
              <a:t>Otázky:</a:t>
            </a:r>
            <a:endParaRPr lang="cs-CZ" sz="3200" b="1" u="sng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457200" y="1196975"/>
            <a:ext cx="8305800" cy="5184775"/>
          </a:xfrm>
        </p:spPr>
        <p:txBody>
          <a:bodyPr/>
          <a:lstStyle/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Stojí proti ostatním prstům.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Austrálie a Antarktida.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err="1" smtClean="0"/>
              <a:t>Primatologie</a:t>
            </a:r>
            <a:r>
              <a:rPr lang="cs-CZ" dirty="0" smtClean="0"/>
              <a:t>.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Poloopice, vyšší primáti, hominidé.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Poloopice.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Hominidé.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Gorila, šimpanz, orangutan.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err="1" smtClean="0"/>
              <a:t>Gibon</a:t>
            </a:r>
            <a:r>
              <a:rPr lang="cs-CZ" dirty="0" smtClean="0"/>
              <a:t> </a:t>
            </a:r>
            <a:r>
              <a:rPr lang="cs-CZ" dirty="0" err="1" smtClean="0"/>
              <a:t>lar</a:t>
            </a:r>
            <a:r>
              <a:rPr lang="cs-CZ" dirty="0" smtClean="0"/>
              <a:t>, </a:t>
            </a:r>
            <a:r>
              <a:rPr lang="cs-CZ" dirty="0" err="1" smtClean="0"/>
              <a:t>gueréza</a:t>
            </a:r>
            <a:r>
              <a:rPr lang="cs-CZ" dirty="0" smtClean="0"/>
              <a:t> pláštíková, makak </a:t>
            </a:r>
            <a:r>
              <a:rPr lang="cs-CZ" dirty="0" err="1" smtClean="0"/>
              <a:t>rhesus</a:t>
            </a:r>
            <a:r>
              <a:rPr lang="cs-CZ" dirty="0" smtClean="0"/>
              <a:t>, pavián pláštíkový, kočkodan Dianin, mirikina obecná, lvíček zlatý, vřešťan rezavý, chápan  středoamerický, </a:t>
            </a:r>
            <a:r>
              <a:rPr lang="cs-CZ" dirty="0" err="1" smtClean="0"/>
              <a:t>kotul</a:t>
            </a:r>
            <a:r>
              <a:rPr lang="cs-CZ" dirty="0" smtClean="0"/>
              <a:t> </a:t>
            </a:r>
            <a:r>
              <a:rPr lang="cs-CZ" dirty="0" err="1" smtClean="0"/>
              <a:t>veverovitý</a:t>
            </a:r>
            <a:r>
              <a:rPr lang="cs-CZ" dirty="0" smtClean="0"/>
              <a:t>, malpa kapucínská.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Pohyb pomocí horních končetin.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Lemur kata, lori štíhlý, ksukol ocasatý.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Madagaskar.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endParaRPr lang="cs-CZ" dirty="0" smtClean="0"/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endParaRPr lang="cs-CZ" dirty="0" smtClean="0"/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endParaRPr lang="cs-CZ" dirty="0" smtClean="0"/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endParaRPr lang="cs-CZ" dirty="0" smtClean="0"/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endParaRPr lang="cs-CZ" dirty="0" smtClean="0"/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endParaRPr lang="cs-CZ" dirty="0" smtClean="0"/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endParaRPr lang="cs-CZ" dirty="0" smtClean="0"/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endParaRPr lang="cs-CZ" dirty="0" smtClean="0"/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457200" y="548680"/>
            <a:ext cx="8305800" cy="648072"/>
          </a:xfrm>
        </p:spPr>
        <p:txBody>
          <a:bodyPr/>
          <a:lstStyle/>
          <a:p>
            <a:pPr algn="l" fontAlgn="auto">
              <a:spcAft>
                <a:spcPts val="0"/>
              </a:spcAft>
              <a:defRPr/>
            </a:pPr>
            <a:r>
              <a:rPr lang="cs-CZ" sz="3200" b="1" u="sng" smtClean="0"/>
              <a:t>Odpovědi:</a:t>
            </a:r>
            <a:endParaRPr lang="cs-CZ" sz="3200" b="1" u="sng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476672"/>
            <a:ext cx="7924800" cy="57606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u="sng" smtClean="0"/>
              <a:t>Zdroje:</a:t>
            </a:r>
            <a:endParaRPr lang="cs-CZ" sz="2800" u="sng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1052513"/>
            <a:ext cx="7924800" cy="489108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1800" smtClean="0">
                <a:solidFill>
                  <a:schemeClr val="tx1"/>
                </a:solidFill>
                <a:latin typeface="Calibri" pitchFamily="34" charset="0"/>
                <a:hlinkClick r:id="rId2"/>
              </a:rPr>
              <a:t>http://cs.wikipedia.org/wiki/Prim%C3%A1ti</a:t>
            </a:r>
            <a:endParaRPr lang="cs-CZ" sz="1800" smtClean="0">
              <a:solidFill>
                <a:schemeClr val="tx1"/>
              </a:solidFill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800" smtClean="0">
                <a:latin typeface="Calibri" pitchFamily="34" charset="0"/>
                <a:hlinkClick r:id="rId3"/>
              </a:rPr>
              <a:t>http</a:t>
            </a:r>
            <a:r>
              <a:rPr lang="cs-CZ" sz="1800" smtClean="0">
                <a:hlinkClick r:id="rId3"/>
              </a:rPr>
              <a:t>://upload.wikimedia.org/wikipedia/commons/thumb/8/8a/Loris_tardigradus.jpg/265px-Loris_tardigradus.jpg</a:t>
            </a:r>
            <a:endParaRPr lang="cs-CZ" sz="1800" smtClean="0"/>
          </a:p>
          <a:p>
            <a:pPr>
              <a:lnSpc>
                <a:spcPct val="90000"/>
              </a:lnSpc>
            </a:pPr>
            <a:r>
              <a:rPr lang="cs-CZ" sz="1800" smtClean="0"/>
              <a:t>http://upload.wikimedia.org/wikipedia/commons/thumb/b/ba/Aye-aye_%28Daubentonia_madagascariensis%29.jpg/258px-Aye-aye_%28Daubentonia_madagascariensis%29.jpg</a:t>
            </a:r>
          </a:p>
          <a:p>
            <a:pPr>
              <a:lnSpc>
                <a:spcPct val="90000"/>
              </a:lnSpc>
            </a:pPr>
            <a:r>
              <a:rPr lang="cs-CZ" sz="1800" smtClean="0">
                <a:hlinkClick r:id="rId4"/>
              </a:rPr>
              <a:t>http://upload.wikimedia.org/wikipedia/commons/thumb/4/40/Capuchin_Costa_Rica.jpg/258px-Capuchin_Costa_Rica.jpg</a:t>
            </a:r>
            <a:endParaRPr lang="cs-CZ" sz="1800" smtClean="0"/>
          </a:p>
          <a:p>
            <a:pPr>
              <a:lnSpc>
                <a:spcPct val="90000"/>
              </a:lnSpc>
            </a:pPr>
            <a:r>
              <a:rPr lang="cs-CZ" sz="1800" smtClean="0">
                <a:hlinkClick r:id="rId5"/>
              </a:rPr>
              <a:t>http://upload.wikimedia.org/wikipedia/commons/thumb/1/1c/Common.squirrel.monkey.arp.jpg/220px-Common.squirrel.monkey.arp.jpg</a:t>
            </a:r>
            <a:endParaRPr lang="cs-CZ" sz="1800" smtClean="0"/>
          </a:p>
          <a:p>
            <a:pPr>
              <a:lnSpc>
                <a:spcPct val="90000"/>
              </a:lnSpc>
            </a:pPr>
            <a:r>
              <a:rPr lang="cs-CZ" sz="1800" smtClean="0">
                <a:hlinkClick r:id="rId6"/>
              </a:rPr>
              <a:t>http://wiki.rvp.cz/@api/deki/files/11001/=chapan1.jpg</a:t>
            </a:r>
            <a:endParaRPr lang="cs-CZ" sz="1800" smtClean="0"/>
          </a:p>
          <a:p>
            <a:pPr>
              <a:lnSpc>
                <a:spcPct val="90000"/>
              </a:lnSpc>
            </a:pPr>
            <a:r>
              <a:rPr lang="cs-CZ" sz="1800" smtClean="0">
                <a:hlinkClick r:id="rId7"/>
              </a:rPr>
              <a:t>http://upload.wikimedia.org/wikipedia/commons/thumb/0/03/Alouatta_seniculus.jpg/250px-Alouatta_seniculus.jpg</a:t>
            </a:r>
            <a:endParaRPr lang="cs-CZ" sz="1800" smtClean="0"/>
          </a:p>
          <a:p>
            <a:pPr>
              <a:lnSpc>
                <a:spcPct val="90000"/>
              </a:lnSpc>
            </a:pPr>
            <a:r>
              <a:rPr lang="cs-CZ" sz="1800" smtClean="0"/>
              <a:t>http://upload.wikimedia.org/wikipedia/commons/thumb/4/4a/Leontopithecus_rosalia-ZOO-Jihlava.jpg/273px-Leontopithecus_rosalia-ZOO-Jihlava.jpg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5544616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u="sng"/>
              <a:t>Zdroje:</a:t>
            </a:r>
            <a:br>
              <a:rPr lang="cs-CZ" sz="2000" u="sng"/>
            </a:br>
            <a:r>
              <a:rPr lang="cs-CZ" sz="2000" u="sng">
                <a:hlinkClick r:id="rId2"/>
              </a:rPr>
              <a:t>http://</a:t>
            </a:r>
            <a:r>
              <a:rPr lang="cs-CZ" sz="2000" u="sng" smtClean="0">
                <a:hlinkClick r:id="rId2"/>
              </a:rPr>
              <a:t>upload.wikimedia.org/wikipedia/commons/thumb/5/54/Stavenn_Aotus_trivirgatus_00.jpg/250px-Stavenn_Aotus_trivirgatus_00.jpg</a:t>
            </a:r>
            <a:r>
              <a:rPr lang="cs-CZ" sz="2000" u="sng"/>
              <a:t/>
            </a:r>
            <a:br>
              <a:rPr lang="cs-CZ" sz="2000" u="sng"/>
            </a:br>
            <a:r>
              <a:rPr lang="cs-CZ" sz="2000" u="sng">
                <a:hlinkClick r:id="rId3"/>
              </a:rPr>
              <a:t>http://upload.wikimedia.org/wikipedia/commons/thumb/e/e2/Cercopithecus_diana_2_%28Wroclaw_zoo%29.JPG/220px-Cercopithecus_diana_2_%</a:t>
            </a:r>
            <a:r>
              <a:rPr lang="cs-CZ" sz="2000" u="sng" smtClean="0">
                <a:hlinkClick r:id="rId3"/>
              </a:rPr>
              <a:t>28Wroclaw_zoo%29.JPG</a:t>
            </a:r>
            <a:r>
              <a:rPr lang="cs-CZ" sz="2000" u="sng"/>
              <a:t/>
            </a:r>
            <a:br>
              <a:rPr lang="cs-CZ" sz="2000" u="sng"/>
            </a:br>
            <a:r>
              <a:rPr lang="cs-CZ" sz="2000" u="sng">
                <a:hlinkClick r:id="rId4"/>
              </a:rPr>
              <a:t>http://</a:t>
            </a:r>
            <a:r>
              <a:rPr lang="cs-CZ" sz="2000" u="sng" smtClean="0">
                <a:hlinkClick r:id="rId4"/>
              </a:rPr>
              <a:t>upload.wikimedia.org/wikipedia/commons/thumb/3/32/Stavenn_Papio_hamadryas_01.jpg/258px-Stavenn_Papio_hamadryas_01.jpg</a:t>
            </a:r>
            <a:r>
              <a:rPr lang="cs-CZ" sz="2000" u="sng"/>
              <a:t/>
            </a:r>
            <a:br>
              <a:rPr lang="cs-CZ" sz="2000" u="sng"/>
            </a:br>
            <a:r>
              <a:rPr lang="cs-CZ" sz="2000" u="sng">
                <a:hlinkClick r:id="rId5"/>
              </a:rPr>
              <a:t>http://</a:t>
            </a:r>
            <a:r>
              <a:rPr lang="cs-CZ" sz="2000" u="sng" smtClean="0">
                <a:hlinkClick r:id="rId5"/>
              </a:rPr>
              <a:t>upload.wikimedia.org/wikipedia/commons/thumb/9/96/Macaque_India_3.jpg/258px-Macaque_India_3.jpg</a:t>
            </a:r>
            <a:r>
              <a:rPr lang="cs-CZ" sz="2000" u="sng"/>
              <a:t/>
            </a:r>
            <a:br>
              <a:rPr lang="cs-CZ" sz="2000" u="sng"/>
            </a:br>
            <a:r>
              <a:rPr lang="cs-CZ" sz="2000" u="sng"/>
              <a:t>http://upload.wikimedia.org/wikipedia/commons/7/7b/Young_Rhesus_Macaque.jpg</a:t>
            </a:r>
            <a:br>
              <a:rPr lang="cs-CZ" sz="2000" u="sng"/>
            </a:br>
            <a:r>
              <a:rPr lang="cs-CZ" sz="2000" u="sng">
                <a:hlinkClick r:id="rId6"/>
              </a:rPr>
              <a:t>http://</a:t>
            </a:r>
            <a:r>
              <a:rPr lang="cs-CZ" sz="2000" u="sng" smtClean="0">
                <a:hlinkClick r:id="rId6"/>
              </a:rPr>
              <a:t>upload.wikimedia.org/wikipedia/commons/thumb/8/8c/ColobusMonkeyOregonZoo.jpg/245px-ColobusMonkeyOregonZoo.jpg</a:t>
            </a:r>
            <a:r>
              <a:rPr lang="cs-CZ" sz="2000" u="sng"/>
              <a:t/>
            </a:r>
            <a:br>
              <a:rPr lang="cs-CZ" sz="2000" u="sng"/>
            </a:br>
            <a:r>
              <a:rPr lang="cs-CZ" sz="2000" u="sng"/>
              <a:t>http://upload.wikimedia.org/wikipedia/commons/thumb/b/b0/Gibbon_%C3%A0_mains_blanches_%28Zoo_de_Lille_Nord%29.jpg/265px-Gibbon_%C3%A0_mains_blanches_%28Zoo_de_Lille_Nord%29.jpg</a:t>
            </a:r>
            <a:br>
              <a:rPr lang="cs-CZ" sz="2000" u="sng"/>
            </a:br>
            <a:r>
              <a:rPr lang="cs-CZ" sz="2000" u="sng">
                <a:hlinkClick r:id="rId7"/>
              </a:rPr>
              <a:t>http://</a:t>
            </a:r>
            <a:r>
              <a:rPr lang="cs-CZ" sz="2000" u="sng" smtClean="0">
                <a:hlinkClick r:id="rId7"/>
              </a:rPr>
              <a:t>upload.wikimedia.org/wikipedia/commons/thumb/0/0b/Orangutan.jpg/220px-Orangutan.jpg</a:t>
            </a:r>
            <a:r>
              <a:rPr lang="cs-CZ" sz="2000" u="sng"/>
              <a:t/>
            </a:r>
            <a:br>
              <a:rPr lang="cs-CZ" sz="2000" u="sng"/>
            </a:br>
            <a:r>
              <a:rPr lang="cs-CZ" sz="2000" u="sng"/>
              <a:t>http://upload.wikimedia.org/wikipedia/commons/thumb/3/3b/Gorilla_gorilla_2.jpg/310px-Gorilla_gorilla_2.jpg</a:t>
            </a:r>
            <a:r>
              <a:rPr lang="cs-CZ" sz="2000" u="sng" smtClean="0"/>
              <a:t/>
            </a:r>
            <a:br>
              <a:rPr lang="cs-CZ" sz="2000" u="sng" smtClean="0"/>
            </a:br>
            <a:endParaRPr lang="cs-CZ" sz="2000" u="sng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28083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800">
                <a:hlinkClick r:id="rId2"/>
              </a:rPr>
              <a:t>http://upload.wikimedia.org/wikipedia/commons/thumb/a/a0/Susa_group,_mountain_gorilla.jpg/258px-Susa_group,_</a:t>
            </a:r>
            <a:r>
              <a:rPr lang="cs-CZ" sz="1800" smtClean="0">
                <a:hlinkClick r:id="rId2"/>
              </a:rPr>
              <a:t>mountain_gorilla.jpg</a:t>
            </a:r>
            <a:r>
              <a:rPr lang="cs-CZ" sz="1800"/>
              <a:t/>
            </a:r>
            <a:br>
              <a:rPr lang="cs-CZ" sz="1800"/>
            </a:br>
            <a:r>
              <a:rPr lang="cs-CZ" sz="1800">
                <a:hlinkClick r:id="rId3"/>
              </a:rPr>
              <a:t>http://</a:t>
            </a:r>
            <a:r>
              <a:rPr lang="cs-CZ" sz="1800" smtClean="0">
                <a:hlinkClick r:id="rId3"/>
              </a:rPr>
              <a:t>upload.wikimedia.org/wikipedia/commons/thumb/0/01/Eastern_Gorilla_area.png/260px-Eastern_Gorilla_area.png</a:t>
            </a:r>
            <a:r>
              <a:rPr lang="cs-CZ" sz="1800"/>
              <a:t/>
            </a:r>
            <a:br>
              <a:rPr lang="cs-CZ" sz="1800"/>
            </a:br>
            <a:r>
              <a:rPr lang="cs-CZ" sz="1800">
                <a:hlinkClick r:id="rId4"/>
              </a:rPr>
              <a:t>http://</a:t>
            </a:r>
            <a:r>
              <a:rPr lang="cs-CZ" sz="1800" smtClean="0">
                <a:hlinkClick r:id="rId4"/>
              </a:rPr>
              <a:t>upload.wikimedia.org/wikipedia/commons/thumb/6/67/Western_Gorilla_area.png/260px-Western_Gorilla_area.png</a:t>
            </a:r>
            <a:r>
              <a:rPr lang="cs-CZ" sz="1800"/>
              <a:t/>
            </a:r>
            <a:br>
              <a:rPr lang="cs-CZ" sz="1800"/>
            </a:br>
            <a:r>
              <a:rPr lang="cs-CZ" sz="1800"/>
              <a:t>http://upload.wikimedia.org/wikipedia/commons/thumb/5/57/Chimpanse.jpg/258px-Chimpanse.jpg</a:t>
            </a:r>
            <a:r>
              <a:rPr lang="cs-CZ" sz="1800" smtClean="0"/>
              <a:t/>
            </a:r>
            <a:br>
              <a:rPr lang="cs-CZ" sz="1800" smtClean="0"/>
            </a:br>
            <a:endParaRPr lang="cs-CZ" sz="180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331</TotalTime>
  <Words>531</Words>
  <Application>Microsoft Office PowerPoint</Application>
  <PresentationFormat>On-screen Show (4:3)</PresentationFormat>
  <Paragraphs>140</Paragraphs>
  <Slides>30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6</vt:i4>
      </vt:variant>
      <vt:variant>
        <vt:lpstr>Nadpisy snímků</vt:lpstr>
      </vt:variant>
      <vt:variant>
        <vt:i4>30</vt:i4>
      </vt:variant>
    </vt:vector>
  </HeadingPairs>
  <TitlesOfParts>
    <vt:vector size="40" baseType="lpstr">
      <vt:lpstr>Constantia</vt:lpstr>
      <vt:lpstr>Arial</vt:lpstr>
      <vt:lpstr>Wingdings 2</vt:lpstr>
      <vt:lpstr>Calibri</vt:lpstr>
      <vt:lpstr>Papír</vt:lpstr>
      <vt:lpstr>Papír</vt:lpstr>
      <vt:lpstr>Papír</vt:lpstr>
      <vt:lpstr>Papír</vt:lpstr>
      <vt:lpstr>Papír</vt:lpstr>
      <vt:lpstr>Papír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</vt:vector>
  </TitlesOfParts>
  <Company>Choltice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SAVCI</dc:title>
  <dc:creator>Hana Ošlejšková</dc:creator>
  <cp:lastModifiedBy>DUM</cp:lastModifiedBy>
  <cp:revision>25</cp:revision>
  <dcterms:created xsi:type="dcterms:W3CDTF">2012-07-18T06:34:28Z</dcterms:created>
  <dcterms:modified xsi:type="dcterms:W3CDTF">2014-02-13T15:41:48Z</dcterms:modified>
</cp:coreProperties>
</file>