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76" r:id="rId3"/>
    <p:sldId id="257" r:id="rId4"/>
    <p:sldId id="295" r:id="rId5"/>
    <p:sldId id="260" r:id="rId6"/>
    <p:sldId id="261" r:id="rId7"/>
    <p:sldId id="277" r:id="rId8"/>
    <p:sldId id="270" r:id="rId9"/>
    <p:sldId id="279" r:id="rId10"/>
    <p:sldId id="280" r:id="rId11"/>
    <p:sldId id="281" r:id="rId12"/>
    <p:sldId id="282" r:id="rId13"/>
    <p:sldId id="283" r:id="rId14"/>
    <p:sldId id="285" r:id="rId15"/>
    <p:sldId id="287" r:id="rId16"/>
    <p:sldId id="288" r:id="rId17"/>
    <p:sldId id="289" r:id="rId18"/>
    <p:sldId id="290" r:id="rId19"/>
    <p:sldId id="291" r:id="rId20"/>
    <p:sldId id="292" r:id="rId21"/>
    <p:sldId id="293" r:id="rId22"/>
    <p:sldId id="268" r:id="rId23"/>
    <p:sldId id="297" r:id="rId24"/>
    <p:sldId id="303" r:id="rId25"/>
    <p:sldId id="296" r:id="rId26"/>
    <p:sldId id="298" r:id="rId27"/>
    <p:sldId id="299" r:id="rId28"/>
    <p:sldId id="302" r:id="rId29"/>
    <p:sldId id="301" r:id="rId30"/>
    <p:sldId id="267" r:id="rId31"/>
    <p:sldId id="294" r:id="rId3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Styl Středně sytá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A107856-5554-42FB-B03E-39F5DBC370BA}" styleName="Střední styl 4 – zvýraznění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25E5076-3810-47DD-B79F-674D7AD40C01}" styleName="Tmavý styl 1 – zvýraznění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Styl Tmavá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7CE84F3-28C3-443E-9E96-99CF82512B78}" styleName="Tmavý styl 1 – zvýraznění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Tmavý styl 1 – zvýraznění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Tmavý styl 1 – zvýraznění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Tmavý styl 1 – zvýraznění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Tmavý styl 2 – zvýraznění 3/zvýraznění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Tmavý styl 2 – zvýraznění 1/zvýraznění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Styl Tmavá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3C2FFA5D-87B4-456A-9821-1D502468CF0F}" styleName="Styl s motivem 1 – zvýraznění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Světlý styl 1 – zvýraznění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Světlý styl 3 – zvýraznění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70" d="100"/>
          <a:sy n="70" d="100"/>
        </p:scale>
        <p:origin x="-1164" y="-15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1A4914-C258-44DB-B0AE-EA2F447200F4}" type="datetimeFigureOut">
              <a:rPr lang="cs-CZ" smtClean="0"/>
              <a:pPr/>
              <a:t>12.2.2014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CA9D79-8D3F-4A6A-8E0B-C657A0F8441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7BCA9D79-8D3F-4A6A-8E0B-C657A0F84419}" type="slidenum">
              <a:rPr lang="cs-CZ" smtClean="0"/>
              <a:pPr/>
              <a:t>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DF6F32BD-9E33-454D-93CD-31DE5878B513}" type="datetimeFigureOut">
              <a:rPr lang="cs-CZ" smtClean="0"/>
              <a:pPr/>
              <a:t>12.2.2014</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348BBB82-E729-4998-BCF0-8819381301A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48BBB82-E729-4998-BCF0-8819381301A8}"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48BBB82-E729-4998-BCF0-8819381301A8}"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48BBB82-E729-4998-BCF0-8819381301A8}"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348BBB82-E729-4998-BCF0-8819381301A8}"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348BBB82-E729-4998-BCF0-8819381301A8}"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348BBB82-E729-4998-BCF0-8819381301A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DF6F32BD-9E33-454D-93CD-31DE5878B513}" type="datetimeFigureOut">
              <a:rPr lang="cs-CZ" smtClean="0"/>
              <a:pPr/>
              <a:t>12.2.2014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348BBB82-E729-4998-BCF0-8819381301A8}"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DF6F32BD-9E33-454D-93CD-31DE5878B513}" type="datetimeFigureOut">
              <a:rPr lang="cs-CZ" smtClean="0"/>
              <a:pPr/>
              <a:t>12.2.2014</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348BBB82-E729-4998-BCF0-8819381301A8}"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48BBB82-E729-4998-BCF0-8819381301A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F6F32BD-9E33-454D-93CD-31DE5878B51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348BBB82-E729-4998-BCF0-8819381301A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F6F32BD-9E33-454D-93CD-31DE5878B513}" type="datetimeFigureOut">
              <a:rPr lang="cs-CZ" smtClean="0"/>
              <a:pPr/>
              <a:t>12.2.2014</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48BBB82-E729-4998-BCF0-8819381301A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22.xml"/><Relationship Id="rId3" Type="http://schemas.openxmlformats.org/officeDocument/2006/relationships/slide" Target="slide5.xml"/><Relationship Id="rId7" Type="http://schemas.openxmlformats.org/officeDocument/2006/relationships/slide" Target="slide1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slide" Target="slide14.xml"/><Relationship Id="rId5" Type="http://schemas.openxmlformats.org/officeDocument/2006/relationships/slide" Target="slide10.xml"/><Relationship Id="rId4" Type="http://schemas.openxmlformats.org/officeDocument/2006/relationships/slide" Target="slide8.xml"/><Relationship Id="rId9" Type="http://schemas.openxmlformats.org/officeDocument/2006/relationships/slide" Target="slide1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slide" Target="slide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slide" Target="slide4.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slide" Target="slide29.xml"/><Relationship Id="rId3" Type="http://schemas.openxmlformats.org/officeDocument/2006/relationships/slide" Target="slide24.xml"/><Relationship Id="rId7" Type="http://schemas.openxmlformats.org/officeDocument/2006/relationships/slide" Target="slide28.xml"/><Relationship Id="rId2" Type="http://schemas.openxmlformats.org/officeDocument/2006/relationships/slide" Target="slide23.xml"/><Relationship Id="rId1" Type="http://schemas.openxmlformats.org/officeDocument/2006/relationships/slideLayout" Target="../slideLayouts/slideLayout2.xml"/><Relationship Id="rId6" Type="http://schemas.openxmlformats.org/officeDocument/2006/relationships/slide" Target="slide27.xml"/><Relationship Id="rId5" Type="http://schemas.openxmlformats.org/officeDocument/2006/relationships/slide" Target="slide26.xml"/><Relationship Id="rId4" Type="http://schemas.openxmlformats.org/officeDocument/2006/relationships/slide" Target="slide25.xml"/></Relationships>
</file>

<file path=ppt/slides/_rels/slide23.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a:xfrm>
            <a:off x="407625" y="2291356"/>
            <a:ext cx="8379217" cy="923330"/>
          </a:xfrm>
          <a:prstGeom prst="rect">
            <a:avLst/>
          </a:prstGeom>
          <a:noFill/>
        </p:spPr>
        <p:txBody>
          <a:bodyPr wrap="none" lIns="91440" tIns="45720" rIns="91440" bIns="45720">
            <a:spAutoFit/>
          </a:bodyPr>
          <a:lstStyle/>
          <a:p>
            <a:pPr algn="ctr"/>
            <a:r>
              <a:rPr lang="cs-CZ" sz="5400"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POHYBOVÉ SCHOPNOSTI</a:t>
            </a:r>
            <a:endParaRPr lang="cs-CZ" sz="5400" b="1"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
        <p:nvSpPr>
          <p:cNvPr id="9" name="Obdélník 8"/>
          <p:cNvSpPr/>
          <p:nvPr/>
        </p:nvSpPr>
        <p:spPr>
          <a:xfrm>
            <a:off x="1571604" y="3286124"/>
            <a:ext cx="5925019" cy="461665"/>
          </a:xfrm>
          <a:prstGeom prst="rect">
            <a:avLst/>
          </a:prstGeom>
          <a:noFill/>
        </p:spPr>
        <p:txBody>
          <a:bodyPr wrap="none" lIns="91440" tIns="45720" rIns="91440" bIns="45720">
            <a:spAutoFit/>
          </a:bodyPr>
          <a:lstStyle/>
          <a:p>
            <a:pPr algn="ctr"/>
            <a:r>
              <a:rPr lang="cs-CZ" sz="24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Vybraná témata teorie tělesné výchovy</a:t>
            </a:r>
            <a:endParaRPr lang="cs-CZ" sz="2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642910" y="285728"/>
            <a:ext cx="7848872" cy="1512168"/>
          </a:xfrm>
          <a:prstGeom prst="rect">
            <a:avLst/>
          </a:prstGeom>
        </p:spPr>
      </p:pic>
      <p:pic>
        <p:nvPicPr>
          <p:cNvPr id="5" name="Picture 5" descr="GYMLOVO_logo BRV"/>
          <p:cNvPicPr>
            <a:picLocks noChangeAspect="1" noChangeArrowheads="1"/>
          </p:cNvPicPr>
          <p:nvPr/>
        </p:nvPicPr>
        <p:blipFill>
          <a:blip r:embed="rId3"/>
          <a:srcRect/>
          <a:stretch>
            <a:fillRect/>
          </a:stretch>
        </p:blipFill>
        <p:spPr bwMode="auto">
          <a:xfrm>
            <a:off x="3929058" y="5000636"/>
            <a:ext cx="1071570" cy="1071570"/>
          </a:xfrm>
          <a:prstGeom prst="rect">
            <a:avLst/>
          </a:prstGeom>
          <a:noFill/>
          <a:ln w="9525">
            <a:noFill/>
            <a:miter lim="800000"/>
            <a:headEnd/>
            <a:tailEnd/>
          </a:ln>
        </p:spPr>
      </p:pic>
      <p:graphicFrame>
        <p:nvGraphicFramePr>
          <p:cNvPr id="6" name="Zástupný symbol pro obsah 4"/>
          <p:cNvGraphicFramePr>
            <a:graphicFrameLocks/>
          </p:cNvGraphicFramePr>
          <p:nvPr/>
        </p:nvGraphicFramePr>
        <p:xfrm>
          <a:off x="714348" y="2285992"/>
          <a:ext cx="7643866" cy="2384298"/>
        </p:xfrm>
        <a:graphic>
          <a:graphicData uri="http://schemas.openxmlformats.org/drawingml/2006/table">
            <a:tbl>
              <a:tblPr firstRow="1" bandRow="1">
                <a:tableStyleId>{69CF1AB2-1976-4502-BF36-3FF5EA218861}</a:tableStyleId>
              </a:tblPr>
              <a:tblGrid>
                <a:gridCol w="7643866"/>
              </a:tblGrid>
              <a:tr h="339010">
                <a:tc>
                  <a:txBody>
                    <a:bodyPr/>
                    <a:lstStyle/>
                    <a:p>
                      <a:r>
                        <a:rPr lang="cs-CZ" sz="1700" b="0" dirty="0" smtClean="0"/>
                        <a:t>NÁZEV</a:t>
                      </a:r>
                      <a:r>
                        <a:rPr lang="cs-CZ" sz="1700" b="0" baseline="0" dirty="0" smtClean="0"/>
                        <a:t> ŠKOLY: Gymnázium Lovosice, Sady p</a:t>
                      </a:r>
                      <a:r>
                        <a:rPr lang="en-US" sz="1700" b="0" baseline="0" dirty="0" err="1" smtClean="0"/>
                        <a:t>i</a:t>
                      </a:r>
                      <a:r>
                        <a:rPr lang="cs-CZ" sz="1700" b="0" baseline="0" dirty="0" err="1" smtClean="0"/>
                        <a:t>onýrů</a:t>
                      </a:r>
                      <a:r>
                        <a:rPr lang="cs-CZ" sz="1700" b="0" baseline="0" dirty="0" smtClean="0"/>
                        <a:t> 600</a:t>
                      </a:r>
                      <a:r>
                        <a:rPr lang="en-US" sz="1700" b="0" baseline="0" dirty="0" smtClean="0"/>
                        <a:t>/</a:t>
                      </a:r>
                      <a:r>
                        <a:rPr lang="cs-CZ" sz="1700" b="0" baseline="0" dirty="0" smtClean="0"/>
                        <a:t>6</a:t>
                      </a:r>
                      <a:endParaRPr lang="cs-CZ" sz="1700" b="0" dirty="0">
                        <a:solidFill>
                          <a:schemeClr val="accent2">
                            <a:lumMod val="75000"/>
                          </a:schemeClr>
                        </a:solidFill>
                      </a:endParaRPr>
                    </a:p>
                  </a:txBody>
                  <a:tcPr marL="81534" marR="81534" marT="40767" marB="40767"/>
                </a:tc>
              </a:tr>
              <a:tr h="339010">
                <a:tc>
                  <a:txBody>
                    <a:bodyPr/>
                    <a:lstStyle/>
                    <a:p>
                      <a:r>
                        <a:rPr lang="cs-CZ" sz="1700" dirty="0" smtClean="0"/>
                        <a:t>ČÍSLO PROJEKTU: CZ.1.07</a:t>
                      </a:r>
                      <a:r>
                        <a:rPr lang="en-US" sz="1700" dirty="0" smtClean="0"/>
                        <a:t>/</a:t>
                      </a:r>
                      <a:r>
                        <a:rPr lang="cs-CZ" sz="1700" dirty="0" smtClean="0"/>
                        <a:t>1.5.00</a:t>
                      </a:r>
                      <a:r>
                        <a:rPr lang="en-US" sz="1700" dirty="0" smtClean="0"/>
                        <a:t>/</a:t>
                      </a:r>
                      <a:r>
                        <a:rPr lang="cs-CZ" sz="1700" dirty="0" smtClean="0"/>
                        <a:t>34.1073</a:t>
                      </a:r>
                      <a:endParaRPr lang="cs-CZ" sz="1700" b="0" dirty="0" smtClean="0">
                        <a:solidFill>
                          <a:schemeClr val="accent2">
                            <a:lumMod val="75000"/>
                          </a:schemeClr>
                        </a:solidFill>
                      </a:endParaRPr>
                    </a:p>
                  </a:txBody>
                  <a:tcPr marL="81534" marR="81534" marT="40767" marB="40767"/>
                </a:tc>
              </a:tr>
              <a:tr h="339010">
                <a:tc>
                  <a:txBody>
                    <a:bodyPr/>
                    <a:lstStyle/>
                    <a:p>
                      <a:r>
                        <a:rPr lang="cs-CZ" sz="1700" dirty="0" smtClean="0"/>
                        <a:t>NÁZEV MATERIÁLU: VY_32_INOVACE_4C_01_Pohybové</a:t>
                      </a:r>
                      <a:r>
                        <a:rPr lang="cs-CZ" sz="1700" baseline="0" dirty="0" smtClean="0"/>
                        <a:t> schopnosti</a:t>
                      </a:r>
                      <a:endParaRPr lang="cs-CZ" sz="1700" b="0" dirty="0">
                        <a:solidFill>
                          <a:schemeClr val="accent2">
                            <a:lumMod val="75000"/>
                          </a:schemeClr>
                        </a:solidFill>
                      </a:endParaRPr>
                    </a:p>
                  </a:txBody>
                  <a:tcPr marL="81534" marR="81534" marT="40767" marB="40767"/>
                </a:tc>
              </a:tr>
              <a:tr h="339010">
                <a:tc>
                  <a:txBody>
                    <a:bodyPr/>
                    <a:lstStyle/>
                    <a:p>
                      <a:r>
                        <a:rPr lang="cs-CZ" sz="1700" dirty="0" smtClean="0"/>
                        <a:t>TÉMA SADY: Vybraná</a:t>
                      </a:r>
                      <a:r>
                        <a:rPr lang="cs-CZ" sz="1700" baseline="0" dirty="0" smtClean="0"/>
                        <a:t> témata teorie tělesné výchovy</a:t>
                      </a:r>
                      <a:endParaRPr lang="cs-CZ" sz="1700" b="0" dirty="0">
                        <a:solidFill>
                          <a:schemeClr val="accent2">
                            <a:lumMod val="75000"/>
                          </a:schemeClr>
                        </a:solidFill>
                      </a:endParaRPr>
                    </a:p>
                  </a:txBody>
                  <a:tcPr marL="81534" marR="81534" marT="40767" marB="40767"/>
                </a:tc>
              </a:tr>
              <a:tr h="339010">
                <a:tc>
                  <a:txBody>
                    <a:bodyPr/>
                    <a:lstStyle/>
                    <a:p>
                      <a:r>
                        <a:rPr lang="cs-CZ" sz="1700" dirty="0" smtClean="0"/>
                        <a:t>ROČNÍK: 3.A, 3.B</a:t>
                      </a:r>
                      <a:endParaRPr lang="cs-CZ" sz="1700" b="0" dirty="0">
                        <a:solidFill>
                          <a:schemeClr val="accent2">
                            <a:lumMod val="75000"/>
                          </a:schemeClr>
                        </a:solidFill>
                      </a:endParaRPr>
                    </a:p>
                  </a:txBody>
                  <a:tcPr marL="81534" marR="81534" marT="40767" marB="40767"/>
                </a:tc>
              </a:tr>
              <a:tr h="339010">
                <a:tc>
                  <a:txBody>
                    <a:bodyPr/>
                    <a:lstStyle/>
                    <a:p>
                      <a:r>
                        <a:rPr lang="cs-CZ" sz="1700" dirty="0" smtClean="0"/>
                        <a:t>DATUM VZNIKU:</a:t>
                      </a:r>
                      <a:r>
                        <a:rPr lang="cs-CZ" sz="1700" baseline="0" dirty="0" smtClean="0"/>
                        <a:t> listopad 2</a:t>
                      </a:r>
                      <a:r>
                        <a:rPr lang="cs-CZ" sz="1700" dirty="0" smtClean="0"/>
                        <a:t>013</a:t>
                      </a:r>
                      <a:endParaRPr lang="cs-CZ" sz="1700" b="0" dirty="0">
                        <a:solidFill>
                          <a:schemeClr val="accent2">
                            <a:lumMod val="75000"/>
                          </a:schemeClr>
                        </a:solidFill>
                      </a:endParaRPr>
                    </a:p>
                  </a:txBody>
                  <a:tcPr marL="81534" marR="81534" marT="40767" marB="40767"/>
                </a:tc>
              </a:tr>
              <a:tr h="339010">
                <a:tc>
                  <a:txBody>
                    <a:bodyPr/>
                    <a:lstStyle/>
                    <a:p>
                      <a:r>
                        <a:rPr lang="cs-CZ" sz="1700" dirty="0" smtClean="0"/>
                        <a:t>AUTOR: Mgr. Jiří </a:t>
                      </a:r>
                      <a:r>
                        <a:rPr lang="cs-CZ" sz="1700" dirty="0" err="1" smtClean="0"/>
                        <a:t>Willner</a:t>
                      </a:r>
                      <a:endParaRPr lang="cs-CZ" sz="1700" b="0" dirty="0">
                        <a:solidFill>
                          <a:schemeClr val="accent2">
                            <a:lumMod val="75000"/>
                          </a:schemeClr>
                        </a:solidFill>
                      </a:endParaRPr>
                    </a:p>
                  </a:txBody>
                  <a:tcPr marL="81534" marR="81534" marT="40767" marB="40767"/>
                </a:tc>
              </a:tr>
            </a:tbl>
          </a:graphicData>
        </a:graphic>
      </p:graphicFrame>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481328"/>
            <a:ext cx="8229600" cy="4733754"/>
          </a:xfrm>
        </p:spPr>
        <p:txBody>
          <a:bodyPr>
            <a:normAutofit fontScale="62500" lnSpcReduction="20000"/>
          </a:bodyPr>
          <a:lstStyle/>
          <a:p>
            <a:pPr algn="just"/>
            <a:r>
              <a:rPr lang="cs-CZ" dirty="0" smtClean="0"/>
              <a:t>Materiál je určen pro první vyučovací hodinu tělesné výchovy tříd 3. ročníku středních škol a čtyřletých gymnázií, dále pro 7. ročník osmiletých gymnázií. </a:t>
            </a:r>
          </a:p>
          <a:p>
            <a:pPr algn="just"/>
            <a:r>
              <a:rPr lang="cs-CZ" dirty="0" smtClean="0"/>
              <a:t>Některé materiály mohou být využity také v druhém ročníku osmiletých gymnázií a sedmých třídách základních škol.</a:t>
            </a:r>
          </a:p>
          <a:p>
            <a:pPr algn="just"/>
            <a:r>
              <a:rPr lang="cs-CZ" dirty="0" smtClean="0"/>
              <a:t>Časová náročnost teoretické části je 30-45 minut</a:t>
            </a:r>
          </a:p>
          <a:p>
            <a:pPr algn="just"/>
            <a:r>
              <a:rPr lang="cs-CZ" dirty="0" smtClean="0"/>
              <a:t>Interaktivní studijní materiál je zaměřen na téma pohybové schopnosti.</a:t>
            </a:r>
          </a:p>
          <a:p>
            <a:pPr algn="just"/>
            <a:r>
              <a:rPr lang="cs-CZ" dirty="0" smtClean="0"/>
              <a:t>V prezentaci je rozváděno téma pohybové schopnosti.</a:t>
            </a:r>
          </a:p>
          <a:p>
            <a:pPr algn="just"/>
            <a:r>
              <a:rPr lang="cs-CZ" dirty="0" smtClean="0"/>
              <a:t>Odborné texty jsou doplňovány hodícími se obrázky.</a:t>
            </a:r>
          </a:p>
          <a:p>
            <a:pPr algn="just"/>
            <a:r>
              <a:rPr lang="cs-CZ" dirty="0" smtClean="0"/>
              <a:t>V závěrečné části je uvedeno procvičování teoretických poznatků s následným řešením</a:t>
            </a:r>
            <a:r>
              <a:rPr lang="cs-CZ" dirty="0" smtClean="0"/>
              <a:t>.</a:t>
            </a:r>
            <a:endParaRPr lang="cs-CZ" dirty="0" smtClean="0"/>
          </a:p>
          <a:p>
            <a:pPr algn="just"/>
            <a:r>
              <a:rPr lang="cs-CZ" dirty="0" smtClean="0"/>
              <a:t>Hlavní nabídka je členěna tematicky do jednotlivých </a:t>
            </a:r>
            <a:r>
              <a:rPr lang="cs-CZ" dirty="0" smtClean="0"/>
              <a:t>políček. </a:t>
            </a:r>
          </a:p>
          <a:p>
            <a:pPr algn="just"/>
            <a:r>
              <a:rPr lang="cs-CZ" dirty="0" smtClean="0"/>
              <a:t>Při kliknutí na dané políčko je text hypertextově odkázán na příslušné téma.</a:t>
            </a:r>
            <a:endParaRPr lang="cs-CZ" dirty="0" smtClean="0"/>
          </a:p>
          <a:p>
            <a:pPr algn="just"/>
            <a:r>
              <a:rPr lang="cs-CZ" dirty="0" smtClean="0"/>
              <a:t>Text </a:t>
            </a:r>
            <a:r>
              <a:rPr lang="cs-CZ" dirty="0" smtClean="0"/>
              <a:t>je rolován po odstavcích, případně po jednotlivých odrážkách (dle potřeby k výuce).</a:t>
            </a:r>
          </a:p>
          <a:p>
            <a:pPr algn="just"/>
            <a:r>
              <a:rPr lang="cs-CZ" dirty="0" smtClean="0"/>
              <a:t>Jednotlivé obrázky jsou číslovány s odkazem na patřičnou část textu.</a:t>
            </a:r>
          </a:p>
          <a:p>
            <a:pPr algn="just"/>
            <a:r>
              <a:rPr lang="cs-CZ" dirty="0" smtClean="0"/>
              <a:t>Procvičování je realizováno formou data-projektoru.</a:t>
            </a:r>
          </a:p>
          <a:p>
            <a:pPr algn="just"/>
            <a:r>
              <a:rPr lang="cs-CZ" dirty="0" smtClean="0"/>
              <a:t>Případná p</a:t>
            </a:r>
            <a:r>
              <a:rPr lang="cs-CZ" dirty="0" smtClean="0"/>
              <a:t>raktická </a:t>
            </a:r>
            <a:r>
              <a:rPr lang="cs-CZ" dirty="0" smtClean="0"/>
              <a:t>část výuky je realizována v tělocvičně.</a:t>
            </a:r>
          </a:p>
          <a:p>
            <a:endParaRPr lang="cs-CZ" dirty="0"/>
          </a:p>
        </p:txBody>
      </p:sp>
      <p:sp>
        <p:nvSpPr>
          <p:cNvPr id="2" name="Nadpis 1"/>
          <p:cNvSpPr>
            <a:spLocks noGrp="1"/>
          </p:cNvSpPr>
          <p:nvPr>
            <p:ph type="title"/>
          </p:nvPr>
        </p:nvSpPr>
        <p:spPr/>
        <p:txBody>
          <a:bodyPr/>
          <a:lstStyle/>
          <a:p>
            <a:r>
              <a:rPr lang="cs-CZ" dirty="0" smtClean="0"/>
              <a:t>Anotace</a:t>
            </a:r>
            <a:endParaRPr lang="cs-CZ"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pPr algn="ctr"/>
            <a:r>
              <a:rPr lang="cs-CZ" dirty="0" smtClean="0"/>
              <a:t>HLAVNÍ NABÍDKA</a:t>
            </a:r>
            <a:endParaRPr lang="cs-CZ" dirty="0"/>
          </a:p>
        </p:txBody>
      </p:sp>
      <p:sp>
        <p:nvSpPr>
          <p:cNvPr id="4" name="Obdélník 3">
            <a:hlinkClick r:id="rId3" action="ppaction://hlinksldjump" highlightClick="1"/>
          </p:cNvPr>
          <p:cNvSpPr/>
          <p:nvPr/>
        </p:nvSpPr>
        <p:spPr>
          <a:xfrm>
            <a:off x="857224" y="1571612"/>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ÚVODEM</a:t>
            </a:r>
            <a:endParaRPr lang="cs-CZ" sz="2000" b="1" dirty="0"/>
          </a:p>
        </p:txBody>
      </p:sp>
      <p:sp>
        <p:nvSpPr>
          <p:cNvPr id="11" name="Obdélník 10">
            <a:hlinkClick r:id="rId4" action="ppaction://hlinksldjump" highlightClick="1"/>
          </p:cNvPr>
          <p:cNvSpPr/>
          <p:nvPr/>
        </p:nvSpPr>
        <p:spPr>
          <a:xfrm>
            <a:off x="3286116" y="1571612"/>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RYCHLOST</a:t>
            </a:r>
            <a:endParaRPr lang="cs-CZ" sz="2000" b="1" dirty="0"/>
          </a:p>
        </p:txBody>
      </p:sp>
      <p:sp>
        <p:nvSpPr>
          <p:cNvPr id="12" name="Obdélník 11">
            <a:hlinkClick r:id="rId5" action="ppaction://hlinksldjump" highlightClick="1"/>
          </p:cNvPr>
          <p:cNvSpPr/>
          <p:nvPr/>
        </p:nvSpPr>
        <p:spPr>
          <a:xfrm>
            <a:off x="5786446" y="1571612"/>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VYTRVALOST</a:t>
            </a:r>
            <a:endParaRPr lang="cs-CZ" sz="2000" b="1" dirty="0"/>
          </a:p>
        </p:txBody>
      </p:sp>
      <p:sp>
        <p:nvSpPr>
          <p:cNvPr id="13" name="Obdélník 12">
            <a:hlinkClick r:id="rId6" action="ppaction://hlinksldjump" highlightClick="1"/>
          </p:cNvPr>
          <p:cNvSpPr/>
          <p:nvPr/>
        </p:nvSpPr>
        <p:spPr>
          <a:xfrm>
            <a:off x="857224" y="3214686"/>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SÍLA</a:t>
            </a:r>
            <a:endParaRPr lang="cs-CZ" sz="2000" b="1" dirty="0"/>
          </a:p>
        </p:txBody>
      </p:sp>
      <p:sp>
        <p:nvSpPr>
          <p:cNvPr id="14" name="Obdélník 13">
            <a:hlinkClick r:id="rId7" action="ppaction://hlinksldjump" highlightClick="1"/>
          </p:cNvPr>
          <p:cNvSpPr/>
          <p:nvPr/>
        </p:nvSpPr>
        <p:spPr>
          <a:xfrm>
            <a:off x="3286116" y="3214686"/>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KOORDINACE</a:t>
            </a:r>
            <a:endParaRPr lang="cs-CZ" sz="2000" b="1" dirty="0"/>
          </a:p>
        </p:txBody>
      </p:sp>
      <p:sp>
        <p:nvSpPr>
          <p:cNvPr id="15" name="Obdélník 14">
            <a:hlinkClick r:id="rId8" action="ppaction://hlinksldjump" highlightClick="1"/>
          </p:cNvPr>
          <p:cNvSpPr/>
          <p:nvPr/>
        </p:nvSpPr>
        <p:spPr>
          <a:xfrm>
            <a:off x="3286116" y="4857760"/>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OTÁZKY </a:t>
            </a:r>
          </a:p>
          <a:p>
            <a:pPr algn="ctr"/>
            <a:r>
              <a:rPr lang="cs-CZ" sz="2000" b="1" dirty="0" smtClean="0"/>
              <a:t>K </a:t>
            </a:r>
          </a:p>
          <a:p>
            <a:pPr algn="ctr"/>
            <a:r>
              <a:rPr lang="cs-CZ" sz="2000" b="1" dirty="0" smtClean="0"/>
              <a:t>PŘEZKOUŠENÍ</a:t>
            </a:r>
            <a:endParaRPr lang="cs-CZ" sz="2000" b="1" dirty="0"/>
          </a:p>
        </p:txBody>
      </p:sp>
      <p:sp>
        <p:nvSpPr>
          <p:cNvPr id="16" name="Obdélník 15">
            <a:hlinkClick r:id="rId9" action="ppaction://hlinksldjump" highlightClick="1"/>
          </p:cNvPr>
          <p:cNvSpPr/>
          <p:nvPr/>
        </p:nvSpPr>
        <p:spPr>
          <a:xfrm>
            <a:off x="5786446" y="3214686"/>
            <a:ext cx="2143140" cy="13573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POHYBLIVOST</a:t>
            </a:r>
            <a:endParaRPr lang="cs-CZ" sz="20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500570"/>
            <a:ext cx="8229600" cy="1357322"/>
          </a:xfrm>
        </p:spPr>
        <p:txBody>
          <a:bodyPr>
            <a:noAutofit/>
          </a:bodyPr>
          <a:lstStyle/>
          <a:p>
            <a:r>
              <a:rPr lang="cs-CZ" sz="2400" dirty="0" smtClean="0"/>
              <a:t>Vrozené předpoklady</a:t>
            </a:r>
            <a:r>
              <a:rPr lang="cs-CZ" sz="2400" baseline="30000" dirty="0" smtClean="0"/>
              <a:t>(1)</a:t>
            </a:r>
            <a:r>
              <a:rPr lang="cs-CZ" sz="2400" dirty="0" smtClean="0"/>
              <a:t>.</a:t>
            </a:r>
          </a:p>
          <a:p>
            <a:r>
              <a:rPr lang="cs-CZ" sz="2400" dirty="0" smtClean="0"/>
              <a:t>Nelze je získat ani zapomenout</a:t>
            </a:r>
            <a:r>
              <a:rPr lang="cs-CZ" sz="2400" baseline="30000" dirty="0" smtClean="0"/>
              <a:t>(2)</a:t>
            </a:r>
            <a:r>
              <a:rPr lang="cs-CZ" sz="2400" dirty="0" smtClean="0"/>
              <a:t>.</a:t>
            </a:r>
          </a:p>
          <a:p>
            <a:r>
              <a:rPr lang="cs-CZ" sz="2400" dirty="0" smtClean="0"/>
              <a:t>Každý člověk je má na určité úrovni</a:t>
            </a:r>
            <a:r>
              <a:rPr lang="cs-CZ" sz="2400" baseline="30000" dirty="0" smtClean="0"/>
              <a:t>(3)</a:t>
            </a:r>
            <a:r>
              <a:rPr lang="cs-CZ" sz="2400" dirty="0" smtClean="0"/>
              <a:t>.</a:t>
            </a:r>
          </a:p>
        </p:txBody>
      </p:sp>
      <p:sp>
        <p:nvSpPr>
          <p:cNvPr id="2" name="Nadpis 1"/>
          <p:cNvSpPr>
            <a:spLocks noGrp="1"/>
          </p:cNvSpPr>
          <p:nvPr>
            <p:ph type="title"/>
          </p:nvPr>
        </p:nvSpPr>
        <p:spPr/>
        <p:txBody>
          <a:bodyPr>
            <a:normAutofit fontScale="90000"/>
          </a:bodyPr>
          <a:lstStyle/>
          <a:p>
            <a:r>
              <a:rPr lang="cs-CZ" dirty="0" smtClean="0"/>
              <a:t>Co to jsou pohybové schopnosti</a:t>
            </a:r>
            <a:endParaRPr lang="cs-CZ" dirty="0"/>
          </a:p>
        </p:txBody>
      </p:sp>
      <p:pic>
        <p:nvPicPr>
          <p:cNvPr id="4" name="Obrázek 3" descr="Ballet-dancer_01.jpg"/>
          <p:cNvPicPr>
            <a:picLocks noChangeAspect="1"/>
          </p:cNvPicPr>
          <p:nvPr/>
        </p:nvPicPr>
        <p:blipFill>
          <a:blip r:embed="rId2"/>
          <a:stretch>
            <a:fillRect/>
          </a:stretch>
        </p:blipFill>
        <p:spPr>
          <a:xfrm>
            <a:off x="571472" y="1357298"/>
            <a:ext cx="2714620" cy="2714620"/>
          </a:xfrm>
          <a:prstGeom prst="rect">
            <a:avLst/>
          </a:prstGeom>
        </p:spPr>
      </p:pic>
      <p:pic>
        <p:nvPicPr>
          <p:cNvPr id="5" name="Obrázek 4" descr="0408_USA_Olympic_fencing.jpg"/>
          <p:cNvPicPr>
            <a:picLocks noChangeAspect="1"/>
          </p:cNvPicPr>
          <p:nvPr/>
        </p:nvPicPr>
        <p:blipFill>
          <a:blip r:embed="rId3"/>
          <a:stretch>
            <a:fillRect/>
          </a:stretch>
        </p:blipFill>
        <p:spPr>
          <a:xfrm>
            <a:off x="5643570" y="1357298"/>
            <a:ext cx="2939163" cy="1928826"/>
          </a:xfrm>
          <a:prstGeom prst="rect">
            <a:avLst/>
          </a:prstGeom>
        </p:spPr>
      </p:pic>
      <p:pic>
        <p:nvPicPr>
          <p:cNvPr id="6" name="Obrázek 5" descr="Usain_Bolt_Olympics_cropped.jpg"/>
          <p:cNvPicPr>
            <a:picLocks noChangeAspect="1"/>
          </p:cNvPicPr>
          <p:nvPr/>
        </p:nvPicPr>
        <p:blipFill>
          <a:blip r:embed="rId4" cstate="print"/>
          <a:stretch>
            <a:fillRect/>
          </a:stretch>
        </p:blipFill>
        <p:spPr>
          <a:xfrm>
            <a:off x="3571868" y="1357298"/>
            <a:ext cx="1785950" cy="23803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linds(horizont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linds(horizontal)">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714752"/>
            <a:ext cx="8115328" cy="2500330"/>
          </a:xfrm>
        </p:spPr>
        <p:txBody>
          <a:bodyPr>
            <a:noAutofit/>
          </a:bodyPr>
          <a:lstStyle/>
          <a:p>
            <a:pPr lvl="0"/>
            <a:r>
              <a:rPr lang="cs-CZ" sz="2400" b="1" dirty="0" smtClean="0"/>
              <a:t>Vytrvalost </a:t>
            </a:r>
            <a:r>
              <a:rPr lang="cs-CZ" sz="2400" dirty="0" smtClean="0"/>
              <a:t>– schopnost překonávat únavu neboli dlouhodobě vykonávat pohybovou činnost nízké intenzity, resp. delší časový úsek se pohybovat s co nejvyšší intenzitou</a:t>
            </a:r>
            <a:r>
              <a:rPr lang="cs-CZ" sz="2400" baseline="30000" dirty="0" smtClean="0"/>
              <a:t>(4)</a:t>
            </a:r>
            <a:r>
              <a:rPr lang="cs-CZ" sz="2400" dirty="0" smtClean="0"/>
              <a:t>.</a:t>
            </a:r>
          </a:p>
          <a:p>
            <a:pPr lvl="0"/>
            <a:r>
              <a:rPr lang="cs-CZ" sz="2400" b="1" dirty="0" smtClean="0"/>
              <a:t>Síla</a:t>
            </a:r>
            <a:r>
              <a:rPr lang="cs-CZ" sz="2400" dirty="0" smtClean="0"/>
              <a:t> – schopnost překonávat vnější odpor prostřednictvím svalové kontrakce</a:t>
            </a:r>
            <a:r>
              <a:rPr lang="cs-CZ" sz="2400" baseline="30000" dirty="0" smtClean="0"/>
              <a:t>(5)</a:t>
            </a:r>
            <a:r>
              <a:rPr lang="cs-CZ" sz="2400" dirty="0" smtClean="0"/>
              <a:t>.</a:t>
            </a:r>
          </a:p>
        </p:txBody>
      </p:sp>
      <p:sp>
        <p:nvSpPr>
          <p:cNvPr id="2" name="Nadpis 1"/>
          <p:cNvSpPr>
            <a:spLocks noGrp="1"/>
          </p:cNvSpPr>
          <p:nvPr>
            <p:ph type="title"/>
          </p:nvPr>
        </p:nvSpPr>
        <p:spPr/>
        <p:txBody>
          <a:bodyPr/>
          <a:lstStyle/>
          <a:p>
            <a:r>
              <a:rPr lang="cs-CZ" dirty="0" smtClean="0"/>
              <a:t>Členění pohybových schopností</a:t>
            </a:r>
            <a:endParaRPr lang="cs-CZ" dirty="0"/>
          </a:p>
        </p:txBody>
      </p:sp>
      <p:pic>
        <p:nvPicPr>
          <p:cNvPr id="4" name="Obrázek 3" descr="Paula_Radciffe_NYC_Marathon_2008_cropped.jpg"/>
          <p:cNvPicPr>
            <a:picLocks noChangeAspect="1"/>
          </p:cNvPicPr>
          <p:nvPr/>
        </p:nvPicPr>
        <p:blipFill>
          <a:blip r:embed="rId2" cstate="print"/>
          <a:stretch>
            <a:fillRect/>
          </a:stretch>
        </p:blipFill>
        <p:spPr>
          <a:xfrm>
            <a:off x="2292850" y="1214422"/>
            <a:ext cx="1636208" cy="2500330"/>
          </a:xfrm>
          <a:prstGeom prst="rect">
            <a:avLst/>
          </a:prstGeom>
        </p:spPr>
      </p:pic>
      <p:pic>
        <p:nvPicPr>
          <p:cNvPr id="5" name="Obrázek 4" descr="Zulfiya_Chinshanlo_2009.jpg"/>
          <p:cNvPicPr>
            <a:picLocks noChangeAspect="1"/>
          </p:cNvPicPr>
          <p:nvPr/>
        </p:nvPicPr>
        <p:blipFill>
          <a:blip r:embed="rId3"/>
          <a:stretch>
            <a:fillRect/>
          </a:stretch>
        </p:blipFill>
        <p:spPr>
          <a:xfrm>
            <a:off x="4857752" y="1214423"/>
            <a:ext cx="2033601" cy="250033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linds(horizontal)">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57562"/>
            <a:ext cx="8115328" cy="2786082"/>
          </a:xfrm>
        </p:spPr>
        <p:txBody>
          <a:bodyPr>
            <a:noAutofit/>
          </a:bodyPr>
          <a:lstStyle/>
          <a:p>
            <a:pPr lvl="0"/>
            <a:r>
              <a:rPr lang="cs-CZ" sz="2400" b="1" dirty="0" smtClean="0"/>
              <a:t>Rychlost </a:t>
            </a:r>
            <a:r>
              <a:rPr lang="cs-CZ" sz="2400" dirty="0" smtClean="0"/>
              <a:t>– schopnost překonat krátký časový úsek v co možná nejkratší době a to s co nejvyšší intenzitou</a:t>
            </a:r>
            <a:r>
              <a:rPr lang="cs-CZ" sz="2400" baseline="30000" dirty="0" smtClean="0"/>
              <a:t>(6)</a:t>
            </a:r>
            <a:r>
              <a:rPr lang="cs-CZ" sz="2400" dirty="0" smtClean="0"/>
              <a:t>.</a:t>
            </a:r>
          </a:p>
          <a:p>
            <a:pPr lvl="0"/>
            <a:r>
              <a:rPr lang="cs-CZ" sz="2400" b="1" dirty="0" smtClean="0"/>
              <a:t>Koordinace</a:t>
            </a:r>
            <a:r>
              <a:rPr lang="cs-CZ" sz="2400" dirty="0" smtClean="0"/>
              <a:t> – schopnost řídit a regulovat vlastní pohyb ve smyslu přesnosti</a:t>
            </a:r>
            <a:r>
              <a:rPr lang="cs-CZ" sz="2400" baseline="30000" dirty="0" smtClean="0"/>
              <a:t>(7)</a:t>
            </a:r>
            <a:r>
              <a:rPr lang="cs-CZ" sz="2400" dirty="0" smtClean="0"/>
              <a:t>.</a:t>
            </a:r>
          </a:p>
          <a:p>
            <a:pPr lvl="0"/>
            <a:r>
              <a:rPr lang="cs-CZ" sz="2400" b="1" dirty="0" smtClean="0"/>
              <a:t>Kloubní pohyblivost </a:t>
            </a:r>
            <a:r>
              <a:rPr lang="cs-CZ" sz="2400" dirty="0" smtClean="0"/>
              <a:t>– schopnost provádět pohyb v maximálním rozsahu kloubního aparátu</a:t>
            </a:r>
            <a:r>
              <a:rPr lang="cs-CZ" sz="2400" baseline="30000" dirty="0" smtClean="0"/>
              <a:t>(8)</a:t>
            </a:r>
            <a:r>
              <a:rPr lang="cs-CZ" sz="2400" dirty="0" smtClean="0"/>
              <a:t>.</a:t>
            </a:r>
          </a:p>
        </p:txBody>
      </p:sp>
      <p:sp>
        <p:nvSpPr>
          <p:cNvPr id="2" name="Nadpis 1"/>
          <p:cNvSpPr>
            <a:spLocks noGrp="1"/>
          </p:cNvSpPr>
          <p:nvPr>
            <p:ph type="title"/>
          </p:nvPr>
        </p:nvSpPr>
        <p:spPr/>
        <p:txBody>
          <a:bodyPr/>
          <a:lstStyle/>
          <a:p>
            <a:r>
              <a:rPr lang="cs-CZ" dirty="0" smtClean="0"/>
              <a:t>Členění pohybových schopností</a:t>
            </a:r>
            <a:endParaRPr lang="cs-CZ" dirty="0"/>
          </a:p>
        </p:txBody>
      </p:sp>
      <p:pic>
        <p:nvPicPr>
          <p:cNvPr id="4" name="Obrázek 3" descr="100_m_final_Berlin_2009.jpg"/>
          <p:cNvPicPr>
            <a:picLocks noChangeAspect="1"/>
          </p:cNvPicPr>
          <p:nvPr/>
        </p:nvPicPr>
        <p:blipFill>
          <a:blip r:embed="rId2" cstate="print"/>
          <a:stretch>
            <a:fillRect/>
          </a:stretch>
        </p:blipFill>
        <p:spPr>
          <a:xfrm>
            <a:off x="428596" y="1357298"/>
            <a:ext cx="2575793" cy="1714512"/>
          </a:xfrm>
          <a:prstGeom prst="rect">
            <a:avLst/>
          </a:prstGeom>
        </p:spPr>
      </p:pic>
      <p:pic>
        <p:nvPicPr>
          <p:cNvPr id="5" name="Obrázek 4" descr="Synchronized_swimming_-_Russian_team.jpg"/>
          <p:cNvPicPr>
            <a:picLocks noChangeAspect="1"/>
          </p:cNvPicPr>
          <p:nvPr/>
        </p:nvPicPr>
        <p:blipFill>
          <a:blip r:embed="rId3"/>
          <a:stretch>
            <a:fillRect/>
          </a:stretch>
        </p:blipFill>
        <p:spPr>
          <a:xfrm>
            <a:off x="3105540" y="1357297"/>
            <a:ext cx="2895220" cy="1714513"/>
          </a:xfrm>
          <a:prstGeom prst="rect">
            <a:avLst/>
          </a:prstGeom>
        </p:spPr>
      </p:pic>
      <p:pic>
        <p:nvPicPr>
          <p:cNvPr id="7" name="Obrázek 6" descr="Gymnastics_brokenchopstick.jpg"/>
          <p:cNvPicPr>
            <a:picLocks noChangeAspect="1"/>
          </p:cNvPicPr>
          <p:nvPr/>
        </p:nvPicPr>
        <p:blipFill>
          <a:blip r:embed="rId4" cstate="print"/>
          <a:stretch>
            <a:fillRect/>
          </a:stretch>
        </p:blipFill>
        <p:spPr>
          <a:xfrm>
            <a:off x="6143636" y="1357299"/>
            <a:ext cx="2571768" cy="1711834"/>
          </a:xfrm>
          <a:prstGeom prst="rect">
            <a:avLst/>
          </a:prstGeom>
        </p:spPr>
      </p:pic>
      <p:sp>
        <p:nvSpPr>
          <p:cNvPr id="8" name="Obdélník 7">
            <a:hlinkClick r:id="rId5"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linds(horizontal)">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blinds(horizontal)">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357298"/>
            <a:ext cx="8229600" cy="4429156"/>
          </a:xfrm>
        </p:spPr>
        <p:txBody>
          <a:bodyPr>
            <a:normAutofit/>
          </a:bodyPr>
          <a:lstStyle/>
          <a:p>
            <a:r>
              <a:rPr lang="cs-CZ" sz="2400" dirty="0" smtClean="0"/>
              <a:t>Ve fyzice je rychlost dráha za čas, tj. v=s/t</a:t>
            </a:r>
          </a:p>
          <a:p>
            <a:r>
              <a:rPr lang="cs-CZ" sz="2400" dirty="0" smtClean="0"/>
              <a:t>Zajímavé. V etapě </a:t>
            </a:r>
            <a:r>
              <a:rPr lang="cs-CZ" sz="2400" dirty="0" err="1" smtClean="0"/>
              <a:t>Tour</a:t>
            </a:r>
            <a:r>
              <a:rPr lang="cs-CZ" sz="2400" dirty="0" smtClean="0"/>
              <a:t> de France, závodě Iron Man či maratonském běhu je však dráha za čas projevem spíše vytrvalostním, nikoli rychlostním.</a:t>
            </a:r>
          </a:p>
          <a:p>
            <a:r>
              <a:rPr lang="cs-CZ" sz="2400" dirty="0" smtClean="0"/>
              <a:t>Co to tedy ta rychlost vlastně je?</a:t>
            </a:r>
          </a:p>
          <a:p>
            <a:r>
              <a:rPr lang="cs-CZ" sz="2400" dirty="0" smtClean="0"/>
              <a:t>Podstatu rychlostních schopností ve sportu lze spojovat s: </a:t>
            </a:r>
          </a:p>
          <a:p>
            <a:pPr lvl="1"/>
            <a:r>
              <a:rPr lang="cs-CZ" sz="2400" dirty="0" smtClean="0"/>
              <a:t>krátkým časovým úsekem (trvání 10-15 s),</a:t>
            </a:r>
          </a:p>
          <a:p>
            <a:pPr lvl="1"/>
            <a:r>
              <a:rPr lang="cs-CZ" sz="2400" dirty="0" smtClean="0"/>
              <a:t>maximální intenzitou  (maximální úsilí),</a:t>
            </a:r>
          </a:p>
          <a:p>
            <a:pPr lvl="1"/>
            <a:r>
              <a:rPr lang="cs-CZ" sz="2400" dirty="0" smtClean="0"/>
              <a:t>minimálním vnějším odporem (např. odpor větru při běhu na 100 m).</a:t>
            </a:r>
          </a:p>
          <a:p>
            <a:endParaRPr lang="cs-CZ" sz="2400" dirty="0"/>
          </a:p>
        </p:txBody>
      </p:sp>
      <p:sp>
        <p:nvSpPr>
          <p:cNvPr id="3" name="Nadpis 2"/>
          <p:cNvSpPr>
            <a:spLocks noGrp="1"/>
          </p:cNvSpPr>
          <p:nvPr>
            <p:ph type="title"/>
          </p:nvPr>
        </p:nvSpPr>
        <p:spPr/>
        <p:txBody>
          <a:bodyPr/>
          <a:lstStyle/>
          <a:p>
            <a:r>
              <a:rPr lang="cs-CZ" dirty="0" smtClean="0"/>
              <a:t>Rychlost a její podstata</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400" dirty="0" smtClean="0"/>
              <a:t>Rychlostní schopnosti závisí na několika oblastech, které se dají více či méně v tréninku ovlivňovat.</a:t>
            </a:r>
          </a:p>
          <a:p>
            <a:r>
              <a:rPr lang="cs-CZ" sz="2400" b="1" dirty="0" smtClean="0"/>
              <a:t>Nervosvalová koordinace </a:t>
            </a:r>
            <a:r>
              <a:rPr lang="cs-CZ" sz="2400" dirty="0" smtClean="0"/>
              <a:t>– střídat co nejrychleji kontrakci a relaxaci svalového vlákna, tj. svalový stah a uvolnění.</a:t>
            </a:r>
          </a:p>
          <a:p>
            <a:r>
              <a:rPr lang="cs-CZ" sz="2400" b="1" dirty="0" smtClean="0"/>
              <a:t>Typ svalových vláken </a:t>
            </a:r>
            <a:r>
              <a:rPr lang="cs-CZ" sz="2400" dirty="0" smtClean="0"/>
              <a:t>– </a:t>
            </a:r>
            <a:r>
              <a:rPr lang="cs-CZ" sz="2400" b="1" dirty="0" smtClean="0"/>
              <a:t>červená</a:t>
            </a:r>
            <a:r>
              <a:rPr lang="cs-CZ" sz="2400" dirty="0" smtClean="0"/>
              <a:t> vlákna umožňují pracovat dlouho ale pomalu, </a:t>
            </a:r>
            <a:r>
              <a:rPr lang="cs-CZ" sz="2400" b="1" dirty="0" smtClean="0"/>
              <a:t>bílá</a:t>
            </a:r>
            <a:r>
              <a:rPr lang="cs-CZ" sz="2400" dirty="0" smtClean="0"/>
              <a:t> vlákna pracují rychle ale jen malou chvíli.</a:t>
            </a:r>
          </a:p>
          <a:p>
            <a:r>
              <a:rPr lang="cs-CZ" sz="2400" b="1" dirty="0" smtClean="0"/>
              <a:t>Velikost svalové síly </a:t>
            </a:r>
            <a:r>
              <a:rPr lang="cs-CZ" sz="2400" dirty="0" smtClean="0"/>
              <a:t>– je důležitá pro mohutnost svalové kontrakce a tedy i její rychlost, tj. sprinter má jinou postavu nežli maratonec.</a:t>
            </a:r>
          </a:p>
          <a:p>
            <a:endParaRPr lang="cs-CZ" sz="2400" dirty="0"/>
          </a:p>
        </p:txBody>
      </p:sp>
      <p:sp>
        <p:nvSpPr>
          <p:cNvPr id="3" name="Nadpis 2"/>
          <p:cNvSpPr>
            <a:spLocks noGrp="1"/>
          </p:cNvSpPr>
          <p:nvPr>
            <p:ph type="title"/>
          </p:nvPr>
        </p:nvSpPr>
        <p:spPr/>
        <p:txBody>
          <a:bodyPr/>
          <a:lstStyle/>
          <a:p>
            <a:r>
              <a:rPr lang="cs-CZ" dirty="0" smtClean="0"/>
              <a:t>Na čem rychlost závisí?</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28596" y="1643050"/>
            <a:ext cx="8229600" cy="3233556"/>
          </a:xfrm>
        </p:spPr>
        <p:txBody>
          <a:bodyPr>
            <a:normAutofit/>
          </a:bodyPr>
          <a:lstStyle/>
          <a:p>
            <a:r>
              <a:rPr lang="cs-CZ" sz="2400" dirty="0" smtClean="0"/>
              <a:t>Téměř každý sportovec potřebuje určitou úroveň vytrvalosti.</a:t>
            </a:r>
          </a:p>
          <a:p>
            <a:r>
              <a:rPr lang="cs-CZ" sz="2400" b="1" dirty="0" smtClean="0"/>
              <a:t>Zásadní</a:t>
            </a:r>
            <a:r>
              <a:rPr lang="cs-CZ" sz="2400" dirty="0" smtClean="0"/>
              <a:t> roli má vytrvalost ve sportech jako je cyklistika, běh na lyžích, maraton apod.</a:t>
            </a:r>
          </a:p>
          <a:p>
            <a:r>
              <a:rPr lang="cs-CZ" sz="2400" b="1" dirty="0" smtClean="0"/>
              <a:t>Doplňkovou</a:t>
            </a:r>
            <a:r>
              <a:rPr lang="cs-CZ" sz="2400" dirty="0" smtClean="0"/>
              <a:t> roli má ve sportovních hrách, </a:t>
            </a:r>
            <a:r>
              <a:rPr lang="cs-CZ" sz="2400" dirty="0" err="1" smtClean="0"/>
              <a:t>úpolových</a:t>
            </a:r>
            <a:r>
              <a:rPr lang="cs-CZ" sz="2400" dirty="0" smtClean="0"/>
              <a:t> sportech, veslování apod.</a:t>
            </a:r>
          </a:p>
          <a:p>
            <a:r>
              <a:rPr lang="cs-CZ" sz="2400" b="1" dirty="0" smtClean="0"/>
              <a:t>Okrajovou</a:t>
            </a:r>
            <a:r>
              <a:rPr lang="cs-CZ" sz="2400" dirty="0" smtClean="0"/>
              <a:t> roli má např. ve střelbě, skocích na lyžích, vrzích a hodech v atletice.</a:t>
            </a:r>
            <a:endParaRPr lang="cs-CZ" sz="2400" dirty="0"/>
          </a:p>
        </p:txBody>
      </p:sp>
      <p:sp>
        <p:nvSpPr>
          <p:cNvPr id="3" name="Nadpis 2"/>
          <p:cNvSpPr>
            <a:spLocks noGrp="1"/>
          </p:cNvSpPr>
          <p:nvPr>
            <p:ph type="title"/>
          </p:nvPr>
        </p:nvSpPr>
        <p:spPr/>
        <p:txBody>
          <a:bodyPr/>
          <a:lstStyle/>
          <a:p>
            <a:r>
              <a:rPr lang="cs-CZ" dirty="0" smtClean="0"/>
              <a:t>Vytrvalost a její role ve sportu</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3267278"/>
            <a:ext cx="8229600" cy="2947804"/>
          </a:xfrm>
        </p:spPr>
        <p:txBody>
          <a:bodyPr>
            <a:normAutofit/>
          </a:bodyPr>
          <a:lstStyle/>
          <a:p>
            <a:r>
              <a:rPr lang="cs-CZ" sz="2400" dirty="0" smtClean="0"/>
              <a:t>Co spojuje triatlon a sportovní hry?</a:t>
            </a:r>
          </a:p>
          <a:p>
            <a:r>
              <a:rPr lang="cs-CZ" sz="2400" dirty="0" smtClean="0"/>
              <a:t>Co spojuje cyklistiku a box?</a:t>
            </a:r>
          </a:p>
          <a:p>
            <a:r>
              <a:rPr lang="cs-CZ" sz="2400" dirty="0" smtClean="0"/>
              <a:t>Odpovědí je:</a:t>
            </a:r>
          </a:p>
          <a:p>
            <a:pPr lvl="1"/>
            <a:r>
              <a:rPr lang="cs-CZ" sz="2400" dirty="0" smtClean="0"/>
              <a:t>schopnost odolávat únavě a co nejrychleji se zotavit</a:t>
            </a:r>
            <a:r>
              <a:rPr lang="cs-CZ" sz="2400" baseline="30000" dirty="0" smtClean="0"/>
              <a:t>(9)</a:t>
            </a:r>
            <a:r>
              <a:rPr lang="cs-CZ" sz="2400" dirty="0" smtClean="0"/>
              <a:t>,</a:t>
            </a:r>
          </a:p>
          <a:p>
            <a:pPr lvl="1"/>
            <a:r>
              <a:rPr lang="cs-CZ" sz="2400" dirty="0" smtClean="0"/>
              <a:t>schopnost podávat co nejvyšší výkon po co nejdelší dobu</a:t>
            </a:r>
            <a:r>
              <a:rPr lang="cs-CZ" sz="2400" baseline="30000" dirty="0" smtClean="0"/>
              <a:t>(10)</a:t>
            </a:r>
            <a:r>
              <a:rPr lang="cs-CZ" sz="2400" dirty="0" smtClean="0"/>
              <a:t>.</a:t>
            </a:r>
          </a:p>
        </p:txBody>
      </p:sp>
      <p:sp>
        <p:nvSpPr>
          <p:cNvPr id="3" name="Nadpis 2"/>
          <p:cNvSpPr>
            <a:spLocks noGrp="1"/>
          </p:cNvSpPr>
          <p:nvPr>
            <p:ph type="title"/>
          </p:nvPr>
        </p:nvSpPr>
        <p:spPr/>
        <p:txBody>
          <a:bodyPr>
            <a:normAutofit fontScale="90000"/>
          </a:bodyPr>
          <a:lstStyle/>
          <a:p>
            <a:r>
              <a:rPr lang="cs-CZ" dirty="0" smtClean="0"/>
              <a:t>Co je tedy podstatou vytrvalosti?</a:t>
            </a:r>
            <a:endParaRPr lang="cs-CZ" dirty="0"/>
          </a:p>
        </p:txBody>
      </p:sp>
      <p:pic>
        <p:nvPicPr>
          <p:cNvPr id="4" name="Obrázek 3" descr="Roy_Griak_Invitational-20070929.jpg"/>
          <p:cNvPicPr>
            <a:picLocks noChangeAspect="1"/>
          </p:cNvPicPr>
          <p:nvPr/>
        </p:nvPicPr>
        <p:blipFill>
          <a:blip r:embed="rId2"/>
          <a:stretch>
            <a:fillRect/>
          </a:stretch>
        </p:blipFill>
        <p:spPr>
          <a:xfrm>
            <a:off x="1860234" y="1204720"/>
            <a:ext cx="2926080" cy="1938528"/>
          </a:xfrm>
          <a:prstGeom prst="rect">
            <a:avLst/>
          </a:prstGeom>
        </p:spPr>
      </p:pic>
      <p:pic>
        <p:nvPicPr>
          <p:cNvPr id="5" name="Obrázek 4" descr="Ouch-boxing-footwork.jpg"/>
          <p:cNvPicPr>
            <a:picLocks noChangeAspect="1"/>
          </p:cNvPicPr>
          <p:nvPr/>
        </p:nvPicPr>
        <p:blipFill>
          <a:blip r:embed="rId3" cstate="print"/>
          <a:stretch>
            <a:fillRect/>
          </a:stretch>
        </p:blipFill>
        <p:spPr>
          <a:xfrm>
            <a:off x="6429388" y="1217300"/>
            <a:ext cx="1950720" cy="29260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blinds(horizontal)">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3" presetClass="entr" presetSubtype="10"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blinds(horizontal)">
                                      <p:cBhvr>
                                        <p:cTn id="36" dur="500"/>
                                        <p:tgtEl>
                                          <p:spTgt spid="5"/>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4" end="4"/>
                                            </p:txEl>
                                          </p:spTgt>
                                        </p:tgtEl>
                                        <p:attrNameLst>
                                          <p:attrName>style.visibility</p:attrName>
                                        </p:attrNameLst>
                                      </p:cBhvr>
                                      <p:to>
                                        <p:strVal val="visible"/>
                                      </p:to>
                                    </p:set>
                                    <p:anim calcmode="lin" valueType="num">
                                      <p:cBhvr additive="base">
                                        <p:cTn id="4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400" dirty="0" smtClean="0"/>
              <a:t>Jakou dobu by měl sportovec cvičit abychom mohli mluvit o vytrvalosti?</a:t>
            </a:r>
          </a:p>
          <a:p>
            <a:r>
              <a:rPr lang="cs-CZ" sz="2400" dirty="0" smtClean="0"/>
              <a:t>Závod na 100 m má přeci také určitý čas, jedná se však o vytrvalost?</a:t>
            </a:r>
          </a:p>
          <a:p>
            <a:r>
              <a:rPr lang="cs-CZ" sz="2400" dirty="0" smtClean="0"/>
              <a:t>Ne, závod na 100 m trvá kolem 10 až 11 s, za vytrvalost se považuje sportovní výkon trvající řádově desítky sekund až několik hodin.</a:t>
            </a:r>
          </a:p>
          <a:p>
            <a:r>
              <a:rPr lang="cs-CZ" sz="2400" dirty="0" smtClean="0"/>
              <a:t>Vytrvalost tedy dělíme na:</a:t>
            </a:r>
          </a:p>
          <a:p>
            <a:r>
              <a:rPr lang="cs-CZ" sz="2400" b="1" dirty="0" smtClean="0"/>
              <a:t>Krátkodobou</a:t>
            </a:r>
            <a:r>
              <a:rPr lang="cs-CZ" sz="2400" dirty="0" smtClean="0"/>
              <a:t> – např. běh na 800 m,</a:t>
            </a:r>
          </a:p>
          <a:p>
            <a:r>
              <a:rPr lang="cs-CZ" sz="2400" b="1" dirty="0" smtClean="0"/>
              <a:t>Dlouhodobou</a:t>
            </a:r>
            <a:r>
              <a:rPr lang="cs-CZ" sz="2400" dirty="0" smtClean="0"/>
              <a:t> – např. maraton, Iron man, etapa </a:t>
            </a:r>
            <a:r>
              <a:rPr lang="cs-CZ" sz="2400" dirty="0" err="1" smtClean="0"/>
              <a:t>Tour</a:t>
            </a:r>
            <a:r>
              <a:rPr lang="cs-CZ" sz="2400" dirty="0" smtClean="0"/>
              <a:t> de France.</a:t>
            </a:r>
          </a:p>
          <a:p>
            <a:endParaRPr lang="cs-CZ" sz="2400" dirty="0" smtClean="0"/>
          </a:p>
        </p:txBody>
      </p:sp>
      <p:sp>
        <p:nvSpPr>
          <p:cNvPr id="3" name="Nadpis 2"/>
          <p:cNvSpPr>
            <a:spLocks noGrp="1"/>
          </p:cNvSpPr>
          <p:nvPr>
            <p:ph type="title"/>
          </p:nvPr>
        </p:nvSpPr>
        <p:spPr/>
        <p:txBody>
          <a:bodyPr/>
          <a:lstStyle/>
          <a:p>
            <a:r>
              <a:rPr lang="cs-CZ" dirty="0" smtClean="0"/>
              <a:t>Jak poznáme vytrvalost?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481328"/>
            <a:ext cx="8229600" cy="4519440"/>
          </a:xfrm>
        </p:spPr>
        <p:txBody>
          <a:bodyPr>
            <a:normAutofit/>
          </a:bodyPr>
          <a:lstStyle/>
          <a:p>
            <a:r>
              <a:rPr lang="cs-CZ" sz="2400" b="1" dirty="0" smtClean="0"/>
              <a:t>Krátkodobá vytrvalost </a:t>
            </a:r>
            <a:r>
              <a:rPr lang="cs-CZ" sz="2400" dirty="0" smtClean="0"/>
              <a:t>– jedná se o anaerobní práci svalů, tj. hlavním energetickým zdrojem ve svalech není kyslík. Srdeční frekvence se pohybuje kolem 190 až 200 tepy za minutu. Při takto vysoké zátěži můžeme pracovat maximálně 3-4 minuty.</a:t>
            </a:r>
          </a:p>
          <a:p>
            <a:r>
              <a:rPr lang="cs-CZ" sz="2400" b="1" dirty="0" smtClean="0"/>
              <a:t>Dlouhodobá vytrvalost </a:t>
            </a:r>
            <a:r>
              <a:rPr lang="cs-CZ" sz="2400" dirty="0" smtClean="0"/>
              <a:t>– jedná se o aerobní práci svalů, tj. hlavním energetickým zdrojem ve svalech je kyslík. Srdeční frekvence se pohybuje kolem 130 až 170 tepy za minutu. Pohybová činnost může trvat od 5. minut až hodiny.</a:t>
            </a:r>
          </a:p>
        </p:txBody>
      </p:sp>
      <p:sp>
        <p:nvSpPr>
          <p:cNvPr id="3" name="Nadpis 2"/>
          <p:cNvSpPr>
            <a:spLocks noGrp="1"/>
          </p:cNvSpPr>
          <p:nvPr>
            <p:ph type="title"/>
          </p:nvPr>
        </p:nvSpPr>
        <p:spPr/>
        <p:txBody>
          <a:bodyPr/>
          <a:lstStyle/>
          <a:p>
            <a:r>
              <a:rPr lang="cs-CZ" dirty="0" smtClean="0"/>
              <a:t>Co vytrvalost ovlivňuje</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624204"/>
            <a:ext cx="8229600" cy="4233688"/>
          </a:xfrm>
        </p:spPr>
        <p:txBody>
          <a:bodyPr>
            <a:normAutofit fontScale="92500"/>
          </a:bodyPr>
          <a:lstStyle/>
          <a:p>
            <a:r>
              <a:rPr lang="cs-CZ" sz="2400" dirty="0" smtClean="0"/>
              <a:t>Ve fyzice lze sílu jednoduše definovat vzorcem F=a</a:t>
            </a:r>
            <a:r>
              <a:rPr lang="cs-CZ" sz="2400" baseline="30000" dirty="0" smtClean="0"/>
              <a:t>.</a:t>
            </a:r>
            <a:r>
              <a:rPr lang="cs-CZ" sz="2400" dirty="0" smtClean="0"/>
              <a:t>m</a:t>
            </a:r>
          </a:p>
          <a:p>
            <a:r>
              <a:rPr lang="cs-CZ" sz="2400" dirty="0" smtClean="0"/>
              <a:t>Zde však hovoříme o síle jako o schopnosti překonávat vnější odpor svalovou kontrakcí.</a:t>
            </a:r>
          </a:p>
          <a:p>
            <a:r>
              <a:rPr lang="cs-CZ" sz="2400" dirty="0" smtClean="0"/>
              <a:t>Jakým způsobem můžeme vnější odpor (břemeno) překonávat?</a:t>
            </a:r>
          </a:p>
          <a:p>
            <a:r>
              <a:rPr lang="cs-CZ" sz="2400" dirty="0" smtClean="0"/>
              <a:t>Svalovou kontrakci rozlišujeme z hlediska průběhu pohybu na: </a:t>
            </a:r>
          </a:p>
          <a:p>
            <a:r>
              <a:rPr lang="cs-CZ" sz="2400" b="1" dirty="0" smtClean="0"/>
              <a:t>dynamickou</a:t>
            </a:r>
            <a:r>
              <a:rPr lang="cs-CZ" sz="2400" dirty="0" smtClean="0"/>
              <a:t> – dochází k pohybu těla (kliky, dřepy atp.),</a:t>
            </a:r>
          </a:p>
          <a:p>
            <a:r>
              <a:rPr lang="cs-CZ" sz="2400" b="1" dirty="0" smtClean="0"/>
              <a:t>statickou</a:t>
            </a:r>
            <a:r>
              <a:rPr lang="cs-CZ" sz="2400" dirty="0" smtClean="0"/>
              <a:t> – nedochází k pohybu těla (výdrž ve shybu, výdrž ve vzporu ležmo atp.).</a:t>
            </a:r>
          </a:p>
        </p:txBody>
      </p:sp>
      <p:sp>
        <p:nvSpPr>
          <p:cNvPr id="3" name="Nadpis 2"/>
          <p:cNvSpPr>
            <a:spLocks noGrp="1"/>
          </p:cNvSpPr>
          <p:nvPr>
            <p:ph type="title"/>
          </p:nvPr>
        </p:nvSpPr>
        <p:spPr/>
        <p:txBody>
          <a:bodyPr/>
          <a:lstStyle/>
          <a:p>
            <a:r>
              <a:rPr lang="cs-CZ" dirty="0" smtClean="0"/>
              <a:t>Síla a její charakteristika</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400" dirty="0" smtClean="0"/>
              <a:t>Statická síla – nedochází k pohybu, rozlišujeme:</a:t>
            </a:r>
          </a:p>
          <a:p>
            <a:pPr lvl="1"/>
            <a:r>
              <a:rPr lang="cs-CZ" sz="2400" dirty="0" smtClean="0"/>
              <a:t>dobu svalového stahu (čas)</a:t>
            </a:r>
          </a:p>
          <a:p>
            <a:pPr lvl="1"/>
            <a:r>
              <a:rPr lang="cs-CZ" sz="2400" dirty="0" smtClean="0"/>
              <a:t>velikost svalového úsilí (jak velké břemeno udržíme po jak dlouhou dobu)</a:t>
            </a:r>
          </a:p>
          <a:p>
            <a:r>
              <a:rPr lang="cs-CZ" sz="2400" dirty="0" smtClean="0"/>
              <a:t>Dynamická síla – dochází k pohybu, rozlišujeme:</a:t>
            </a:r>
          </a:p>
          <a:p>
            <a:pPr lvl="1"/>
            <a:r>
              <a:rPr lang="cs-CZ" sz="2400" dirty="0" smtClean="0"/>
              <a:t>jak velká je daná hmotnost, kterou překonáváme</a:t>
            </a:r>
          </a:p>
          <a:p>
            <a:pPr lvl="1"/>
            <a:r>
              <a:rPr lang="cs-CZ" sz="2400" dirty="0" smtClean="0"/>
              <a:t>kolikrát po sobě jí zvedneme, tj. počet opakování</a:t>
            </a:r>
          </a:p>
          <a:p>
            <a:pPr lvl="1"/>
            <a:r>
              <a:rPr lang="cs-CZ" sz="2400" dirty="0" smtClean="0"/>
              <a:t>jak rychle jí budeme zvedat</a:t>
            </a:r>
          </a:p>
          <a:p>
            <a:endParaRPr lang="cs-CZ" sz="2400" dirty="0" smtClean="0"/>
          </a:p>
          <a:p>
            <a:endParaRPr lang="cs-CZ" sz="2400" dirty="0"/>
          </a:p>
        </p:txBody>
      </p:sp>
      <p:sp>
        <p:nvSpPr>
          <p:cNvPr id="3" name="Nadpis 2"/>
          <p:cNvSpPr>
            <a:spLocks noGrp="1"/>
          </p:cNvSpPr>
          <p:nvPr>
            <p:ph type="title"/>
          </p:nvPr>
        </p:nvSpPr>
        <p:spPr/>
        <p:txBody>
          <a:bodyPr/>
          <a:lstStyle/>
          <a:p>
            <a:r>
              <a:rPr lang="cs-CZ" dirty="0" smtClean="0"/>
              <a:t>Síla a její ukazatelé</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 calcmode="lin" valueType="num">
                                      <p:cBhvr additive="base">
                                        <p:cTn id="2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 calcmode="lin" valueType="num">
                                      <p:cBhvr additive="base">
                                        <p:cTn id="3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3786190"/>
            <a:ext cx="8229600" cy="2143140"/>
          </a:xfrm>
        </p:spPr>
        <p:txBody>
          <a:bodyPr>
            <a:normAutofit/>
          </a:bodyPr>
          <a:lstStyle/>
          <a:p>
            <a:r>
              <a:rPr lang="cs-CZ" sz="2400" dirty="0" smtClean="0"/>
              <a:t>Jsou důležité pro nácvik sportovní techniky.</a:t>
            </a:r>
          </a:p>
          <a:p>
            <a:r>
              <a:rPr lang="cs-CZ" sz="2400" dirty="0" smtClean="0"/>
              <a:t>Koordinaci charakterizují: </a:t>
            </a:r>
          </a:p>
          <a:p>
            <a:pPr lvl="1"/>
            <a:r>
              <a:rPr lang="cs-CZ" sz="2400" dirty="0" smtClean="0"/>
              <a:t>nároky na rychlost a přesnost pohybu</a:t>
            </a:r>
            <a:r>
              <a:rPr lang="cs-CZ" sz="2400" baseline="30000" dirty="0" smtClean="0"/>
              <a:t>(11)</a:t>
            </a:r>
            <a:r>
              <a:rPr lang="cs-CZ" sz="2400" dirty="0" smtClean="0"/>
              <a:t>,</a:t>
            </a:r>
          </a:p>
          <a:p>
            <a:pPr lvl="1"/>
            <a:r>
              <a:rPr lang="cs-CZ" sz="2400" dirty="0" smtClean="0"/>
              <a:t>nároky přizpůsobení se vnějším podmínkám</a:t>
            </a:r>
            <a:r>
              <a:rPr lang="cs-CZ" sz="2400" baseline="30000" dirty="0" smtClean="0"/>
              <a:t>(12)</a:t>
            </a:r>
            <a:r>
              <a:rPr lang="cs-CZ" sz="2400" dirty="0" smtClean="0"/>
              <a:t>,</a:t>
            </a:r>
          </a:p>
          <a:p>
            <a:pPr lvl="1"/>
            <a:r>
              <a:rPr lang="cs-CZ" sz="2400" dirty="0" smtClean="0"/>
              <a:t>nároky na vytvoření nového pohybu</a:t>
            </a:r>
            <a:r>
              <a:rPr lang="cs-CZ" sz="2400" baseline="30000" dirty="0" smtClean="0"/>
              <a:t>(13)</a:t>
            </a:r>
            <a:r>
              <a:rPr lang="cs-CZ" sz="2400" dirty="0" smtClean="0"/>
              <a:t>.</a:t>
            </a:r>
            <a:endParaRPr lang="cs-CZ" sz="2400" dirty="0"/>
          </a:p>
        </p:txBody>
      </p:sp>
      <p:sp>
        <p:nvSpPr>
          <p:cNvPr id="3" name="Nadpis 2"/>
          <p:cNvSpPr>
            <a:spLocks noGrp="1"/>
          </p:cNvSpPr>
          <p:nvPr>
            <p:ph type="title"/>
          </p:nvPr>
        </p:nvSpPr>
        <p:spPr/>
        <p:txBody>
          <a:bodyPr/>
          <a:lstStyle/>
          <a:p>
            <a:r>
              <a:rPr lang="cs-CZ" dirty="0" smtClean="0"/>
              <a:t>Koordinační schopnosti</a:t>
            </a:r>
            <a:endParaRPr lang="cs-CZ" dirty="0"/>
          </a:p>
        </p:txBody>
      </p:sp>
      <p:pic>
        <p:nvPicPr>
          <p:cNvPr id="4" name="Obrázek 3" descr="Soccer_goalkeeper.jpg"/>
          <p:cNvPicPr>
            <a:picLocks noChangeAspect="1"/>
          </p:cNvPicPr>
          <p:nvPr/>
        </p:nvPicPr>
        <p:blipFill>
          <a:blip r:embed="rId2"/>
          <a:stretch>
            <a:fillRect/>
          </a:stretch>
        </p:blipFill>
        <p:spPr>
          <a:xfrm>
            <a:off x="571471" y="1357298"/>
            <a:ext cx="3954190" cy="2286016"/>
          </a:xfrm>
          <a:prstGeom prst="rect">
            <a:avLst/>
          </a:prstGeom>
        </p:spPr>
      </p:pic>
      <p:pic>
        <p:nvPicPr>
          <p:cNvPr id="5" name="Obrázek 4" descr="Kristina_Šmigun_2007.jpg"/>
          <p:cNvPicPr>
            <a:picLocks noChangeAspect="1"/>
          </p:cNvPicPr>
          <p:nvPr/>
        </p:nvPicPr>
        <p:blipFill>
          <a:blip r:embed="rId3" cstate="print"/>
          <a:stretch>
            <a:fillRect/>
          </a:stretch>
        </p:blipFill>
        <p:spPr>
          <a:xfrm>
            <a:off x="4813018" y="1357298"/>
            <a:ext cx="1544932" cy="2286016"/>
          </a:xfrm>
          <a:prstGeom prst="rect">
            <a:avLst/>
          </a:prstGeom>
        </p:spPr>
      </p:pic>
      <p:pic>
        <p:nvPicPr>
          <p:cNvPr id="6" name="Obrázek 5" descr="Two_dancers.jpg"/>
          <p:cNvPicPr>
            <a:picLocks noChangeAspect="1"/>
          </p:cNvPicPr>
          <p:nvPr/>
        </p:nvPicPr>
        <p:blipFill>
          <a:blip r:embed="rId4" cstate="print"/>
          <a:stretch>
            <a:fillRect/>
          </a:stretch>
        </p:blipFill>
        <p:spPr>
          <a:xfrm>
            <a:off x="6621184" y="1357298"/>
            <a:ext cx="1808468" cy="22860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linds(horizontal)">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additive="base">
                                        <p:cTn id="24"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linds(horizontal)">
                                      <p:cBhvr>
                                        <p:cTn id="30" dur="500"/>
                                        <p:tgtEl>
                                          <p:spTgt spid="5"/>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 calcmode="lin" valueType="num">
                                      <p:cBhvr additive="base">
                                        <p:cTn id="3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blinds(horizontal)">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
                                            <p:txEl>
                                              <p:pRg st="4" end="4"/>
                                            </p:txEl>
                                          </p:spTgt>
                                        </p:tgtEl>
                                        <p:attrNameLst>
                                          <p:attrName>style.visibility</p:attrName>
                                        </p:attrNameLst>
                                      </p:cBhvr>
                                      <p:to>
                                        <p:strVal val="visible"/>
                                      </p:to>
                                    </p:set>
                                    <p:anim calcmode="lin" valueType="num">
                                      <p:cBhvr additive="base">
                                        <p:cTn id="46"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481329"/>
            <a:ext cx="8229600" cy="3590746"/>
          </a:xfrm>
        </p:spPr>
        <p:txBody>
          <a:bodyPr>
            <a:normAutofit/>
          </a:bodyPr>
          <a:lstStyle/>
          <a:p>
            <a:r>
              <a:rPr lang="cs-CZ" sz="2400" b="1" dirty="0" smtClean="0"/>
              <a:t>Činnost analyzátorů </a:t>
            </a:r>
            <a:r>
              <a:rPr lang="cs-CZ" sz="2400" dirty="0" smtClean="0"/>
              <a:t>– zrak, sluch, analyzátory ve svalech a kloubech, tj. proprioreceptory.</a:t>
            </a:r>
          </a:p>
          <a:p>
            <a:r>
              <a:rPr lang="cs-CZ" sz="2400" b="1" dirty="0" smtClean="0"/>
              <a:t>Činnost jednotlivých funkčních systémů </a:t>
            </a:r>
            <a:r>
              <a:rPr lang="cs-CZ" sz="2400" dirty="0" smtClean="0"/>
              <a:t>– oběhový, dýchací, atp.</a:t>
            </a:r>
          </a:p>
          <a:p>
            <a:r>
              <a:rPr lang="cs-CZ" sz="2400" b="1" dirty="0" smtClean="0"/>
              <a:t>Nervosvalová koordinace </a:t>
            </a:r>
            <a:r>
              <a:rPr lang="cs-CZ" sz="2400" dirty="0" smtClean="0"/>
              <a:t>– programové vybavení, tj. informace vedená z mozku nervy kdy a na jak dlouho se mají jednotlivé svaly kontrahovat.</a:t>
            </a:r>
          </a:p>
          <a:p>
            <a:r>
              <a:rPr lang="cs-CZ" sz="2400" b="1" dirty="0" smtClean="0"/>
              <a:t>Psychologické procesy </a:t>
            </a:r>
            <a:r>
              <a:rPr lang="cs-CZ" sz="2400" dirty="0" smtClean="0"/>
              <a:t>– vůle, pozornost a motivace.</a:t>
            </a:r>
            <a:endParaRPr lang="cs-CZ" sz="2400" dirty="0"/>
          </a:p>
        </p:txBody>
      </p:sp>
      <p:sp>
        <p:nvSpPr>
          <p:cNvPr id="3" name="Nadpis 2"/>
          <p:cNvSpPr>
            <a:spLocks noGrp="1"/>
          </p:cNvSpPr>
          <p:nvPr>
            <p:ph type="title"/>
          </p:nvPr>
        </p:nvSpPr>
        <p:spPr/>
        <p:txBody>
          <a:bodyPr/>
          <a:lstStyle/>
          <a:p>
            <a:r>
              <a:rPr lang="cs-CZ" dirty="0" smtClean="0"/>
              <a:t>Koordinace a její řízení</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3714752"/>
            <a:ext cx="8258204" cy="2876366"/>
          </a:xfrm>
        </p:spPr>
        <p:txBody>
          <a:bodyPr>
            <a:noAutofit/>
          </a:bodyPr>
          <a:lstStyle/>
          <a:p>
            <a:r>
              <a:rPr lang="cs-CZ" sz="2400" b="1" dirty="0" smtClean="0"/>
              <a:t>Obecná koordinace </a:t>
            </a:r>
            <a:r>
              <a:rPr lang="cs-CZ" sz="2400" dirty="0" smtClean="0"/>
              <a:t>– umožňuje účelně provádět mnoho motorických dovedností, bez ohledu na sportovní specializaci</a:t>
            </a:r>
            <a:r>
              <a:rPr lang="cs-CZ" sz="2400" baseline="30000" dirty="0" smtClean="0"/>
              <a:t>(14 a 16)</a:t>
            </a:r>
            <a:r>
              <a:rPr lang="cs-CZ" sz="2400" dirty="0" smtClean="0"/>
              <a:t>.</a:t>
            </a:r>
          </a:p>
          <a:p>
            <a:r>
              <a:rPr lang="cs-CZ" sz="2400" b="1" dirty="0" smtClean="0"/>
              <a:t>Speciální koordinace </a:t>
            </a:r>
            <a:r>
              <a:rPr lang="cs-CZ" sz="2400" dirty="0" smtClean="0"/>
              <a:t>– umožňuje provádět rozdílné pohyby v daném sportu rychle a bez chyb, lehce a precizně</a:t>
            </a:r>
            <a:r>
              <a:rPr lang="cs-CZ" sz="2400" baseline="30000" dirty="0" smtClean="0"/>
              <a:t>(15)</a:t>
            </a:r>
            <a:r>
              <a:rPr lang="cs-CZ" sz="2400" dirty="0" smtClean="0"/>
              <a:t>. </a:t>
            </a:r>
            <a:endParaRPr lang="cs-CZ" sz="2400" dirty="0"/>
          </a:p>
        </p:txBody>
      </p:sp>
      <p:sp>
        <p:nvSpPr>
          <p:cNvPr id="3" name="Nadpis 2"/>
          <p:cNvSpPr>
            <a:spLocks noGrp="1"/>
          </p:cNvSpPr>
          <p:nvPr>
            <p:ph type="title"/>
          </p:nvPr>
        </p:nvSpPr>
        <p:spPr/>
        <p:txBody>
          <a:bodyPr/>
          <a:lstStyle/>
          <a:p>
            <a:r>
              <a:rPr lang="cs-CZ" dirty="0" smtClean="0"/>
              <a:t>Členění koordinace</a:t>
            </a:r>
            <a:endParaRPr lang="cs-CZ" dirty="0"/>
          </a:p>
        </p:txBody>
      </p:sp>
      <p:pic>
        <p:nvPicPr>
          <p:cNvPr id="4" name="Obrázek 3" descr="Gorbeia_park.jpg"/>
          <p:cNvPicPr>
            <a:picLocks noChangeAspect="1"/>
          </p:cNvPicPr>
          <p:nvPr/>
        </p:nvPicPr>
        <p:blipFill>
          <a:blip r:embed="rId2" cstate="print"/>
          <a:stretch>
            <a:fillRect/>
          </a:stretch>
        </p:blipFill>
        <p:spPr>
          <a:xfrm>
            <a:off x="714348" y="1500173"/>
            <a:ext cx="2476518" cy="1857389"/>
          </a:xfrm>
          <a:prstGeom prst="rect">
            <a:avLst/>
          </a:prstGeom>
        </p:spPr>
      </p:pic>
      <p:pic>
        <p:nvPicPr>
          <p:cNvPr id="5" name="Obrázek 4" descr="Basketball_game.jpg"/>
          <p:cNvPicPr>
            <a:picLocks noChangeAspect="1"/>
          </p:cNvPicPr>
          <p:nvPr/>
        </p:nvPicPr>
        <p:blipFill>
          <a:blip r:embed="rId3" cstate="print"/>
          <a:stretch>
            <a:fillRect/>
          </a:stretch>
        </p:blipFill>
        <p:spPr>
          <a:xfrm>
            <a:off x="6511440" y="1214422"/>
            <a:ext cx="1775336" cy="2427216"/>
          </a:xfrm>
          <a:prstGeom prst="rect">
            <a:avLst/>
          </a:prstGeom>
        </p:spPr>
      </p:pic>
      <p:pic>
        <p:nvPicPr>
          <p:cNvPr id="6" name="Obrázek 5" descr="Mountain-biker-climbs.jpg"/>
          <p:cNvPicPr>
            <a:picLocks noChangeAspect="1"/>
          </p:cNvPicPr>
          <p:nvPr/>
        </p:nvPicPr>
        <p:blipFill>
          <a:blip r:embed="rId4"/>
          <a:stretch>
            <a:fillRect/>
          </a:stretch>
        </p:blipFill>
        <p:spPr>
          <a:xfrm>
            <a:off x="3571868" y="1500175"/>
            <a:ext cx="2518491" cy="1857387"/>
          </a:xfrm>
          <a:prstGeom prst="rect">
            <a:avLst/>
          </a:prstGeom>
        </p:spPr>
      </p:pic>
      <p:sp>
        <p:nvSpPr>
          <p:cNvPr id="7" name="Obdélník 6">
            <a:hlinkClick r:id="rId5"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linds(horizontal)">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additive="base">
                                        <p:cTn id="2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blinds(horizontal)">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3357562"/>
            <a:ext cx="8329642" cy="2876366"/>
          </a:xfrm>
        </p:spPr>
        <p:txBody>
          <a:bodyPr>
            <a:noAutofit/>
          </a:bodyPr>
          <a:lstStyle/>
          <a:p>
            <a:r>
              <a:rPr lang="cs-CZ" sz="2400" dirty="0" smtClean="0"/>
              <a:t>Jednoduše řečeno ohebnost je schopnost, vykonávat pohyby ve velkém kloubním rozsahu</a:t>
            </a:r>
            <a:r>
              <a:rPr lang="cs-CZ" sz="2400" baseline="30000" dirty="0" smtClean="0"/>
              <a:t>(17-18)</a:t>
            </a:r>
            <a:r>
              <a:rPr lang="cs-CZ" sz="2400" dirty="0" smtClean="0"/>
              <a:t>.</a:t>
            </a:r>
          </a:p>
          <a:p>
            <a:r>
              <a:rPr lang="cs-CZ" sz="2400" dirty="0" smtClean="0"/>
              <a:t>Uplatňuje se ve sportech jako je moderní gymnastika,  skoky do vody, synchronizované plavání, dále také např. karate (pohyblivost v kyčelním kloubu), plavání (pohyblivost v kloubu ramenním) atp.</a:t>
            </a:r>
            <a:endParaRPr lang="cs-CZ" sz="2400" dirty="0"/>
          </a:p>
        </p:txBody>
      </p:sp>
      <p:sp>
        <p:nvSpPr>
          <p:cNvPr id="3" name="Nadpis 2"/>
          <p:cNvSpPr>
            <a:spLocks noGrp="1"/>
          </p:cNvSpPr>
          <p:nvPr>
            <p:ph type="title"/>
          </p:nvPr>
        </p:nvSpPr>
        <p:spPr/>
        <p:txBody>
          <a:bodyPr>
            <a:normAutofit fontScale="90000"/>
          </a:bodyPr>
          <a:lstStyle/>
          <a:p>
            <a:r>
              <a:rPr lang="cs-CZ" dirty="0" smtClean="0"/>
              <a:t>Pohyblivost a její charakteristika</a:t>
            </a:r>
            <a:endParaRPr lang="cs-CZ" dirty="0"/>
          </a:p>
        </p:txBody>
      </p:sp>
      <p:pic>
        <p:nvPicPr>
          <p:cNvPr id="4" name="Obrázek 3" descr="Överspagat.jpg"/>
          <p:cNvPicPr>
            <a:picLocks noChangeAspect="1"/>
          </p:cNvPicPr>
          <p:nvPr/>
        </p:nvPicPr>
        <p:blipFill>
          <a:blip r:embed="rId2"/>
          <a:stretch>
            <a:fillRect/>
          </a:stretch>
        </p:blipFill>
        <p:spPr>
          <a:xfrm>
            <a:off x="1285852" y="1214422"/>
            <a:ext cx="3083463" cy="2071702"/>
          </a:xfrm>
          <a:prstGeom prst="rect">
            <a:avLst/>
          </a:prstGeom>
        </p:spPr>
      </p:pic>
      <p:pic>
        <p:nvPicPr>
          <p:cNvPr id="5" name="Obrázek 4" descr="Drew_Bledsoe_stretching.jpg"/>
          <p:cNvPicPr>
            <a:picLocks noChangeAspect="1"/>
          </p:cNvPicPr>
          <p:nvPr/>
        </p:nvPicPr>
        <p:blipFill>
          <a:blip r:embed="rId3"/>
          <a:stretch>
            <a:fillRect/>
          </a:stretch>
        </p:blipFill>
        <p:spPr>
          <a:xfrm>
            <a:off x="4643439" y="1188972"/>
            <a:ext cx="3143272" cy="20971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linds(horizont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additive="base">
                                        <p:cTn id="2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Tvar kloubu</a:t>
            </a:r>
          </a:p>
          <a:p>
            <a:r>
              <a:rPr lang="cs-CZ" dirty="0" smtClean="0"/>
              <a:t>Pružnost vazivového a kloubního aparátu</a:t>
            </a:r>
          </a:p>
          <a:p>
            <a:r>
              <a:rPr lang="cs-CZ" dirty="0" smtClean="0"/>
              <a:t>Aktivita reflexních systémů ve svalech a šlachách</a:t>
            </a:r>
          </a:p>
          <a:p>
            <a:r>
              <a:rPr lang="cs-CZ" dirty="0" smtClean="0"/>
              <a:t>Síla svalů kolem daného kloubu</a:t>
            </a:r>
          </a:p>
          <a:p>
            <a:r>
              <a:rPr lang="cs-CZ" dirty="0" smtClean="0"/>
              <a:t>Pohlaví</a:t>
            </a:r>
          </a:p>
          <a:p>
            <a:r>
              <a:rPr lang="cs-CZ" dirty="0" smtClean="0"/>
              <a:t>Denní doba</a:t>
            </a:r>
          </a:p>
          <a:p>
            <a:r>
              <a:rPr lang="cs-CZ" dirty="0" smtClean="0"/>
              <a:t>Teplota prostředí</a:t>
            </a:r>
          </a:p>
          <a:p>
            <a:r>
              <a:rPr lang="cs-CZ" dirty="0" smtClean="0"/>
              <a:t>Úroveň rozcvičení</a:t>
            </a:r>
          </a:p>
        </p:txBody>
      </p:sp>
      <p:sp>
        <p:nvSpPr>
          <p:cNvPr id="3" name="Nadpis 2"/>
          <p:cNvSpPr>
            <a:spLocks noGrp="1"/>
          </p:cNvSpPr>
          <p:nvPr>
            <p:ph type="title"/>
          </p:nvPr>
        </p:nvSpPr>
        <p:spPr/>
        <p:txBody>
          <a:bodyPr/>
          <a:lstStyle/>
          <a:p>
            <a:r>
              <a:rPr lang="cs-CZ" dirty="0" smtClean="0"/>
              <a:t>Co pohyblivost ovlivňuje</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400" dirty="0" smtClean="0"/>
              <a:t>Dvě kritéria:</a:t>
            </a:r>
          </a:p>
          <a:p>
            <a:r>
              <a:rPr lang="cs-CZ" sz="2400" b="1" dirty="0" smtClean="0"/>
              <a:t>Aktivita pohybu</a:t>
            </a:r>
          </a:p>
          <a:p>
            <a:pPr lvl="1"/>
            <a:r>
              <a:rPr lang="cs-CZ" sz="2400" dirty="0" smtClean="0"/>
              <a:t>Aktivní pohyb – je prováděn vlastními silami</a:t>
            </a:r>
          </a:p>
          <a:p>
            <a:pPr lvl="1"/>
            <a:r>
              <a:rPr lang="cs-CZ" sz="2400" dirty="0" smtClean="0"/>
              <a:t>Pasivní pohyb – dané polohy se dosahují vnějšími silami (partner, gravitace)</a:t>
            </a:r>
          </a:p>
          <a:p>
            <a:r>
              <a:rPr lang="cs-CZ" sz="2400" b="1" dirty="0" smtClean="0"/>
              <a:t>Dynamika provedení</a:t>
            </a:r>
          </a:p>
          <a:p>
            <a:pPr lvl="1"/>
            <a:r>
              <a:rPr lang="cs-CZ" sz="2400" dirty="0" smtClean="0"/>
              <a:t>Dynamické provedení – cviky jsou prováděny švihovým způsobem</a:t>
            </a:r>
          </a:p>
          <a:p>
            <a:pPr lvl="1"/>
            <a:r>
              <a:rPr lang="cs-CZ" sz="2400" dirty="0" smtClean="0"/>
              <a:t>Statické provedení – jde o dosažení určité polohy a setrvání v ní (strečink)</a:t>
            </a:r>
            <a:endParaRPr lang="cs-CZ" sz="2400" dirty="0"/>
          </a:p>
        </p:txBody>
      </p:sp>
      <p:sp>
        <p:nvSpPr>
          <p:cNvPr id="3" name="Nadpis 2"/>
          <p:cNvSpPr>
            <a:spLocks noGrp="1"/>
          </p:cNvSpPr>
          <p:nvPr>
            <p:ph type="title"/>
          </p:nvPr>
        </p:nvSpPr>
        <p:spPr/>
        <p:txBody>
          <a:bodyPr/>
          <a:lstStyle/>
          <a:p>
            <a:r>
              <a:rPr lang="cs-CZ" dirty="0" smtClean="0"/>
              <a:t>Metody rozvoje pohyblivosti</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400" dirty="0" smtClean="0">
                <a:hlinkClick r:id="rId2" action="ppaction://hlinksldjump"/>
              </a:rPr>
              <a:t>Co to jsou pohybové schopnosti?</a:t>
            </a:r>
            <a:endParaRPr lang="cs-CZ" sz="2400" dirty="0" smtClean="0"/>
          </a:p>
          <a:p>
            <a:pPr marL="514350" indent="-514350">
              <a:buFont typeface="+mj-lt"/>
              <a:buAutoNum type="arabicPeriod"/>
            </a:pPr>
            <a:r>
              <a:rPr lang="cs-CZ" sz="2400" dirty="0" smtClean="0">
                <a:hlinkClick r:id="rId3" action="ppaction://hlinksldjump"/>
              </a:rPr>
              <a:t>Jak pohybové schopnosti členíme?</a:t>
            </a:r>
            <a:endParaRPr lang="cs-CZ" sz="2400" dirty="0" smtClean="0"/>
          </a:p>
          <a:p>
            <a:pPr marL="514350" indent="-514350">
              <a:buFont typeface="+mj-lt"/>
              <a:buAutoNum type="arabicPeriod"/>
            </a:pPr>
            <a:r>
              <a:rPr lang="cs-CZ" sz="2400" dirty="0" smtClean="0">
                <a:hlinkClick r:id="rId4" action="ppaction://hlinksldjump"/>
              </a:rPr>
              <a:t>Ve kterých sportech má vytrvalost zásadní roli?</a:t>
            </a:r>
            <a:endParaRPr lang="cs-CZ" sz="2400" dirty="0" smtClean="0"/>
          </a:p>
          <a:p>
            <a:pPr marL="514350" indent="-514350">
              <a:buFont typeface="+mj-lt"/>
              <a:buAutoNum type="arabicPeriod"/>
            </a:pPr>
            <a:r>
              <a:rPr lang="cs-CZ" sz="2400" dirty="0" smtClean="0">
                <a:hlinkClick r:id="rId5" action="ppaction://hlinksldjump"/>
              </a:rPr>
              <a:t>Na čem závisí rychlost?</a:t>
            </a:r>
            <a:endParaRPr lang="cs-CZ" sz="2400" dirty="0" smtClean="0"/>
          </a:p>
          <a:p>
            <a:pPr marL="514350" indent="-514350">
              <a:buFont typeface="+mj-lt"/>
              <a:buAutoNum type="arabicPeriod"/>
            </a:pPr>
            <a:r>
              <a:rPr lang="cs-CZ" sz="2400" dirty="0" smtClean="0">
                <a:hlinkClick r:id="rId6" action="ppaction://hlinksldjump"/>
              </a:rPr>
              <a:t>Charakterizuj silovou schopnost?</a:t>
            </a:r>
            <a:endParaRPr lang="cs-CZ" sz="2400" dirty="0" smtClean="0"/>
          </a:p>
          <a:p>
            <a:pPr marL="514350" indent="-514350">
              <a:buFont typeface="+mj-lt"/>
              <a:buAutoNum type="arabicPeriod"/>
            </a:pPr>
            <a:r>
              <a:rPr lang="cs-CZ" sz="2400" dirty="0" smtClean="0">
                <a:hlinkClick r:id="rId7" action="ppaction://hlinksldjump"/>
              </a:rPr>
              <a:t>K čemu jsou důležité koordinační schopnosti?</a:t>
            </a:r>
            <a:endParaRPr lang="cs-CZ" sz="2400" dirty="0" smtClean="0"/>
          </a:p>
          <a:p>
            <a:pPr marL="514350" indent="-514350">
              <a:buFont typeface="+mj-lt"/>
              <a:buAutoNum type="arabicPeriod"/>
            </a:pPr>
            <a:r>
              <a:rPr lang="cs-CZ" sz="2400" dirty="0" smtClean="0">
                <a:hlinkClick r:id="rId8" action="ppaction://hlinksldjump"/>
              </a:rPr>
              <a:t>Charakterizuj pohyblivost?</a:t>
            </a:r>
            <a:endParaRPr lang="cs-CZ" sz="2400" dirty="0" smtClean="0"/>
          </a:p>
          <a:p>
            <a:endParaRPr lang="cs-CZ" dirty="0" smtClean="0"/>
          </a:p>
          <a:p>
            <a:endParaRPr lang="cs-CZ" dirty="0" smtClean="0"/>
          </a:p>
          <a:p>
            <a:endParaRPr lang="cs-CZ" dirty="0"/>
          </a:p>
        </p:txBody>
      </p:sp>
      <p:sp>
        <p:nvSpPr>
          <p:cNvPr id="2" name="Nadpis 1"/>
          <p:cNvSpPr>
            <a:spLocks noGrp="1"/>
          </p:cNvSpPr>
          <p:nvPr>
            <p:ph type="title"/>
          </p:nvPr>
        </p:nvSpPr>
        <p:spPr/>
        <p:txBody>
          <a:bodyPr/>
          <a:lstStyle/>
          <a:p>
            <a:pPr algn="ctr"/>
            <a:r>
              <a:rPr lang="cs-CZ" dirty="0" smtClean="0"/>
              <a:t>Otázky k přezkoušení</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Vrozené předpoklady.</a:t>
            </a:r>
          </a:p>
          <a:p>
            <a:endParaRPr lang="cs-CZ" dirty="0"/>
          </a:p>
        </p:txBody>
      </p:sp>
      <p:sp>
        <p:nvSpPr>
          <p:cNvPr id="3" name="Nadpis 2"/>
          <p:cNvSpPr>
            <a:spLocks noGrp="1"/>
          </p:cNvSpPr>
          <p:nvPr>
            <p:ph type="title"/>
          </p:nvPr>
        </p:nvSpPr>
        <p:spPr/>
        <p:txBody>
          <a:bodyPr/>
          <a:lstStyle/>
          <a:p>
            <a:r>
              <a:rPr lang="cs-CZ" dirty="0" smtClean="0"/>
              <a:t>Otázka č.1</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Na rychlost, sílu, vytrvalost, koordinaci a pohyblivost.</a:t>
            </a:r>
          </a:p>
          <a:p>
            <a:endParaRPr lang="cs-CZ" dirty="0"/>
          </a:p>
        </p:txBody>
      </p:sp>
      <p:sp>
        <p:nvSpPr>
          <p:cNvPr id="3" name="Nadpis 2"/>
          <p:cNvSpPr>
            <a:spLocks noGrp="1"/>
          </p:cNvSpPr>
          <p:nvPr>
            <p:ph type="title"/>
          </p:nvPr>
        </p:nvSpPr>
        <p:spPr/>
        <p:txBody>
          <a:bodyPr/>
          <a:lstStyle/>
          <a:p>
            <a:r>
              <a:rPr lang="cs-CZ" dirty="0" smtClean="0"/>
              <a:t>Otázka č.2</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Např. v bězích na dlouhé tratě, tj. maraton.</a:t>
            </a:r>
          </a:p>
          <a:p>
            <a:endParaRPr lang="cs-CZ" dirty="0"/>
          </a:p>
        </p:txBody>
      </p:sp>
      <p:sp>
        <p:nvSpPr>
          <p:cNvPr id="3" name="Nadpis 2"/>
          <p:cNvSpPr>
            <a:spLocks noGrp="1"/>
          </p:cNvSpPr>
          <p:nvPr>
            <p:ph type="title"/>
          </p:nvPr>
        </p:nvSpPr>
        <p:spPr/>
        <p:txBody>
          <a:bodyPr/>
          <a:lstStyle/>
          <a:p>
            <a:r>
              <a:rPr lang="cs-CZ" dirty="0" smtClean="0"/>
              <a:t>Otázka č.3</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Na nervosvalové koordinaci, typu svalových vláken a velikosti svalové síly.</a:t>
            </a:r>
          </a:p>
          <a:p>
            <a:endParaRPr lang="cs-CZ" dirty="0"/>
          </a:p>
        </p:txBody>
      </p:sp>
      <p:sp>
        <p:nvSpPr>
          <p:cNvPr id="3" name="Nadpis 2"/>
          <p:cNvSpPr>
            <a:spLocks noGrp="1"/>
          </p:cNvSpPr>
          <p:nvPr>
            <p:ph type="title"/>
          </p:nvPr>
        </p:nvSpPr>
        <p:spPr/>
        <p:txBody>
          <a:bodyPr/>
          <a:lstStyle/>
          <a:p>
            <a:r>
              <a:rPr lang="cs-CZ" dirty="0" smtClean="0"/>
              <a:t>Otázka č.4</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Schopnost překonat vnější odpor svalovou kontrakcí.</a:t>
            </a:r>
          </a:p>
          <a:p>
            <a:endParaRPr lang="cs-CZ" dirty="0"/>
          </a:p>
        </p:txBody>
      </p:sp>
      <p:sp>
        <p:nvSpPr>
          <p:cNvPr id="3" name="Nadpis 2"/>
          <p:cNvSpPr>
            <a:spLocks noGrp="1"/>
          </p:cNvSpPr>
          <p:nvPr>
            <p:ph type="title"/>
          </p:nvPr>
        </p:nvSpPr>
        <p:spPr/>
        <p:txBody>
          <a:bodyPr/>
          <a:lstStyle/>
          <a:p>
            <a:r>
              <a:rPr lang="cs-CZ" dirty="0" smtClean="0"/>
              <a:t>Otázka č.5</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K nácviku sportovní techniky.</a:t>
            </a:r>
          </a:p>
          <a:p>
            <a:endParaRPr lang="cs-CZ" dirty="0"/>
          </a:p>
        </p:txBody>
      </p:sp>
      <p:sp>
        <p:nvSpPr>
          <p:cNvPr id="3" name="Nadpis 2"/>
          <p:cNvSpPr>
            <a:spLocks noGrp="1"/>
          </p:cNvSpPr>
          <p:nvPr>
            <p:ph type="title"/>
          </p:nvPr>
        </p:nvSpPr>
        <p:spPr/>
        <p:txBody>
          <a:bodyPr/>
          <a:lstStyle/>
          <a:p>
            <a:r>
              <a:rPr lang="cs-CZ" dirty="0" smtClean="0"/>
              <a:t>Otázka č.6</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sz="2800" dirty="0" smtClean="0"/>
              <a:t>Schopnost vykonávat pohyby ve velkém kloubním rozsahu.</a:t>
            </a:r>
          </a:p>
          <a:p>
            <a:endParaRPr lang="cs-CZ" dirty="0"/>
          </a:p>
        </p:txBody>
      </p:sp>
      <p:sp>
        <p:nvSpPr>
          <p:cNvPr id="3" name="Nadpis 2"/>
          <p:cNvSpPr>
            <a:spLocks noGrp="1"/>
          </p:cNvSpPr>
          <p:nvPr>
            <p:ph type="title"/>
          </p:nvPr>
        </p:nvSpPr>
        <p:spPr/>
        <p:txBody>
          <a:bodyPr/>
          <a:lstStyle/>
          <a:p>
            <a:r>
              <a:rPr lang="cs-CZ" dirty="0" smtClean="0"/>
              <a:t>Otázka č.7</a:t>
            </a:r>
            <a:endParaRPr lang="cs-CZ" dirty="0"/>
          </a:p>
        </p:txBody>
      </p:sp>
      <p:sp>
        <p:nvSpPr>
          <p:cNvPr id="4" name="Obdélník 3">
            <a:hlinkClick r:id="rId2" action="ppaction://hlinksldjump" highlightClick="1"/>
          </p:cNvPr>
          <p:cNvSpPr/>
          <p:nvPr/>
        </p:nvSpPr>
        <p:spPr>
          <a:xfrm>
            <a:off x="8086756" y="5800748"/>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ZPĚT</a:t>
            </a:r>
            <a:endParaRPr lang="cs-CZ" sz="2000" b="1"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lnSpcReduction="10000"/>
          </a:bodyPr>
          <a:lstStyle/>
          <a:p>
            <a:r>
              <a:rPr lang="cs-CZ" sz="1300" dirty="0" smtClean="0"/>
              <a:t>ČELIKOVSKÝ, S. a kol. </a:t>
            </a:r>
            <a:r>
              <a:rPr lang="cs-CZ" sz="1300" i="1" dirty="0" err="1" smtClean="0"/>
              <a:t>Antropomotorika</a:t>
            </a:r>
            <a:r>
              <a:rPr lang="cs-CZ" sz="1300" i="1" dirty="0" smtClean="0"/>
              <a:t> pro studijní tělesnou výchovu</a:t>
            </a:r>
            <a:r>
              <a:rPr lang="cs-CZ" sz="1300" dirty="0" smtClean="0"/>
              <a:t>. Praha: SPN, 1990. ISBN 80-04-23-248-5.</a:t>
            </a:r>
          </a:p>
          <a:p>
            <a:pPr lvl="0"/>
            <a:r>
              <a:rPr lang="cs-CZ" sz="1300" dirty="0" smtClean="0"/>
              <a:t>PERIČ, T. </a:t>
            </a:r>
            <a:r>
              <a:rPr lang="cs-CZ" sz="1300" i="1" dirty="0" smtClean="0"/>
              <a:t>Sportovní příprava dětí</a:t>
            </a:r>
            <a:r>
              <a:rPr lang="cs-CZ" sz="1300" dirty="0" smtClean="0"/>
              <a:t>. 2. </a:t>
            </a:r>
            <a:r>
              <a:rPr lang="cs-CZ" sz="1300" dirty="0" err="1" smtClean="0"/>
              <a:t>vyd</a:t>
            </a:r>
            <a:r>
              <a:rPr lang="cs-CZ" sz="1300" dirty="0" smtClean="0"/>
              <a:t>. Praha: </a:t>
            </a:r>
            <a:r>
              <a:rPr lang="cs-CZ" sz="1300" dirty="0" err="1" smtClean="0"/>
              <a:t>Grada</a:t>
            </a:r>
            <a:r>
              <a:rPr lang="cs-CZ" sz="1300" dirty="0" smtClean="0"/>
              <a:t>, 2008. ISBN 978-80-247-2643-4.</a:t>
            </a:r>
          </a:p>
          <a:p>
            <a:pPr lvl="0"/>
            <a:r>
              <a:rPr lang="cs-CZ" sz="1300" dirty="0" smtClean="0"/>
              <a:t>Obrázek č.1 – NOVAK, </a:t>
            </a:r>
            <a:r>
              <a:rPr lang="cs-CZ" sz="1300" dirty="0" err="1" smtClean="0"/>
              <a:t>Stano</a:t>
            </a:r>
            <a:r>
              <a:rPr lang="cs-CZ" sz="1300" dirty="0" smtClean="0"/>
              <a:t>. </a:t>
            </a:r>
            <a:r>
              <a:rPr lang="cs-CZ" sz="1300" i="1" dirty="0" err="1" smtClean="0"/>
              <a:t>wikipedie</a:t>
            </a:r>
            <a:r>
              <a:rPr lang="cs-CZ" sz="1300" dirty="0" smtClean="0"/>
              <a:t> [online]. [cit. 7.11.2013]. Dostupný na WWW: http://cs.wikipedia.org/wiki/Soubor:Ballet-dancer_01.jpg </a:t>
            </a:r>
          </a:p>
          <a:p>
            <a:pPr lvl="0"/>
            <a:r>
              <a:rPr lang="cs-CZ" sz="1300" dirty="0" smtClean="0"/>
              <a:t>Obrázek č.2 - CARIOCA, Macho. </a:t>
            </a:r>
            <a:r>
              <a:rPr lang="cs-CZ" sz="1300" i="1" dirty="0" err="1" smtClean="0"/>
              <a:t>wikipedie</a:t>
            </a:r>
            <a:r>
              <a:rPr lang="cs-CZ" sz="1300" dirty="0" smtClean="0"/>
              <a:t> [online]. [cit. 7.11.2013]. Dostupný na WWW: http://upload.wikimedia.org/wikipedia/commons/0/07/Usain_Bolt_Olympics_cropped.jpg </a:t>
            </a:r>
          </a:p>
          <a:p>
            <a:pPr lvl="0"/>
            <a:r>
              <a:rPr lang="cs-CZ" sz="1300" dirty="0" smtClean="0"/>
              <a:t>Obrázek č.3 - KOLLARS, </a:t>
            </a:r>
            <a:r>
              <a:rPr lang="cs-CZ" sz="1300" dirty="0" err="1" smtClean="0"/>
              <a:t>Lono</a:t>
            </a:r>
            <a:r>
              <a:rPr lang="cs-CZ" sz="1300" dirty="0" smtClean="0"/>
              <a:t>. </a:t>
            </a:r>
            <a:r>
              <a:rPr lang="cs-CZ" sz="1300" i="1" dirty="0" err="1" smtClean="0"/>
              <a:t>wikipedie</a:t>
            </a:r>
            <a:r>
              <a:rPr lang="cs-CZ" sz="1300" dirty="0" smtClean="0"/>
              <a:t> [online]. [cit. 7.11.2013]. Dostupný na WWW: http://upload.wikimedia.org/wikipedia/commons/6/6c/0408_USA_Olympic_fencing.jpg </a:t>
            </a:r>
          </a:p>
          <a:p>
            <a:pPr lvl="0"/>
            <a:r>
              <a:rPr lang="cs-CZ" sz="1300" dirty="0" smtClean="0"/>
              <a:t>Obrázek č.4 - RADCIFFE, Paula. </a:t>
            </a:r>
            <a:r>
              <a:rPr lang="cs-CZ" sz="1300" i="1" dirty="0" err="1" smtClean="0"/>
              <a:t>wikipedie</a:t>
            </a:r>
            <a:r>
              <a:rPr lang="cs-CZ" sz="1300" dirty="0" smtClean="0"/>
              <a:t> [online]. [cit. 7.11.2013]. Dostupný na WWW: http://upload.wikimedia.org/wikipedia/commons/4/46/Paula_Radciffe_NYC_Marathon_2008_cropped.jpg </a:t>
            </a:r>
          </a:p>
          <a:p>
            <a:pPr lvl="0"/>
            <a:r>
              <a:rPr lang="cs-CZ" sz="1300" dirty="0" smtClean="0"/>
              <a:t>Obrázek č.5 - MACKLEM, Rob. </a:t>
            </a:r>
            <a:r>
              <a:rPr lang="cs-CZ" sz="1300" i="1" dirty="0" err="1" smtClean="0"/>
              <a:t>wikipedie</a:t>
            </a:r>
            <a:r>
              <a:rPr lang="cs-CZ" sz="1300" dirty="0" smtClean="0"/>
              <a:t> [online]. [cit. 7.11.2013]. Dostupný na WWW: http://upload.wikimedia.org/wikipedia/commons/7/7b/Zulfiya_Chinshanlo_2009.jpg </a:t>
            </a:r>
          </a:p>
          <a:p>
            <a:pPr lvl="0"/>
            <a:r>
              <a:rPr lang="cs-CZ" sz="1300" dirty="0" smtClean="0"/>
              <a:t>Obrázek č.6 - </a:t>
            </a:r>
            <a:r>
              <a:rPr lang="nl-NL" sz="1300" dirty="0" smtClean="0"/>
              <a:t>VAN LEEUWEN, Erik. </a:t>
            </a:r>
            <a:r>
              <a:rPr lang="nl-NL" sz="1300" i="1" dirty="0" smtClean="0"/>
              <a:t>wikipedie</a:t>
            </a:r>
            <a:r>
              <a:rPr lang="nl-NL" sz="1300" dirty="0" smtClean="0"/>
              <a:t> [online]. [cit. 7.11.2013]. Dostupný na WWW: http://upload.wikimedia.org/wikipedia/commons/f/f1/100_m_final_Berlin_2009.JPG </a:t>
            </a:r>
            <a:endParaRPr lang="cs-CZ" sz="1300" dirty="0" smtClean="0"/>
          </a:p>
          <a:p>
            <a:pPr lvl="0"/>
            <a:r>
              <a:rPr lang="cs-CZ" sz="1300" dirty="0" smtClean="0"/>
              <a:t>Obrázek č.7 - DE BLAS, </a:t>
            </a:r>
            <a:r>
              <a:rPr lang="cs-CZ" sz="1300" dirty="0" err="1" smtClean="0"/>
              <a:t>Jesus</a:t>
            </a:r>
            <a:r>
              <a:rPr lang="cs-CZ" sz="1300" dirty="0" smtClean="0"/>
              <a:t>. </a:t>
            </a:r>
            <a:r>
              <a:rPr lang="cs-CZ" sz="1300" i="1" dirty="0" err="1" smtClean="0"/>
              <a:t>wikipedie</a:t>
            </a:r>
            <a:r>
              <a:rPr lang="cs-CZ" sz="1300" dirty="0" smtClean="0"/>
              <a:t> [online]. [cit. 7.11.2013]. Dostupný na WWW: http://upload.wikimedia.org/wikipedia/commons/4/46/Synchronized_swimming_-_Russian_team.jpg </a:t>
            </a:r>
          </a:p>
          <a:p>
            <a:pPr lvl="0"/>
            <a:r>
              <a:rPr lang="cs-CZ" sz="1300" dirty="0" smtClean="0"/>
              <a:t>Obrázek č.8 - BROKENCHOPSTICK. </a:t>
            </a:r>
            <a:r>
              <a:rPr lang="cs-CZ" sz="1300" i="1" dirty="0" err="1" smtClean="0"/>
              <a:t>wikipedie</a:t>
            </a:r>
            <a:r>
              <a:rPr lang="cs-CZ" sz="1300" dirty="0" smtClean="0"/>
              <a:t> [online]. [cit. 7.11.2013]. Dostupný na WWW: http://upload.wikimedia.org/wikipedia/commons/d/d4/Gymnastics_brokenchopstick.jpg</a:t>
            </a:r>
          </a:p>
        </p:txBody>
      </p:sp>
      <p:sp>
        <p:nvSpPr>
          <p:cNvPr id="2" name="Nadpis 1"/>
          <p:cNvSpPr>
            <a:spLocks noGrp="1"/>
          </p:cNvSpPr>
          <p:nvPr>
            <p:ph type="title"/>
          </p:nvPr>
        </p:nvSpPr>
        <p:spPr/>
        <p:txBody>
          <a:bodyPr/>
          <a:lstStyle/>
          <a:p>
            <a:r>
              <a:rPr lang="cs-CZ" dirty="0" smtClean="0"/>
              <a:t>Použité materiály</a:t>
            </a:r>
            <a:endParaRPr lang="cs-CZ"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92500"/>
          </a:bodyPr>
          <a:lstStyle/>
          <a:p>
            <a:r>
              <a:rPr lang="cs-CZ" sz="1400" dirty="0" smtClean="0"/>
              <a:t>Obrázek č.9 - NOODLES2K50. </a:t>
            </a:r>
            <a:r>
              <a:rPr lang="cs-CZ" sz="1400" i="1" dirty="0" err="1" smtClean="0"/>
              <a:t>Wikipedia</a:t>
            </a:r>
            <a:r>
              <a:rPr lang="cs-CZ" sz="1400" dirty="0" smtClean="0"/>
              <a:t> [online]. [cit. 7.11.2013]. Dostupný na WWW: http://upload.wikimedia.org/wikipedia/commons/8/88/Roy_Griak_Invitational-20070929.jpg</a:t>
            </a:r>
          </a:p>
          <a:p>
            <a:r>
              <a:rPr lang="cs-CZ" sz="1400" dirty="0" smtClean="0"/>
              <a:t>Obrázek č.10 - </a:t>
            </a:r>
            <a:r>
              <a:rPr lang="nl-NL" sz="1400" dirty="0" smtClean="0"/>
              <a:t>STINER, Megan. </a:t>
            </a:r>
            <a:r>
              <a:rPr lang="nl-NL" sz="1400" i="1" dirty="0" smtClean="0"/>
              <a:t>wikipedie</a:t>
            </a:r>
            <a:r>
              <a:rPr lang="nl-NL" sz="1400" dirty="0" smtClean="0"/>
              <a:t> [online]. [cit. 7.11.2013]. Dostupný na WWW: http://upload.wikimedia.org/wikipedia/commons/d/d9/Ouch-boxing-footwork.jpg </a:t>
            </a:r>
            <a:endParaRPr lang="cs-CZ" sz="1400" dirty="0" smtClean="0"/>
          </a:p>
          <a:p>
            <a:r>
              <a:rPr lang="cs-CZ" sz="1400" dirty="0" smtClean="0"/>
              <a:t>Obrázek č.11 - CHEUNG, </a:t>
            </a:r>
            <a:r>
              <a:rPr lang="cs-CZ" sz="1400" dirty="0" err="1" smtClean="0"/>
              <a:t>Lance</a:t>
            </a:r>
            <a:r>
              <a:rPr lang="cs-CZ" sz="1400" dirty="0" smtClean="0"/>
              <a:t>. </a:t>
            </a:r>
            <a:r>
              <a:rPr lang="cs-CZ" sz="1400" i="1" dirty="0" err="1" smtClean="0"/>
              <a:t>Wikipedia</a:t>
            </a:r>
            <a:r>
              <a:rPr lang="cs-CZ" sz="1400" dirty="0" smtClean="0"/>
              <a:t> [online]. [cit. 7.11.2013]. Dostupný na WWW: http://upload.wikimedia.org/wikipedia/commons/d/d3/Soccer_goalkeeper.jpg </a:t>
            </a:r>
          </a:p>
          <a:p>
            <a:r>
              <a:rPr lang="cs-CZ" sz="1400" dirty="0" smtClean="0"/>
              <a:t>Obrázek č.12 - NEZNÁMÝ AUTOR. </a:t>
            </a:r>
            <a:r>
              <a:rPr lang="cs-CZ" sz="1400" i="1" dirty="0" err="1" smtClean="0"/>
              <a:t>Wikipedia</a:t>
            </a:r>
            <a:r>
              <a:rPr lang="cs-CZ" sz="1400" dirty="0" smtClean="0"/>
              <a:t> [online]. [cit. 7.11.2013]. Dostupný na WWW: http://upload.wikimedia.org/wikipedia/commons/7/73/Kristina_Šmigun_2007.jpg </a:t>
            </a:r>
          </a:p>
          <a:p>
            <a:r>
              <a:rPr lang="cs-CZ" sz="1400" dirty="0" smtClean="0"/>
              <a:t>Obrázek č.13 - GOYETTE, </a:t>
            </a:r>
            <a:r>
              <a:rPr lang="cs-CZ" sz="1400" dirty="0" err="1" smtClean="0"/>
              <a:t>Barry</a:t>
            </a:r>
            <a:r>
              <a:rPr lang="cs-CZ" sz="1400" dirty="0" smtClean="0"/>
              <a:t>. </a:t>
            </a:r>
            <a:r>
              <a:rPr lang="cs-CZ" sz="1400" i="1" dirty="0" err="1" smtClean="0"/>
              <a:t>Wikipedia</a:t>
            </a:r>
            <a:r>
              <a:rPr lang="cs-CZ" sz="1400" dirty="0" smtClean="0"/>
              <a:t> [online]. [cit. 7.11.2013]. Dostupný na WWW: http://upload.wikimedia.org/wikipedia/commons/3/38/Two_dancers.jpg </a:t>
            </a:r>
          </a:p>
          <a:p>
            <a:r>
              <a:rPr lang="cs-CZ" sz="1400" dirty="0" smtClean="0"/>
              <a:t>Obrázek č.14 - GORKAAZK. </a:t>
            </a:r>
            <a:r>
              <a:rPr lang="cs-CZ" sz="1400" i="1" dirty="0" err="1" smtClean="0"/>
              <a:t>Wikipedia</a:t>
            </a:r>
            <a:r>
              <a:rPr lang="cs-CZ" sz="1400" dirty="0" smtClean="0"/>
              <a:t> [online]. [cit. 7.11.2013]. Dostupný na WWW: http://upload.wikimedia.org/wikipedia/commons/f/fb/Gorbeia_park.jpg </a:t>
            </a:r>
          </a:p>
          <a:p>
            <a:r>
              <a:rPr lang="cs-CZ" sz="1400" dirty="0" smtClean="0"/>
              <a:t>Obrázek č.15 - MORITZ, </a:t>
            </a:r>
            <a:r>
              <a:rPr lang="cs-CZ" sz="1400" dirty="0" err="1" smtClean="0"/>
              <a:t>Damon</a:t>
            </a:r>
            <a:r>
              <a:rPr lang="cs-CZ" sz="1400" dirty="0" smtClean="0"/>
              <a:t>. </a:t>
            </a:r>
            <a:r>
              <a:rPr lang="cs-CZ" sz="1400" i="1" dirty="0" err="1" smtClean="0"/>
              <a:t>Wikipedia</a:t>
            </a:r>
            <a:r>
              <a:rPr lang="cs-CZ" sz="1400" dirty="0" smtClean="0"/>
              <a:t> [online]. [cit. 7.11.2013]. Dostupný na WWW: http://upload.wikimedia.org/wikipedia/commons/a/af/Basketball_game.jpg </a:t>
            </a:r>
          </a:p>
          <a:p>
            <a:r>
              <a:rPr lang="cs-CZ" sz="1400" dirty="0" smtClean="0"/>
              <a:t>Obrázek č.16 - ARMSTRONG, Andy. </a:t>
            </a:r>
            <a:r>
              <a:rPr lang="cs-CZ" sz="1400" i="1" dirty="0" err="1" smtClean="0"/>
              <a:t>Wikipedia</a:t>
            </a:r>
            <a:r>
              <a:rPr lang="cs-CZ" sz="1400" dirty="0" smtClean="0"/>
              <a:t> [online]. [cit. 7.11.2013]. Dostupný na WWW: http://upload.wikimedia.org/wikipedia/commons/3/39/Mountain-biker-climbs.jpg </a:t>
            </a:r>
          </a:p>
          <a:p>
            <a:r>
              <a:rPr lang="cs-CZ" sz="1400" dirty="0" smtClean="0"/>
              <a:t>Obrázek č.17 - MOLLERJOAKIM. </a:t>
            </a:r>
            <a:r>
              <a:rPr lang="cs-CZ" sz="1400" i="1" dirty="0" err="1" smtClean="0"/>
              <a:t>Wikipedia</a:t>
            </a:r>
            <a:r>
              <a:rPr lang="cs-CZ" sz="1400" dirty="0" smtClean="0"/>
              <a:t> [online]. [cit. 7.11.2013]. Dostupný na WWW: http://upload.wikimedia.org/wikipedia/commons/1/1b/Överspagat.jpg </a:t>
            </a:r>
          </a:p>
          <a:p>
            <a:r>
              <a:rPr lang="cs-CZ" sz="1400" dirty="0" smtClean="0"/>
              <a:t>Obrázek č.18 – RILEY, </a:t>
            </a:r>
            <a:r>
              <a:rPr lang="cs-CZ" sz="1400" dirty="0" err="1" smtClean="0"/>
              <a:t>Chad</a:t>
            </a:r>
            <a:r>
              <a:rPr lang="cs-CZ" sz="1400" dirty="0" smtClean="0"/>
              <a:t>. </a:t>
            </a:r>
            <a:r>
              <a:rPr lang="cs-CZ" sz="1400" i="1" dirty="0" err="1" smtClean="0"/>
              <a:t>Wikipedia</a:t>
            </a:r>
            <a:r>
              <a:rPr lang="cs-CZ" sz="1400" dirty="0" smtClean="0"/>
              <a:t> [online]. [cit. 7.11.2013]. Dostupný na WWW: http://upload.wikimedia.org/wikipedia/commons/2/25/Drew_Bledsoe_stretching.jpg </a:t>
            </a:r>
          </a:p>
        </p:txBody>
      </p:sp>
      <p:sp>
        <p:nvSpPr>
          <p:cNvPr id="2" name="Nadpis 1"/>
          <p:cNvSpPr>
            <a:spLocks noGrp="1"/>
          </p:cNvSpPr>
          <p:nvPr>
            <p:ph type="title"/>
          </p:nvPr>
        </p:nvSpPr>
        <p:spPr/>
        <p:txBody>
          <a:bodyPr/>
          <a:lstStyle/>
          <a:p>
            <a:r>
              <a:rPr lang="cs-CZ" dirty="0" smtClean="0"/>
              <a:t>Použité materiály</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1007</TotalTime>
  <Words>1771</Words>
  <Application>Microsoft Office PowerPoint</Application>
  <PresentationFormat>Předvádění na obrazovce (4:3)</PresentationFormat>
  <Paragraphs>186</Paragraphs>
  <Slides>31</Slides>
  <Notes>1</Notes>
  <HiddenSlides>2</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Shluk</vt:lpstr>
      <vt:lpstr>Snímek 1</vt:lpstr>
      <vt:lpstr>Snímek 2</vt:lpstr>
      <vt:lpstr>Anotace</vt:lpstr>
      <vt:lpstr>HLAVNÍ NABÍDKA</vt:lpstr>
      <vt:lpstr>Co to jsou pohybové schopnosti</vt:lpstr>
      <vt:lpstr>Členění pohybových schopností</vt:lpstr>
      <vt:lpstr>Členění pohybových schopností</vt:lpstr>
      <vt:lpstr>Rychlost a její podstata</vt:lpstr>
      <vt:lpstr>Na čem rychlost závisí?</vt:lpstr>
      <vt:lpstr>Vytrvalost a její role ve sportu</vt:lpstr>
      <vt:lpstr>Co je tedy podstatou vytrvalosti?</vt:lpstr>
      <vt:lpstr>Jak poznáme vytrvalost?</vt:lpstr>
      <vt:lpstr>Co vytrvalost ovlivňuje</vt:lpstr>
      <vt:lpstr>Síla a její charakteristika</vt:lpstr>
      <vt:lpstr>Síla a její ukazatelé</vt:lpstr>
      <vt:lpstr>Koordinační schopnosti</vt:lpstr>
      <vt:lpstr>Koordinace a její řízení</vt:lpstr>
      <vt:lpstr>Členění koordinace</vt:lpstr>
      <vt:lpstr>Pohyblivost a její charakteristika</vt:lpstr>
      <vt:lpstr>Co pohyblivost ovlivňuje</vt:lpstr>
      <vt:lpstr>Metody rozvoje pohyblivosti</vt:lpstr>
      <vt:lpstr>Otázky k přezkoušení</vt:lpstr>
      <vt:lpstr>Otázka č.1</vt:lpstr>
      <vt:lpstr>Otázka č.2</vt:lpstr>
      <vt:lpstr>Otázka č.3</vt:lpstr>
      <vt:lpstr>Otázka č.4</vt:lpstr>
      <vt:lpstr>Otázka č.5</vt:lpstr>
      <vt:lpstr>Otázka č.6</vt:lpstr>
      <vt:lpstr>Otázka č.7</vt:lpstr>
      <vt:lpstr>Použité materiály</vt:lpstr>
      <vt:lpstr>Použité materiály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Uzivatel</dc:creator>
  <cp:lastModifiedBy>uzivatel</cp:lastModifiedBy>
  <cp:revision>122</cp:revision>
  <dcterms:created xsi:type="dcterms:W3CDTF">2013-08-12T10:35:42Z</dcterms:created>
  <dcterms:modified xsi:type="dcterms:W3CDTF">2014-02-12T09:30:12Z</dcterms:modified>
</cp:coreProperties>
</file>