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90" r:id="rId10"/>
    <p:sldId id="291" r:id="rId11"/>
    <p:sldId id="292" r:id="rId12"/>
    <p:sldId id="293" r:id="rId13"/>
    <p:sldId id="275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824" autoAdjust="0"/>
    <p:restoredTop sz="93605" autoAdjust="0"/>
  </p:normalViewPr>
  <p:slideViewPr>
    <p:cSldViewPr snapToGrid="0">
      <p:cViewPr>
        <p:scale>
          <a:sx n="110" d="100"/>
          <a:sy n="110" d="100"/>
        </p:scale>
        <p:origin x="29" y="1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259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951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556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959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18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021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972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5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216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619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824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4.2.2014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4.2.2014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mg.auto.cz/auto/base/2009-43/opas91_4adc21301dde6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www.tlumice-pema.cz/products/3/071724/previewb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kvinta-html.wz.cz/fyzika/mechanicke_kmitani_a_vlneni/kmitani_mechanickeho_oscilatoru/obrazky/23.gif" TargetMode="External"/><Relationship Id="rId11" Type="http://schemas.openxmlformats.org/officeDocument/2006/relationships/hyperlink" Target="http://cs.autolexicon.net/obr_clanky/cs_klikova_naprava_001.jpg" TargetMode="External"/><Relationship Id="rId5" Type="http://schemas.openxmlformats.org/officeDocument/2006/relationships/hyperlink" Target="http://kvinta-html.wz.cz/fyzika/mechanicke_kmitani_a_vlneni/kmitani_mechanickeho_oscilatoru/obrazky/22.gif" TargetMode="External"/><Relationship Id="rId10" Type="http://schemas.openxmlformats.org/officeDocument/2006/relationships/hyperlink" Target="http://cs.autolexicon.net/obr_clanky/cs_klikova_naprava_004.jpg" TargetMode="External"/><Relationship Id="rId4" Type="http://schemas.openxmlformats.org/officeDocument/2006/relationships/hyperlink" Target="http://kvinta-html.wz.cz/fyzika/mechanicke_kmitani_a_vlneni/kmitani_mechanickeho_oscilatoru/obrazky/19.gif" TargetMode="External"/><Relationship Id="rId9" Type="http://schemas.openxmlformats.org/officeDocument/2006/relationships/hyperlink" Target="http://www.automobilrevue.cz/obrazek/5110df796fb8a/07-ls-600h-f-sport-stabiliz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5834021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Tlumiče, základní rozdělení a princip činnosti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Tlumení, tlumič, tlumičový olej, plyn, ventil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6489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Tlumiče, základní rozdělení a princip činnosti 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3768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VY_32_INOVACE_13_264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3100" dirty="0" smtClean="0"/>
              <a:t>Tlumiče, základní rozdělení a princip činnosti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pl-PL" sz="3100" dirty="0"/>
              <a:t/>
            </a:r>
            <a:br>
              <a:rPr lang="pl-PL" sz="3100" dirty="0"/>
            </a:br>
            <a:r>
              <a:rPr lang="cs-CZ" sz="3100" dirty="0"/>
              <a:t/>
            </a:r>
            <a:br>
              <a:rPr lang="cs-CZ" sz="3100" dirty="0"/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Tlumiče</a:t>
            </a:r>
          </a:p>
          <a:p>
            <a:pPr>
              <a:buNone/>
            </a:pPr>
            <a:endParaRPr lang="cs-CZ" sz="2200" i="1" dirty="0" smtClean="0"/>
          </a:p>
          <a:p>
            <a:pPr>
              <a:buNone/>
            </a:pPr>
            <a:r>
              <a:rPr lang="cs-CZ" sz="2200" i="1" dirty="0" smtClean="0"/>
              <a:t>Účel:</a:t>
            </a:r>
            <a:r>
              <a:rPr lang="cs-CZ" sz="2200" b="1" i="1" dirty="0" smtClean="0"/>
              <a:t> </a:t>
            </a:r>
          </a:p>
          <a:p>
            <a:r>
              <a:rPr lang="cs-CZ" sz="2000" dirty="0" smtClean="0"/>
              <a:t>účinně tlumit vlastní kmity pružících prvků na vozidle, které vznikají při přejetí nerovností koly automobilu a tím zamezit nadměrnému vertikálnímu (svislému) rozkmitání karoserie</a:t>
            </a:r>
          </a:p>
          <a:p>
            <a:r>
              <a:rPr lang="cs-CZ" sz="2000" dirty="0" smtClean="0"/>
              <a:t>komfort jízdy je zajištěn tlumením odpružených hmot vozidla</a:t>
            </a:r>
          </a:p>
          <a:p>
            <a:r>
              <a:rPr lang="cs-CZ" sz="2000" dirty="0" smtClean="0"/>
              <a:t>bezpečnost jízdy je ovlivněna tlumením neodpružených hmot vozidla</a:t>
            </a:r>
          </a:p>
          <a:p>
            <a:r>
              <a:rPr lang="cs-CZ" sz="2000" dirty="0" smtClean="0"/>
              <a:t>zaručení vysoké bezpečnosti jízdy</a:t>
            </a:r>
          </a:p>
          <a:p>
            <a:r>
              <a:rPr lang="cs-CZ" sz="2000" dirty="0" smtClean="0"/>
              <a:t>zvýšení jízdního pohodlí přepravovaných osob popř. nákladu</a:t>
            </a:r>
          </a:p>
          <a:p>
            <a:r>
              <a:rPr lang="cs-CZ" sz="2000" dirty="0" smtClean="0"/>
              <a:t>co nejvíce chránit zavěšení kola od rázů při přejezdu nerovností</a:t>
            </a:r>
          </a:p>
          <a:p>
            <a:r>
              <a:rPr lang="cs-CZ" sz="2000" dirty="0" smtClean="0"/>
              <a:t>zabezpečit nepřetržitý styk kola s vozovkou - přenos brzdných a hnacích sil, přenos bočních sil při zatáčení</a:t>
            </a:r>
          </a:p>
          <a:p>
            <a:pPr>
              <a:buNone/>
            </a:pPr>
            <a:r>
              <a:rPr lang="cs-CZ" sz="2000" dirty="0" smtClean="0"/>
              <a:t> </a:t>
            </a:r>
          </a:p>
          <a:p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39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3100" dirty="0" smtClean="0"/>
              <a:t>Tlumiče, základní rozdělení a princip činnosti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pl-PL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1573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i="1" u="sng" dirty="0" smtClean="0"/>
              <a:t>Netlumené kmitání</a:t>
            </a:r>
            <a:r>
              <a:rPr lang="cs-CZ" sz="2000" i="1" dirty="0" smtClean="0"/>
              <a:t> - </a:t>
            </a:r>
            <a:r>
              <a:rPr lang="cs-CZ" sz="2000" dirty="0" smtClean="0"/>
              <a:t>hmota na pružině – rozkmit se zastaví samovolně v časovém úseku, po odebrání energie pružiny hmotou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Obrázek vpravo – hmota ponořená do kapaliny se</a:t>
            </a:r>
          </a:p>
          <a:p>
            <a:pPr marL="0" indent="0">
              <a:buNone/>
            </a:pPr>
            <a:r>
              <a:rPr lang="cs-CZ" sz="2000" dirty="0" smtClean="0"/>
              <a:t>utlumí rychleji – vlivem působení (odporu) kapaliny, u</a:t>
            </a:r>
          </a:p>
          <a:p>
            <a:pPr marL="0" indent="0">
              <a:buNone/>
            </a:pPr>
            <a:r>
              <a:rPr lang="cs-CZ" sz="2000" dirty="0" smtClean="0"/>
              <a:t>automobilů – se odpor zvětšuje, podoba s tlumičem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2290" name="Picture 2" descr="http://kvinta-html.wz.cz/fyzika/mechanicke_kmitani_a_vlneni/kmitani_mechanickeho_oscilatoru/obrazky/1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3384376" cy="3055869"/>
          </a:xfrm>
          <a:prstGeom prst="rect">
            <a:avLst/>
          </a:prstGeom>
          <a:noFill/>
        </p:spPr>
      </p:pic>
      <p:pic>
        <p:nvPicPr>
          <p:cNvPr id="12292" name="Picture 4" descr="http://kvinta-html.wz.cz/fyzika/mechanicke_kmitani_a_vlneni/kmitani_mechanickeho_oscilatoru/obrazky/22.gif"/>
          <p:cNvPicPr>
            <a:picLocks noChangeAspect="1" noChangeArrowheads="1"/>
          </p:cNvPicPr>
          <p:nvPr/>
        </p:nvPicPr>
        <p:blipFill>
          <a:blip r:embed="rId3" cstate="print"/>
          <a:srcRect b="7670"/>
          <a:stretch>
            <a:fillRect/>
          </a:stretch>
        </p:blipFill>
        <p:spPr bwMode="auto">
          <a:xfrm>
            <a:off x="4499992" y="2204864"/>
            <a:ext cx="2085975" cy="2022784"/>
          </a:xfrm>
          <a:prstGeom prst="rect">
            <a:avLst/>
          </a:prstGeom>
          <a:noFill/>
        </p:spPr>
      </p:pic>
      <p:pic>
        <p:nvPicPr>
          <p:cNvPr id="12294" name="Picture 6" descr="http://kvinta-html.wz.cz/fyzika/mechanicke_kmitani_a_vlneni/kmitani_mechanickeho_oscilatoru/obrazky/23.gif"/>
          <p:cNvPicPr>
            <a:picLocks noChangeAspect="1" noChangeArrowheads="1"/>
          </p:cNvPicPr>
          <p:nvPr/>
        </p:nvPicPr>
        <p:blipFill>
          <a:blip r:embed="rId4" cstate="print"/>
          <a:srcRect b="7670"/>
          <a:stretch>
            <a:fillRect/>
          </a:stretch>
        </p:blipFill>
        <p:spPr bwMode="auto">
          <a:xfrm>
            <a:off x="6300192" y="4365104"/>
            <a:ext cx="2047875" cy="20227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4087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30136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 činnosti:</a:t>
            </a:r>
          </a:p>
          <a:p>
            <a:pPr>
              <a:buNone/>
            </a:pPr>
            <a:endParaRPr lang="cs-CZ" sz="2200" i="1" dirty="0" smtClean="0"/>
          </a:p>
          <a:p>
            <a:r>
              <a:rPr lang="cs-CZ" sz="2000" dirty="0" smtClean="0"/>
              <a:t>tlumicí síla vzniká roztažením/stlačením tlumiče</a:t>
            </a:r>
          </a:p>
          <a:p>
            <a:r>
              <a:rPr lang="cs-CZ" sz="2000" dirty="0" smtClean="0"/>
              <a:t>tlumičový olej protéká škrtícími ventily, z prostoru pod pístem nad píst a obráceně, čímž vzniká odpor</a:t>
            </a:r>
          </a:p>
          <a:p>
            <a:r>
              <a:rPr lang="cs-CZ" sz="2000" dirty="0" smtClean="0"/>
              <a:t>zmařená energie (viskózní tření) se přemění na teplo</a:t>
            </a:r>
          </a:p>
          <a:p>
            <a:r>
              <a:rPr lang="pl-PL" sz="2000" dirty="0" smtClean="0"/>
              <a:t>požadavek na rozdilnou intenzitu </a:t>
            </a:r>
            <a:r>
              <a:rPr lang="cs-CZ" sz="2000" dirty="0" smtClean="0"/>
              <a:t>tlumeni při zdvihu a poklesu kola,   tlumič nesmí bránit propérovaní při prvním nájezdu na překážku, ale naopak musí dostatečně utlumit rychlost při roztahovaní závěsu kola</a:t>
            </a:r>
          </a:p>
          <a:p>
            <a:pPr>
              <a:buNone/>
            </a:pPr>
            <a:r>
              <a:rPr lang="cs-CZ" sz="2000" dirty="0" smtClean="0"/>
              <a:t>	-	jednočinné tlumiče, tlumí pouze ve směru roztažení tlumiče</a:t>
            </a:r>
          </a:p>
          <a:p>
            <a:pPr>
              <a:buNone/>
            </a:pPr>
            <a:r>
              <a:rPr lang="cs-CZ" sz="2000" dirty="0" smtClean="0"/>
              <a:t>	-	dvojčinné tlumiče, tlumí v obou směrech</a:t>
            </a:r>
          </a:p>
          <a:p>
            <a:pPr>
              <a:buNone/>
            </a:pPr>
            <a:endParaRPr lang="cs-CZ" sz="2000" dirty="0" smtClean="0"/>
          </a:p>
          <a:p>
            <a:pPr algn="ctr">
              <a:buNone/>
            </a:pPr>
            <a:r>
              <a:rPr lang="cs-CZ" sz="2800" u="dbl" dirty="0" smtClean="0">
                <a:solidFill>
                  <a:srgbClr val="C00000"/>
                </a:solidFill>
              </a:rPr>
              <a:t>Síla nutná pro roztažení tlumiče je vždy větší než </a:t>
            </a:r>
          </a:p>
          <a:p>
            <a:pPr algn="ctr">
              <a:buNone/>
            </a:pPr>
            <a:r>
              <a:rPr lang="cs-CZ" sz="2800" u="dbl" dirty="0" smtClean="0">
                <a:solidFill>
                  <a:srgbClr val="C00000"/>
                </a:solidFill>
              </a:rPr>
              <a:t>pro stlačení!!!</a:t>
            </a:r>
            <a:endParaRPr lang="cs-CZ" sz="2800" u="dbl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120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274638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Druhy tlumičů</a:t>
            </a:r>
          </a:p>
          <a:p>
            <a:r>
              <a:rPr lang="cs-CZ" sz="2200" i="1" u="sng" dirty="0" smtClean="0"/>
              <a:t>Deformační tlumič</a:t>
            </a:r>
            <a:r>
              <a:rPr lang="cs-CZ" sz="2200" dirty="0" smtClean="0"/>
              <a:t> -</a:t>
            </a:r>
            <a:r>
              <a:rPr lang="cs-CZ" sz="2200" i="1" dirty="0" smtClean="0"/>
              <a:t> </a:t>
            </a:r>
            <a:r>
              <a:rPr lang="cs-CZ" sz="2200" dirty="0" smtClean="0"/>
              <a:t>j</a:t>
            </a:r>
            <a:r>
              <a:rPr lang="cs-CZ" sz="2000" dirty="0" smtClean="0"/>
              <a:t>e tvořen látkou s velkým vnitřním útlumem, například gumy (silentblok), vhodný pro velmi malé rozkmity.</a:t>
            </a:r>
          </a:p>
          <a:p>
            <a:r>
              <a:rPr lang="cs-CZ" sz="2200" i="1" u="sng" dirty="0" smtClean="0"/>
              <a:t>Třecí tlumič</a:t>
            </a:r>
            <a:r>
              <a:rPr lang="cs-CZ" sz="2000" b="1" dirty="0" smtClean="0"/>
              <a:t> </a:t>
            </a:r>
            <a:r>
              <a:rPr lang="cs-CZ" sz="2000" dirty="0" smtClean="0"/>
              <a:t>- funguje na základě mechanického tření mezi dvěma navzájem pohyblivými částmi. U odpružení pomocí listových per, je částečné tlumení - tření mezi listy.</a:t>
            </a:r>
          </a:p>
          <a:p>
            <a:r>
              <a:rPr lang="cs-CZ" sz="2200" i="1" u="sng" dirty="0" smtClean="0"/>
              <a:t>Kapalinový tlumič</a:t>
            </a:r>
            <a:r>
              <a:rPr lang="cs-CZ" sz="2000" dirty="0" smtClean="0"/>
              <a:t> - je dnes nejpoužívanější. Je to válec naplněný olejem s ventily v pístu. Při pohybu pístu ve válci se olej protlačuje otvory z jedné komory do druhé nebo z vnitřního do vnějšího válce. Tlumící síla je úměrná rychlosti pohybu pístu, což je obvyklým požadavkem na tlumič kmitů.</a:t>
            </a:r>
          </a:p>
          <a:p>
            <a:r>
              <a:rPr lang="cs-CZ" sz="2200" i="1" u="sng" dirty="0" smtClean="0"/>
              <a:t>Elektronické řízení tuhosti</a:t>
            </a:r>
            <a:r>
              <a:rPr lang="cs-CZ" sz="2000" i="1" u="sng" dirty="0" smtClean="0"/>
              <a:t> </a:t>
            </a:r>
            <a:r>
              <a:rPr lang="cs-CZ" sz="2200" i="1" u="sng" dirty="0" smtClean="0"/>
              <a:t>tlumení</a:t>
            </a:r>
            <a:r>
              <a:rPr lang="cs-CZ" sz="2000" dirty="0" smtClean="0"/>
              <a:t> </a:t>
            </a:r>
            <a:r>
              <a:rPr lang="cs-CZ" sz="2000" dirty="0" smtClean="0"/>
              <a:t>– používají se  </a:t>
            </a:r>
            <a:r>
              <a:rPr lang="cs-CZ" sz="2000" dirty="0" smtClean="0"/>
              <a:t>tlumiče elektromagneticky řízené nebo s nastavovacím mechanismem v pístnici, natočením šoupátka se mění průtok oleje.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000" dirty="0" smtClean="0"/>
              <a:t>			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8040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661" y="1412776"/>
            <a:ext cx="7920000" cy="5040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současných automobilech se používají pouze kapalinové nebo plynokapalinové tlumiče!!!</a:t>
            </a:r>
          </a:p>
          <a:p>
            <a:pPr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rozdělení tlumičů: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cs-CZ" sz="2200" dirty="0" smtClean="0">
                <a:solidFill>
                  <a:schemeClr val="accent6">
                    <a:lumMod val="50000"/>
                  </a:schemeClr>
                </a:solidFill>
              </a:rPr>
              <a:t>dle tlumícího média: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kapalinové				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plynokapalinové	nízkotlaké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plynové		vysokotlaké</a:t>
            </a:r>
          </a:p>
          <a:p>
            <a:pPr marL="457200" indent="-457200">
              <a:buFontTx/>
              <a:buChar char="-"/>
            </a:pPr>
            <a:r>
              <a:rPr lang="cs-CZ" sz="2200" dirty="0" smtClean="0">
                <a:solidFill>
                  <a:schemeClr val="accent6">
                    <a:lumMod val="50000"/>
                  </a:schemeClr>
                </a:solidFill>
              </a:rPr>
              <a:t>dle konstrukce: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pákové – dnes již nepoužívané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teleskopické jednoplášťové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teleskopické dvouplášťové</a:t>
            </a:r>
          </a:p>
          <a:p>
            <a:pPr marL="450850" indent="-450850">
              <a:buNone/>
            </a:pP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- 	</a:t>
            </a:r>
            <a:r>
              <a:rPr lang="cs-CZ" sz="2200" dirty="0" smtClean="0">
                <a:solidFill>
                  <a:schemeClr val="accent6">
                    <a:lumMod val="50000"/>
                  </a:schemeClr>
                </a:solidFill>
              </a:rPr>
              <a:t>dle působení: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jednočinné – tlumí v jednom směru pohybu pístu</a:t>
            </a:r>
          </a:p>
          <a:p>
            <a:pPr>
              <a:spcBef>
                <a:spcPts val="0"/>
              </a:spcBef>
            </a:pPr>
            <a:r>
              <a:rPr lang="cs-CZ" sz="2000" dirty="0" smtClean="0"/>
              <a:t>dvojčinné – tlumí v obou směrech pohybu pístu</a:t>
            </a:r>
          </a:p>
          <a:p>
            <a:pPr>
              <a:buNone/>
            </a:pPr>
            <a:endParaRPr lang="cs-CZ" sz="2000" b="1" i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TB_Image" descr="Tlumi&amp;ccaron; pérování TRW JHE204T p&amp;rcaron;ední levý nebo pravý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5449089" y="2972278"/>
            <a:ext cx="3687509" cy="229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čára 7"/>
          <p:cNvCxnSpPr/>
          <p:nvPr/>
        </p:nvCxnSpPr>
        <p:spPr>
          <a:xfrm>
            <a:off x="2895034" y="3567545"/>
            <a:ext cx="346929" cy="13854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376054" y="3719946"/>
            <a:ext cx="872836" cy="1454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8807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</a:t>
            </a:r>
            <a:r>
              <a:rPr lang="cs-CZ" sz="2400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tlumičů na </a:t>
            </a: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nápravě</a:t>
            </a:r>
          </a:p>
          <a:p>
            <a:pPr marL="0" indent="0">
              <a:buNone/>
            </a:pPr>
            <a:endParaRPr lang="cs-CZ" sz="2000" dirty="0" smtClean="0"/>
          </a:p>
          <a:p>
            <a:pPr marL="360363" indent="-360363"/>
            <a:r>
              <a:rPr lang="cs-CZ" sz="2000" dirty="0" smtClean="0"/>
              <a:t>vertikálně</a:t>
            </a:r>
          </a:p>
          <a:p>
            <a:pPr marL="360363" indent="-360363"/>
            <a:r>
              <a:rPr lang="cs-CZ" sz="2000" dirty="0" smtClean="0"/>
              <a:t>šikmo max. do úhlu 45° (netlumí v horizontálním směru)</a:t>
            </a:r>
          </a:p>
          <a:p>
            <a:pPr marL="360363" indent="-360363"/>
            <a:r>
              <a:rPr lang="cs-CZ" sz="2000" dirty="0" smtClean="0"/>
              <a:t>mohou být umístěny vně vinutých pružin</a:t>
            </a:r>
          </a:p>
          <a:p>
            <a:pPr marL="360363" indent="-360363"/>
            <a:r>
              <a:rPr lang="cs-CZ" sz="2000" dirty="0" smtClean="0"/>
              <a:t>mohou procházet v podélné ose vinutých pružin (uvnitř)</a:t>
            </a:r>
          </a:p>
          <a:p>
            <a:pPr marL="360363" indent="-360363"/>
            <a:r>
              <a:rPr lang="cs-CZ" sz="2000" dirty="0" smtClean="0"/>
              <a:t>mohou tvořit spolu s jinými prvky – výkyvné zavěšení kola většinou na předních nápravách (Mc Pharson)</a:t>
            </a:r>
          </a:p>
          <a:p>
            <a:pPr marL="360363" indent="-360363"/>
            <a:r>
              <a:rPr lang="cs-CZ" sz="2000" dirty="0" smtClean="0"/>
              <a:t>uložení tlumičů je mezi spodním ramenem nápravy a rámem nebo samonosnou karoserií</a:t>
            </a:r>
          </a:p>
          <a:p>
            <a:pPr marL="360363" indent="-360363"/>
            <a:r>
              <a:rPr lang="cs-CZ" sz="2000" dirty="0" smtClean="0"/>
              <a:t>u zavěšení Mc Pharson je uložení tlumiče – těhlice → samonosná karoserie</a:t>
            </a:r>
          </a:p>
          <a:p>
            <a:pPr marL="360363" indent="-360363"/>
            <a:r>
              <a:rPr lang="cs-CZ" sz="2000" dirty="0" smtClean="0"/>
              <a:t>uložení tlumičů je vždy v pryžových lůžcích – horní/dolní uložení</a:t>
            </a:r>
          </a:p>
          <a:p>
            <a:pPr marL="360363" indent="-360363">
              <a:buNone/>
            </a:pPr>
            <a:endParaRPr lang="cs-CZ" sz="2000" dirty="0" smtClean="0"/>
          </a:p>
          <a:p>
            <a:pPr marL="360363" indent="-360363" algn="ctr">
              <a:spcBef>
                <a:spcPts val="0"/>
              </a:spcBef>
              <a:buNone/>
            </a:pPr>
            <a:r>
              <a:rPr lang="cs-CZ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Každé kolo má svůj tlumič!!!</a:t>
            </a:r>
          </a:p>
          <a:p>
            <a:pPr marL="360363" indent="-360363"/>
            <a:endParaRPr lang="cs-CZ" sz="2000" dirty="0" smtClean="0"/>
          </a:p>
          <a:p>
            <a:pPr marL="360363" indent="-360363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14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2400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</a:t>
            </a:r>
            <a:r>
              <a:rPr lang="cs-CZ" sz="2400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tlumičů na nápravě</a:t>
            </a:r>
          </a:p>
          <a:p>
            <a:pPr marL="0" lvl="0" indent="0" algn="ctr">
              <a:buNone/>
            </a:pPr>
            <a:endParaRPr lang="cs-CZ" sz="2400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endParaRPr lang="cs-CZ" sz="2400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endParaRPr lang="cs-CZ" sz="2400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endParaRPr lang="cs-CZ" sz="2400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>
              <a:buNone/>
              <a:tabLst>
                <a:tab pos="1344613" algn="l"/>
                <a:tab pos="2778125" algn="l"/>
                <a:tab pos="4129088" algn="l"/>
                <a:tab pos="5922963" algn="l"/>
              </a:tabLst>
            </a:pPr>
            <a:r>
              <a:rPr lang="cs-CZ" sz="2000" dirty="0" smtClean="0">
                <a:solidFill>
                  <a:prstClr val="black"/>
                </a:solidFill>
              </a:rPr>
              <a:t> Oko	 Šroub	 Šroub	   Oko	Mc Pharson	</a:t>
            </a:r>
          </a:p>
          <a:p>
            <a:pPr marL="0" lvl="0" indent="0">
              <a:buNone/>
            </a:pPr>
            <a:r>
              <a:rPr lang="cs-CZ" sz="2000" dirty="0" smtClean="0">
                <a:solidFill>
                  <a:prstClr val="black"/>
                </a:solidFill>
              </a:rPr>
              <a:t>						    uložení v těhlici</a:t>
            </a:r>
          </a:p>
          <a:p>
            <a:pPr marL="0" lvl="0" indent="0">
              <a:buNone/>
              <a:tabLst>
                <a:tab pos="1344613" algn="l"/>
                <a:tab pos="2687638" algn="l"/>
                <a:tab pos="2778125" algn="l"/>
                <a:tab pos="4129088" algn="l"/>
              </a:tabLst>
            </a:pPr>
            <a:r>
              <a:rPr lang="cs-CZ" sz="2000" dirty="0" smtClean="0">
                <a:solidFill>
                  <a:prstClr val="black"/>
                </a:solidFill>
              </a:rPr>
              <a:t> Oko	 Oko		 Šroub	   Šroub</a:t>
            </a:r>
          </a:p>
          <a:p>
            <a:pPr marL="0" lvl="0" indent="0" algn="ctr">
              <a:buNone/>
            </a:pPr>
            <a:endParaRPr lang="cs-CZ" sz="2400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endParaRPr lang="cs-CZ" sz="2400" i="1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6165304"/>
            <a:ext cx="3630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Náprava typu Mc Pharson Opel Astra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Prstenec 6"/>
          <p:cNvSpPr>
            <a:spLocks noChangeAspect="1"/>
          </p:cNvSpPr>
          <p:nvPr/>
        </p:nvSpPr>
        <p:spPr>
          <a:xfrm>
            <a:off x="792000" y="2708920"/>
            <a:ext cx="360040" cy="360000"/>
          </a:xfrm>
          <a:prstGeom prst="donu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Mínus 10"/>
          <p:cNvSpPr/>
          <p:nvPr/>
        </p:nvSpPr>
        <p:spPr>
          <a:xfrm>
            <a:off x="360000" y="3176972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972000" y="5004000"/>
            <a:ext cx="0" cy="21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rstenec 35"/>
          <p:cNvSpPr>
            <a:spLocks noChangeAspect="1"/>
          </p:cNvSpPr>
          <p:nvPr/>
        </p:nvSpPr>
        <p:spPr>
          <a:xfrm>
            <a:off x="792000" y="5220000"/>
            <a:ext cx="360000" cy="360000"/>
          </a:xfrm>
          <a:prstGeom prst="donu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Mínus 36"/>
          <p:cNvSpPr/>
          <p:nvPr/>
        </p:nvSpPr>
        <p:spPr>
          <a:xfrm>
            <a:off x="360000" y="4752000"/>
            <a:ext cx="1188000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9" name="Přímá spojovací čára 38"/>
          <p:cNvCxnSpPr>
            <a:stCxn id="11" idx="3"/>
            <a:endCxn id="7" idx="4"/>
          </p:cNvCxnSpPr>
          <p:nvPr/>
        </p:nvCxnSpPr>
        <p:spPr>
          <a:xfrm flipV="1">
            <a:off x="961216" y="3068920"/>
            <a:ext cx="0" cy="21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Mínus 42"/>
          <p:cNvSpPr/>
          <p:nvPr/>
        </p:nvSpPr>
        <p:spPr>
          <a:xfrm>
            <a:off x="1800000" y="3168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Mínus 43"/>
          <p:cNvSpPr/>
          <p:nvPr/>
        </p:nvSpPr>
        <p:spPr>
          <a:xfrm>
            <a:off x="1800000" y="4752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Prstenec 44"/>
          <p:cNvSpPr>
            <a:spLocks noChangeAspect="1"/>
          </p:cNvSpPr>
          <p:nvPr/>
        </p:nvSpPr>
        <p:spPr>
          <a:xfrm>
            <a:off x="2232000" y="5220000"/>
            <a:ext cx="360000" cy="360000"/>
          </a:xfrm>
          <a:prstGeom prst="donu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47" name="Přímá spojovací čára 46"/>
          <p:cNvCxnSpPr/>
          <p:nvPr/>
        </p:nvCxnSpPr>
        <p:spPr>
          <a:xfrm>
            <a:off x="2412000" y="5002069"/>
            <a:ext cx="0" cy="21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Mínus 48"/>
          <p:cNvSpPr/>
          <p:nvPr/>
        </p:nvSpPr>
        <p:spPr>
          <a:xfrm rot="16200000">
            <a:off x="2031480" y="2643480"/>
            <a:ext cx="756000" cy="684000"/>
          </a:xfrm>
          <a:prstGeom prst="mathMin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Mínus 51"/>
          <p:cNvSpPr/>
          <p:nvPr/>
        </p:nvSpPr>
        <p:spPr>
          <a:xfrm>
            <a:off x="3240000" y="3168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Mínus 52"/>
          <p:cNvSpPr/>
          <p:nvPr/>
        </p:nvSpPr>
        <p:spPr>
          <a:xfrm rot="16200000">
            <a:off x="3471480" y="2643480"/>
            <a:ext cx="756000" cy="684000"/>
          </a:xfrm>
          <a:prstGeom prst="mathMin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Mínus 53"/>
          <p:cNvSpPr/>
          <p:nvPr/>
        </p:nvSpPr>
        <p:spPr>
          <a:xfrm>
            <a:off x="3240000" y="4752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Mínus 54"/>
          <p:cNvSpPr/>
          <p:nvPr/>
        </p:nvSpPr>
        <p:spPr>
          <a:xfrm rot="16200000">
            <a:off x="3471480" y="4914000"/>
            <a:ext cx="756000" cy="756000"/>
          </a:xfrm>
          <a:prstGeom prst="mathMin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Mínus 55"/>
          <p:cNvSpPr/>
          <p:nvPr/>
        </p:nvSpPr>
        <p:spPr>
          <a:xfrm>
            <a:off x="4680000" y="3168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Prstenec 56"/>
          <p:cNvSpPr>
            <a:spLocks noChangeAspect="1"/>
          </p:cNvSpPr>
          <p:nvPr/>
        </p:nvSpPr>
        <p:spPr>
          <a:xfrm>
            <a:off x="5112000" y="2708920"/>
            <a:ext cx="360000" cy="360000"/>
          </a:xfrm>
          <a:prstGeom prst="donu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5292000" y="3060000"/>
            <a:ext cx="0" cy="21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Mínus 58"/>
          <p:cNvSpPr/>
          <p:nvPr/>
        </p:nvSpPr>
        <p:spPr>
          <a:xfrm>
            <a:off x="4680000" y="4752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Mínus 59"/>
          <p:cNvSpPr/>
          <p:nvPr/>
        </p:nvSpPr>
        <p:spPr>
          <a:xfrm rot="16200000">
            <a:off x="4914000" y="4914000"/>
            <a:ext cx="756000" cy="756000"/>
          </a:xfrm>
          <a:prstGeom prst="mathMin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Mínus 60"/>
          <p:cNvSpPr/>
          <p:nvPr/>
        </p:nvSpPr>
        <p:spPr>
          <a:xfrm>
            <a:off x="6598784" y="3168000"/>
            <a:ext cx="1202432" cy="360040"/>
          </a:xfrm>
          <a:prstGeom prst="mathMinus">
            <a:avLst>
              <a:gd name="adj1" fmla="val 3891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Mínus 61"/>
          <p:cNvSpPr/>
          <p:nvPr/>
        </p:nvSpPr>
        <p:spPr>
          <a:xfrm rot="16200000">
            <a:off x="6804000" y="2607477"/>
            <a:ext cx="756000" cy="756000"/>
          </a:xfrm>
          <a:prstGeom prst="mathMin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Obdélník 62"/>
          <p:cNvSpPr/>
          <p:nvPr/>
        </p:nvSpPr>
        <p:spPr>
          <a:xfrm>
            <a:off x="6552000" y="4860000"/>
            <a:ext cx="648000" cy="10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5" name="Přímá spojovací čára 64"/>
          <p:cNvCxnSpPr/>
          <p:nvPr/>
        </p:nvCxnSpPr>
        <p:spPr>
          <a:xfrm flipH="1">
            <a:off x="6120000" y="4860000"/>
            <a:ext cx="433200" cy="144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6120000" y="5004000"/>
            <a:ext cx="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>
            <a:off x="6120000" y="5918400"/>
            <a:ext cx="433200" cy="216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Vývojový diagram: spojka 74"/>
          <p:cNvSpPr>
            <a:spLocks noChangeAspect="1"/>
          </p:cNvSpPr>
          <p:nvPr/>
        </p:nvSpPr>
        <p:spPr>
          <a:xfrm>
            <a:off x="6228000" y="5076000"/>
            <a:ext cx="180000" cy="180000"/>
          </a:xfrm>
          <a:prstGeom prst="flowChartConnector">
            <a:avLst/>
          </a:prstGeom>
          <a:noFill/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6" name="Vývojový diagram: spojka 75"/>
          <p:cNvSpPr>
            <a:spLocks noChangeAspect="1"/>
          </p:cNvSpPr>
          <p:nvPr/>
        </p:nvSpPr>
        <p:spPr>
          <a:xfrm>
            <a:off x="6228000" y="5580000"/>
            <a:ext cx="180000" cy="180000"/>
          </a:xfrm>
          <a:prstGeom prst="flowChartConnector">
            <a:avLst/>
          </a:prstGeom>
          <a:noFill/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7" name="Obdélník 76"/>
          <p:cNvSpPr/>
          <p:nvPr/>
        </p:nvSpPr>
        <p:spPr>
          <a:xfrm>
            <a:off x="7524328" y="4860000"/>
            <a:ext cx="648000" cy="108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79" name="Přímá spojovací čára 78"/>
          <p:cNvCxnSpPr/>
          <p:nvPr/>
        </p:nvCxnSpPr>
        <p:spPr>
          <a:xfrm>
            <a:off x="7416000" y="4860000"/>
            <a:ext cx="864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 flipV="1">
            <a:off x="7416000" y="4500000"/>
            <a:ext cx="0" cy="360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/>
          <p:nvPr/>
        </p:nvCxnSpPr>
        <p:spPr>
          <a:xfrm flipV="1">
            <a:off x="8280000" y="4500000"/>
            <a:ext cx="0" cy="360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Volný tvar 90"/>
          <p:cNvSpPr/>
          <p:nvPr/>
        </p:nvSpPr>
        <p:spPr>
          <a:xfrm>
            <a:off x="7426036" y="4464998"/>
            <a:ext cx="831273" cy="65438"/>
          </a:xfrm>
          <a:custGeom>
            <a:avLst/>
            <a:gdLst>
              <a:gd name="connsiteX0" fmla="*/ 0 w 831273"/>
              <a:gd name="connsiteY0" fmla="*/ 37729 h 65438"/>
              <a:gd name="connsiteX1" fmla="*/ 290946 w 831273"/>
              <a:gd name="connsiteY1" fmla="*/ 23875 h 65438"/>
              <a:gd name="connsiteX2" fmla="*/ 318655 w 831273"/>
              <a:gd name="connsiteY2" fmla="*/ 16947 h 65438"/>
              <a:gd name="connsiteX3" fmla="*/ 339437 w 831273"/>
              <a:gd name="connsiteY3" fmla="*/ 3093 h 65438"/>
              <a:gd name="connsiteX4" fmla="*/ 422564 w 831273"/>
              <a:gd name="connsiteY4" fmla="*/ 16947 h 65438"/>
              <a:gd name="connsiteX5" fmla="*/ 450273 w 831273"/>
              <a:gd name="connsiteY5" fmla="*/ 58511 h 65438"/>
              <a:gd name="connsiteX6" fmla="*/ 471055 w 831273"/>
              <a:gd name="connsiteY6" fmla="*/ 65438 h 65438"/>
              <a:gd name="connsiteX7" fmla="*/ 547255 w 831273"/>
              <a:gd name="connsiteY7" fmla="*/ 58511 h 65438"/>
              <a:gd name="connsiteX8" fmla="*/ 574964 w 831273"/>
              <a:gd name="connsiteY8" fmla="*/ 51584 h 65438"/>
              <a:gd name="connsiteX9" fmla="*/ 831273 w 831273"/>
              <a:gd name="connsiteY9" fmla="*/ 44657 h 6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31273" h="65438">
                <a:moveTo>
                  <a:pt x="0" y="37729"/>
                </a:moveTo>
                <a:cubicBezTo>
                  <a:pt x="121742" y="34347"/>
                  <a:pt x="191284" y="43808"/>
                  <a:pt x="290946" y="23875"/>
                </a:cubicBezTo>
                <a:cubicBezTo>
                  <a:pt x="300282" y="22008"/>
                  <a:pt x="309419" y="19256"/>
                  <a:pt x="318655" y="16947"/>
                </a:cubicBezTo>
                <a:cubicBezTo>
                  <a:pt x="325582" y="12329"/>
                  <a:pt x="331140" y="3784"/>
                  <a:pt x="339437" y="3093"/>
                </a:cubicBezTo>
                <a:cubicBezTo>
                  <a:pt x="376558" y="0"/>
                  <a:pt x="393289" y="7189"/>
                  <a:pt x="422564" y="16947"/>
                </a:cubicBezTo>
                <a:cubicBezTo>
                  <a:pt x="429826" y="38735"/>
                  <a:pt x="428034" y="43685"/>
                  <a:pt x="450273" y="58511"/>
                </a:cubicBezTo>
                <a:cubicBezTo>
                  <a:pt x="456349" y="62561"/>
                  <a:pt x="464128" y="63129"/>
                  <a:pt x="471055" y="65438"/>
                </a:cubicBezTo>
                <a:cubicBezTo>
                  <a:pt x="496455" y="63129"/>
                  <a:pt x="521974" y="61882"/>
                  <a:pt x="547255" y="58511"/>
                </a:cubicBezTo>
                <a:cubicBezTo>
                  <a:pt x="556692" y="57253"/>
                  <a:pt x="565463" y="52197"/>
                  <a:pt x="574964" y="51584"/>
                </a:cubicBezTo>
                <a:cubicBezTo>
                  <a:pt x="695583" y="43802"/>
                  <a:pt x="732735" y="44657"/>
                  <a:pt x="831273" y="44657"/>
                </a:cubicBezTo>
              </a:path>
            </a:pathLst>
          </a:custGeom>
          <a:ln w="127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93" name="Přímá spojovací čára 92"/>
          <p:cNvCxnSpPr/>
          <p:nvPr/>
        </p:nvCxnSpPr>
        <p:spPr>
          <a:xfrm flipH="1" flipV="1">
            <a:off x="6552000" y="4500000"/>
            <a:ext cx="0" cy="360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čára 95"/>
          <p:cNvCxnSpPr/>
          <p:nvPr/>
        </p:nvCxnSpPr>
        <p:spPr>
          <a:xfrm flipH="1" flipV="1">
            <a:off x="7200000" y="4500000"/>
            <a:ext cx="0" cy="360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Volný tvar 97"/>
          <p:cNvSpPr/>
          <p:nvPr/>
        </p:nvSpPr>
        <p:spPr>
          <a:xfrm>
            <a:off x="6546273" y="4491737"/>
            <a:ext cx="644236" cy="87190"/>
          </a:xfrm>
          <a:custGeom>
            <a:avLst/>
            <a:gdLst>
              <a:gd name="connsiteX0" fmla="*/ 0 w 644236"/>
              <a:gd name="connsiteY0" fmla="*/ 17918 h 87190"/>
              <a:gd name="connsiteX1" fmla="*/ 152400 w 644236"/>
              <a:gd name="connsiteY1" fmla="*/ 24845 h 87190"/>
              <a:gd name="connsiteX2" fmla="*/ 270163 w 644236"/>
              <a:gd name="connsiteY2" fmla="*/ 38699 h 87190"/>
              <a:gd name="connsiteX3" fmla="*/ 290945 w 644236"/>
              <a:gd name="connsiteY3" fmla="*/ 80263 h 87190"/>
              <a:gd name="connsiteX4" fmla="*/ 311727 w 644236"/>
              <a:gd name="connsiteY4" fmla="*/ 87190 h 87190"/>
              <a:gd name="connsiteX5" fmla="*/ 339436 w 644236"/>
              <a:gd name="connsiteY5" fmla="*/ 80263 h 87190"/>
              <a:gd name="connsiteX6" fmla="*/ 353291 w 644236"/>
              <a:gd name="connsiteY6" fmla="*/ 59481 h 87190"/>
              <a:gd name="connsiteX7" fmla="*/ 374072 w 644236"/>
              <a:gd name="connsiteY7" fmla="*/ 38699 h 87190"/>
              <a:gd name="connsiteX8" fmla="*/ 387927 w 644236"/>
              <a:gd name="connsiteY8" fmla="*/ 17918 h 87190"/>
              <a:gd name="connsiteX9" fmla="*/ 429491 w 644236"/>
              <a:gd name="connsiteY9" fmla="*/ 4063 h 87190"/>
              <a:gd name="connsiteX10" fmla="*/ 588818 w 644236"/>
              <a:gd name="connsiteY10" fmla="*/ 17918 h 87190"/>
              <a:gd name="connsiteX11" fmla="*/ 609600 w 644236"/>
              <a:gd name="connsiteY11" fmla="*/ 24845 h 87190"/>
              <a:gd name="connsiteX12" fmla="*/ 644236 w 644236"/>
              <a:gd name="connsiteY12" fmla="*/ 24845 h 87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4236" h="87190">
                <a:moveTo>
                  <a:pt x="0" y="17918"/>
                </a:moveTo>
                <a:lnTo>
                  <a:pt x="152400" y="24845"/>
                </a:lnTo>
                <a:cubicBezTo>
                  <a:pt x="250707" y="30306"/>
                  <a:pt x="219978" y="21971"/>
                  <a:pt x="270163" y="38699"/>
                </a:cubicBezTo>
                <a:cubicBezTo>
                  <a:pt x="274726" y="52387"/>
                  <a:pt x="278739" y="70498"/>
                  <a:pt x="290945" y="80263"/>
                </a:cubicBezTo>
                <a:cubicBezTo>
                  <a:pt x="296647" y="84825"/>
                  <a:pt x="304800" y="84881"/>
                  <a:pt x="311727" y="87190"/>
                </a:cubicBezTo>
                <a:cubicBezTo>
                  <a:pt x="320963" y="84881"/>
                  <a:pt x="331514" y="85544"/>
                  <a:pt x="339436" y="80263"/>
                </a:cubicBezTo>
                <a:cubicBezTo>
                  <a:pt x="346363" y="75645"/>
                  <a:pt x="347961" y="65877"/>
                  <a:pt x="353291" y="59481"/>
                </a:cubicBezTo>
                <a:cubicBezTo>
                  <a:pt x="359562" y="51955"/>
                  <a:pt x="367800" y="46225"/>
                  <a:pt x="374072" y="38699"/>
                </a:cubicBezTo>
                <a:cubicBezTo>
                  <a:pt x="379402" y="32303"/>
                  <a:pt x="380867" y="22330"/>
                  <a:pt x="387927" y="17918"/>
                </a:cubicBezTo>
                <a:cubicBezTo>
                  <a:pt x="400311" y="10178"/>
                  <a:pt x="429491" y="4063"/>
                  <a:pt x="429491" y="4063"/>
                </a:cubicBezTo>
                <a:cubicBezTo>
                  <a:pt x="519565" y="22077"/>
                  <a:pt x="400686" y="0"/>
                  <a:pt x="588818" y="17918"/>
                </a:cubicBezTo>
                <a:cubicBezTo>
                  <a:pt x="596087" y="18610"/>
                  <a:pt x="602354" y="23939"/>
                  <a:pt x="609600" y="24845"/>
                </a:cubicBezTo>
                <a:cubicBezTo>
                  <a:pt x="621056" y="26277"/>
                  <a:pt x="632691" y="24845"/>
                  <a:pt x="644236" y="24845"/>
                </a:cubicBezTo>
              </a:path>
            </a:pathLst>
          </a:custGeom>
          <a:ln w="158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199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47880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</a:t>
            </a: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tlumičů na </a:t>
            </a: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nápravě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		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7" name="4adc21301dde6" descr="obrázek [555 x 363]"/>
          <p:cNvPicPr/>
          <p:nvPr/>
        </p:nvPicPr>
        <p:blipFill>
          <a:blip r:embed="rId2" cstate="print"/>
          <a:srcRect b="7269"/>
          <a:stretch>
            <a:fillRect/>
          </a:stretch>
        </p:blipFill>
        <p:spPr bwMode="auto">
          <a:xfrm>
            <a:off x="1274618" y="1873478"/>
            <a:ext cx="6560127" cy="426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9187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8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402556"/>
            <a:ext cx="7848871" cy="495520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tlumičů na nápravě</a:t>
            </a: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61" y="2935883"/>
            <a:ext cx="4481094" cy="336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0825" y="1935492"/>
            <a:ext cx="3702290" cy="279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64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Tlumiče, základní rozdělení a princip činnosti 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000" y="1402556"/>
            <a:ext cx="7920000" cy="495520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uložení tlumičů na nápravě</a:t>
            </a: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2000" dirty="0" smtClean="0"/>
          </a:p>
          <a:p>
            <a:pPr algn="ctr"/>
            <a:r>
              <a:rPr lang="cs-CZ" sz="2000" dirty="0" smtClean="0"/>
              <a:t>Elektronicky řízená tuhost tlumičů Lexus 600 HF sport</a:t>
            </a:r>
          </a:p>
        </p:txBody>
      </p:sp>
      <p:pic>
        <p:nvPicPr>
          <p:cNvPr id="1026" name="Picture 2" descr="C:\Users\LH\Documents\DUM\07-ls-600h-f-sport-stabiliz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3492" y="1873849"/>
            <a:ext cx="5284728" cy="391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231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principem činnosti, funkcí a uložením tlumičů v automobilech. Tlumiče jsou základem současných podvozků  osobních a nákladních vozidel a jsou velmi důležitým článkem v konstrukci stavby  vozidel. Prezentace také okrajově poukazuje na nové elektronické systémy tlumení vozidel.</a:t>
            </a:r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pPr marL="457200" indent="-457200">
              <a:buAutoNum type="arabicParenR"/>
            </a:pPr>
            <a:r>
              <a:rPr lang="cs-CZ" sz="2000" dirty="0" smtClean="0"/>
              <a:t>Jaký účel mají tlumiče v konstrukci podvozku vozidel?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 jsou umístěny a připevněny tlumiče ve vozidle?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Na čem závisí tuhost tlumičů?</a:t>
            </a:r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endParaRPr lang="cs-CZ" sz="4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108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64775"/>
            <a:ext cx="763284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Výukové sešity BOSCH pro pedagogické pracovníky. 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pPr algn="just"/>
            <a:r>
              <a:rPr lang="cs-CZ" dirty="0" smtClean="0">
                <a:solidFill>
                  <a:prstClr val="black"/>
                </a:solidFill>
              </a:rPr>
              <a:t>V prezentaci použity vlastní citace a fotografie, vyjma fotografií z volně dostupných zdrojů</a:t>
            </a:r>
            <a:r>
              <a:rPr lang="cs-CZ" sz="1600" dirty="0" smtClean="0">
                <a:solidFill>
                  <a:prstClr val="black"/>
                </a:solidFill>
              </a:rPr>
              <a:t>:</a:t>
            </a: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2" y="3861048"/>
            <a:ext cx="7204280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hlinkClick r:id="rId4"/>
              </a:rPr>
              <a:t>http://kvinta-html.wz.cz/fyzika/mechanicke_kmitani_a_vlneni/kmitani_mechanickeho_oscilatoru/obrazky/19.gif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http://kvinta-html.wz.cz/fyzika/mechanicke_kmitani_a_vlneni/kmitani_mechanickeho_oscilatoru/obrazky/22.gif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http://kvinta-html.wz.cz/fyzika/mechanicke_kmitani_a_vlneni/kmitani_mechanickeho_oscilatoru/obrazky/23.gif</a:t>
            </a:r>
            <a:endParaRPr lang="cs-CZ" sz="1200" dirty="0" smtClean="0"/>
          </a:p>
          <a:p>
            <a:r>
              <a:rPr lang="cs-CZ" sz="1200" u="sng" dirty="0" smtClean="0">
                <a:hlinkClick r:id="rId7"/>
              </a:rPr>
              <a:t>http://www.tlumice-pema.cz/products/3/071724/previewb.jpg</a:t>
            </a:r>
            <a:endParaRPr lang="cs-CZ" sz="1200" u="sng" dirty="0" smtClean="0"/>
          </a:p>
          <a:p>
            <a:r>
              <a:rPr lang="cs-CZ" sz="1200" u="sng" dirty="0" smtClean="0">
                <a:hlinkClick r:id="rId8"/>
              </a:rPr>
              <a:t>http://img.auto.cz/auto//base/2009-43/opas91_4adc21301dde6.jpg</a:t>
            </a:r>
            <a:r>
              <a:rPr lang="cs-CZ" sz="1200" dirty="0" smtClean="0">
                <a:solidFill>
                  <a:prstClr val="black"/>
                </a:solidFill>
                <a:hlinkClick r:id="rId9"/>
              </a:rPr>
              <a:t> </a:t>
            </a:r>
          </a:p>
          <a:p>
            <a:r>
              <a:rPr lang="cs-CZ" sz="1200" dirty="0" smtClean="0">
                <a:solidFill>
                  <a:prstClr val="black"/>
                </a:solidFill>
                <a:hlinkClick r:id="rId9"/>
              </a:rPr>
              <a:t>http://www.automobilrevue.cz/obrazek/5110df796fb8a/07-ls-600h-f-sport-stabilizer.jpg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 smtClean="0">
                <a:solidFill>
                  <a:prstClr val="black"/>
                </a:solidFill>
                <a:hlinkClick r:id="rId10"/>
              </a:rPr>
              <a:t>http://cs.autolexicon.net/obr_clanky/cs_klikova_naprava_004.jpg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 smtClean="0">
                <a:solidFill>
                  <a:prstClr val="black"/>
                </a:solidFill>
                <a:hlinkClick r:id="rId11"/>
              </a:rPr>
              <a:t>http://cs.autolexicon.net/obr_clanky/cs_klikova_naprava_001.jpg</a:t>
            </a:r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u="sng" dirty="0" smtClean="0"/>
          </a:p>
          <a:p>
            <a:endParaRPr lang="cs-CZ" sz="1200" dirty="0" smtClean="0"/>
          </a:p>
          <a:p>
            <a:endParaRPr lang="cs-CZ" sz="1200" u="sng" dirty="0" smtClean="0"/>
          </a:p>
          <a:p>
            <a:endParaRPr lang="cs-CZ" sz="1200" u="sng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71573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7815</TotalTime>
  <Words>694</Words>
  <Application>Microsoft Office PowerPoint</Application>
  <PresentationFormat>Předvádění na obrazovce (4:3)</PresentationFormat>
  <Paragraphs>213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   Tlumiče, základní rozdělení a princip činnosti    </vt:lpstr>
      <vt:lpstr> Tlumiče, základní rozdělení a princip činnosti  </vt:lpstr>
      <vt:lpstr>Tlumiče, základní rozdělení a princip činnosti </vt:lpstr>
      <vt:lpstr>Tlumiče, základní rozdělení a princip činnosti </vt:lpstr>
      <vt:lpstr>Tlumiče, základní rozdělení a princip činnosti </vt:lpstr>
      <vt:lpstr>Tlumiče, základní rozdělení a princip činnosti </vt:lpstr>
      <vt:lpstr>Tlumiče, základní rozdělení a princip činnosti </vt:lpstr>
      <vt:lpstr>Tlumiče, základní rozdělení a princip činnosti </vt:lpstr>
      <vt:lpstr>Tlumiče, základní rozdělení a princip činnosti </vt:lpstr>
      <vt:lpstr>Tlumiče, základní rozdělení a princip činnosti </vt:lpstr>
      <vt:lpstr>Snímek 12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Renata</cp:lastModifiedBy>
  <cp:revision>543</cp:revision>
  <dcterms:created xsi:type="dcterms:W3CDTF">2010-11-01T23:40:31Z</dcterms:created>
  <dcterms:modified xsi:type="dcterms:W3CDTF">2014-02-04T08:36:44Z</dcterms:modified>
</cp:coreProperties>
</file>