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6" r:id="rId3"/>
    <p:sldId id="281" r:id="rId4"/>
    <p:sldId id="282" r:id="rId5"/>
    <p:sldId id="283" r:id="rId6"/>
    <p:sldId id="284" r:id="rId7"/>
    <p:sldId id="285" r:id="rId8"/>
    <p:sldId id="286" r:id="rId9"/>
    <p:sldId id="291" r:id="rId10"/>
    <p:sldId id="275" r:id="rId11"/>
    <p:sldId id="27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851B"/>
    <a:srgbClr val="000000"/>
    <a:srgbClr val="66FFFF"/>
    <a:srgbClr val="0228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853" autoAdjust="0"/>
    <p:restoredTop sz="93605" autoAdjust="0"/>
  </p:normalViewPr>
  <p:slideViewPr>
    <p:cSldViewPr snapToGrid="0">
      <p:cViewPr>
        <p:scale>
          <a:sx n="110" d="100"/>
          <a:sy n="110" d="100"/>
        </p:scale>
        <p:origin x="-2418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14. 2. 2014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14. 2. 2014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14. 2. 2014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14. 2. 2014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14. 2. 2014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14. 2. 2014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14. 2. 2014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14. 2. 2014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14. 2. 2014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14. 2. 2014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14. 2. 2014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14. 2. 2014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14. 2. 2014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59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14. 2. 2014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51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14. 2. 2014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56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14. 2. 2014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95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14. 2. 2014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14. 2. 2014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21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14. 2. 2014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72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14. 2. 2014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59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14. 2. 2014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16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14. 2. 2014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19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14. 2. 2014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24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14. 2. 2014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14. 2. 2014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51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agneti-marelli.cz/userdata/pages/9/tlumice-magneti-marelli.jpg" TargetMode="External"/><Relationship Id="rId3" Type="http://schemas.openxmlformats.org/officeDocument/2006/relationships/image" Target="../media/image2.jpeg"/><Relationship Id="rId7" Type="http://schemas.openxmlformats.org/officeDocument/2006/relationships/hyperlink" Target="http://i-veteran.cz/forum/forum_userpictures/542_t30pedn_nprava_1.jpg" TargetMode="External"/><Relationship Id="rId12" Type="http://schemas.openxmlformats.org/officeDocument/2006/relationships/hyperlink" Target="http://www.mjauto.cz/editor/image_uploads/d5ef1_koni_adjustment1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uaz.rustina.cz/GAZ704/PETER_REBERNIGG/010.jpg" TargetMode="External"/><Relationship Id="rId11" Type="http://schemas.openxmlformats.org/officeDocument/2006/relationships/hyperlink" Target="http://www.mjauto.cz/editor/image_uploads/b2374_koni_adjustment2.JPG" TargetMode="External"/><Relationship Id="rId5" Type="http://schemas.openxmlformats.org/officeDocument/2006/relationships/hyperlink" Target="http://www.mototechna.eu/www/obrazky/velke/353495510.jpg" TargetMode="External"/><Relationship Id="rId10" Type="http://schemas.openxmlformats.org/officeDocument/2006/relationships/hyperlink" Target="http://www.mjauto.cz/editor/image_uploads/13d55_koni_adjustment3.JPG" TargetMode="External"/><Relationship Id="rId4" Type="http://schemas.openxmlformats.org/officeDocument/2006/relationships/hyperlink" Target="http://pragos.cz/veterani/getdata_clanek.php3?id=13145" TargetMode="External"/><Relationship Id="rId9" Type="http://schemas.openxmlformats.org/officeDocument/2006/relationships/hyperlink" Target="http://www.tlumice-pema.cz/products/3/071724/previewb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3917859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14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Tlumiče kapalinové</a:t>
                      </a:r>
                      <a:endParaRPr lang="cs-CZ" sz="12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Tlumení, tlumič, tlumičový olej, škrtící ventil, píst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Automobily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Bc. Ladislav Hajný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 - Mechanik opravář motorových vozidel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Ne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6489" y="99103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Tlumiče kapalinové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3768" y="1497597"/>
            <a:ext cx="756084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000" b="1" dirty="0" smtClean="0"/>
              <a:t>VY_32_INOVACE_14_265</a:t>
            </a:r>
            <a:endParaRPr lang="cs-CZ" sz="20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Autofit/>
          </a:bodyPr>
          <a:lstStyle/>
          <a:p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3100" dirty="0" smtClean="0"/>
              <a:t>Tlumiče kapalinové 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pl-PL" sz="3100" dirty="0"/>
              <a:t/>
            </a:r>
            <a:br>
              <a:rPr lang="pl-PL" sz="3100" dirty="0"/>
            </a:br>
            <a:r>
              <a:rPr lang="cs-CZ" sz="3100" dirty="0"/>
              <a:t/>
            </a:r>
            <a:br>
              <a:rPr lang="cs-CZ" sz="3100" dirty="0"/>
            </a:b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Pákový tlumič</a:t>
            </a:r>
          </a:p>
          <a:p>
            <a:pPr>
              <a:buNone/>
            </a:pPr>
            <a:r>
              <a:rPr lang="cs-CZ" sz="2200" i="1" dirty="0" smtClean="0"/>
              <a:t>Konstrukce:</a:t>
            </a:r>
          </a:p>
          <a:p>
            <a:r>
              <a:rPr lang="cs-CZ" sz="2000" dirty="0" smtClean="0"/>
              <a:t>kapalinový tlumič – dnes již nepoužívaný</a:t>
            </a:r>
          </a:p>
          <a:p>
            <a:r>
              <a:rPr lang="cs-CZ" sz="2000" dirty="0" smtClean="0"/>
              <a:t>samostatný celek s náplní oleje, který byl připevněn na rámu vozidla</a:t>
            </a:r>
          </a:p>
          <a:p>
            <a:r>
              <a:rPr lang="cs-CZ" sz="2000" dirty="0" smtClean="0"/>
              <a:t>převod od pružícího prvku byl pomocí páky, která otáčela ve vnitřní části tlumiče čep na jehož konci byl tzv. palec</a:t>
            </a:r>
          </a:p>
          <a:p>
            <a:r>
              <a:rPr lang="cs-CZ" sz="2000" dirty="0" smtClean="0"/>
              <a:t>tlumič mohl být jedno/dvojčinný – s jedním pístem nebo dvěma proti sobě</a:t>
            </a:r>
          </a:p>
          <a:p>
            <a:r>
              <a:rPr lang="cs-CZ" sz="2000" dirty="0" smtClean="0"/>
              <a:t>palec natáčením stlačuje píst směrem dolů a tím pod pístem vzniká přetlak</a:t>
            </a:r>
          </a:p>
          <a:p>
            <a:r>
              <a:rPr lang="cs-CZ" sz="2000" dirty="0" smtClean="0"/>
              <a:t>tlumičový olej je přetlačován přes regulační jehlový ventil kanálkem nad píst, tento pohyb dolů je tlumen</a:t>
            </a:r>
          </a:p>
          <a:p>
            <a:r>
              <a:rPr lang="cs-CZ" sz="2000" dirty="0" smtClean="0"/>
              <a:t>při pohybu páky zpět se píst vrací účinkem pružiny nahoru, olej se přes přepouštěcí ventil v pístu vrací zpět pod píst. </a:t>
            </a:r>
          </a:p>
          <a:p>
            <a:endParaRPr lang="cs-CZ" sz="2000" dirty="0" smtClean="0"/>
          </a:p>
          <a:p>
            <a:pPr>
              <a:buNone/>
            </a:pPr>
            <a:endParaRPr lang="cs-CZ" sz="20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94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/>
              <a:t>Tlumiče kapalinové </a:t>
            </a:r>
            <a:r>
              <a:rPr lang="cs-CZ" dirty="0" smtClean="0"/>
              <a:t/>
            </a:r>
            <a:br>
              <a:rPr lang="cs-CZ" dirty="0" smtClean="0"/>
            </a:br>
            <a:endParaRPr lang="pl-P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2000" y="1728000"/>
            <a:ext cx="3780000" cy="4680000"/>
          </a:xfrm>
        </p:spPr>
        <p:txBody>
          <a:bodyPr/>
          <a:lstStyle/>
          <a:p>
            <a:pPr>
              <a:buNone/>
            </a:pP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Pákový tlumič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200" dirty="0" smtClean="0"/>
              <a:t>Praga V3S - levý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29" name="Zástupný symbol pro obsah 28" descr="http://pragos.cz/veterani/getdata_clanek.php3?id=1314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580000" y="2237508"/>
            <a:ext cx="2919605" cy="42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675909" y="1766455"/>
            <a:ext cx="34249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Schéma pákového tlumiče</a:t>
            </a:r>
            <a:endParaRPr lang="cs-CZ" sz="2400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1" name="irc_mi" descr="http://www.mototechna.eu/www/obrazky/velke/3534955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35577" y="3290455"/>
            <a:ext cx="4080000" cy="30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4087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Tlumiče kapalinové </a:t>
            </a:r>
            <a:endParaRPr lang="cs-CZ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612000" y="1535113"/>
            <a:ext cx="3888000" cy="639762"/>
          </a:xfrm>
        </p:spPr>
        <p:txBody>
          <a:bodyPr>
            <a:normAutofit/>
          </a:bodyPr>
          <a:lstStyle/>
          <a:p>
            <a:r>
              <a:rPr lang="cs-CZ" b="0" u="sng" dirty="0" smtClean="0"/>
              <a:t>Umístění na přední nápravě</a:t>
            </a:r>
            <a:endParaRPr lang="cs-CZ" b="0" u="sng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3888000" cy="639762"/>
          </a:xfrm>
        </p:spPr>
        <p:txBody>
          <a:bodyPr>
            <a:normAutofit/>
          </a:bodyPr>
          <a:lstStyle/>
          <a:p>
            <a:r>
              <a:rPr lang="cs-CZ" b="0" u="sng" dirty="0" smtClean="0"/>
              <a:t>Umístění na  zadní nápravě </a:t>
            </a:r>
            <a:endParaRPr lang="cs-CZ" b="0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11" name="Zástupný symbol pro obsah 10" descr="http://i-Veteran.cz/forum/forum_userpictures/542_t30pedn_nprava_1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814" y="3369816"/>
            <a:ext cx="3810000" cy="284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ovéPole 11"/>
          <p:cNvSpPr txBox="1"/>
          <p:nvPr/>
        </p:nvSpPr>
        <p:spPr>
          <a:xfrm>
            <a:off x="4696691" y="5915891"/>
            <a:ext cx="11301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GAZ - UAZ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58091" y="2694709"/>
            <a:ext cx="937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Tatra 57</a:t>
            </a:r>
            <a:endParaRPr lang="cs-CZ" dirty="0"/>
          </a:p>
        </p:txBody>
      </p:sp>
      <p:pic>
        <p:nvPicPr>
          <p:cNvPr id="18" name="Zástupný symbol pro obsah 17" descr="http://uaz.rustina.cz/GAZ704/PETER_REBERNIGG/010.jpg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634853"/>
            <a:ext cx="4041775" cy="3031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Šipka nahoru 18"/>
          <p:cNvSpPr/>
          <p:nvPr/>
        </p:nvSpPr>
        <p:spPr>
          <a:xfrm>
            <a:off x="6851072" y="3934691"/>
            <a:ext cx="117764" cy="491836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120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274638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Tlumiče kapalinové </a:t>
            </a:r>
            <a:endParaRPr lang="cs-CZ" sz="2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000" cy="5040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Kapalinové tlumiče teleskopické</a:t>
            </a:r>
          </a:p>
          <a:p>
            <a:pPr>
              <a:buNone/>
            </a:pPr>
            <a:r>
              <a:rPr lang="cs-CZ" sz="2200" i="1" dirty="0" smtClean="0"/>
              <a:t>Princip činnosti a konstrukce:</a:t>
            </a:r>
          </a:p>
          <a:p>
            <a:pPr algn="just"/>
            <a:r>
              <a:rPr lang="cs-CZ" sz="2000" dirty="0" smtClean="0"/>
              <a:t>jednoduchý tlumič s principem činnosti, který spočívá v protlačování oleje ze strany pod pístem/nad píst a obráceně – přes škrtící ventil, při roztažení nebo stlačení pístnice s pístem tlumiče</a:t>
            </a:r>
          </a:p>
          <a:p>
            <a:pPr algn="just"/>
            <a:r>
              <a:rPr lang="cs-CZ" sz="2000" dirty="0" smtClean="0"/>
              <a:t>může být jednočinný/dvojčinný – při čemž platí – </a:t>
            </a:r>
            <a:r>
              <a:rPr lang="cs-CZ" sz="2200" i="1" u="sng" dirty="0" smtClean="0">
                <a:solidFill>
                  <a:srgbClr val="FF0000"/>
                </a:solidFill>
              </a:rPr>
              <a:t>síla nutná pro roztažení tlumiče je vždy větší než síla nutná pro stlačení tlumiče</a:t>
            </a:r>
          </a:p>
          <a:p>
            <a:r>
              <a:rPr lang="cs-CZ" sz="2000" dirty="0" smtClean="0"/>
              <a:t>použití – přední / zadní nápravy i nápravy typu „Mc Pharson“</a:t>
            </a:r>
          </a:p>
          <a:p>
            <a:pPr algn="just"/>
            <a:r>
              <a:rPr lang="cs-CZ" sz="2000" dirty="0" smtClean="0"/>
              <a:t>jeho výhodou je nízká cena, u některých typů vozidel se měnila pouze vnitřní vložka tlumiče u předních náprav „Mc Pharson“, kdy základ teleskopické vzpěry byl původní např. (Opel, Nissan, Peugeot), pouze některé modely</a:t>
            </a:r>
          </a:p>
          <a:p>
            <a:pPr algn="just"/>
            <a:r>
              <a:rPr lang="cs-CZ" sz="2000" dirty="0" smtClean="0"/>
              <a:t>ještě v současnosti jsou vhodné pro vozidla typu Pick-up – lze zakoupit tlumiče se zvýšenou tuhostí pro provoz na nezpevněných cestách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000" dirty="0" smtClean="0"/>
              <a:t>			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8040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Tlumiče kapalinové 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612661" y="1412776"/>
            <a:ext cx="7920000" cy="5040000"/>
          </a:xfrm>
        </p:spPr>
        <p:txBody>
          <a:bodyPr>
            <a:noAutofit/>
          </a:bodyPr>
          <a:lstStyle/>
          <a:p>
            <a:pPr algn="just"/>
            <a:r>
              <a:rPr lang="cs-CZ" sz="2000" dirty="0" smtClean="0"/>
              <a:t>mohou být jedno/dvouplášťové – v současnosti jen dvouplášťové</a:t>
            </a:r>
          </a:p>
          <a:p>
            <a:pPr algn="just"/>
            <a:r>
              <a:rPr lang="cs-CZ" sz="2000" dirty="0" smtClean="0"/>
              <a:t>u dvouplášťových je kompenzační prostor vyplněn vzduchem</a:t>
            </a:r>
          </a:p>
          <a:p>
            <a:pPr algn="just"/>
            <a:r>
              <a:rPr lang="cs-CZ" sz="2000" dirty="0" smtClean="0"/>
              <a:t>princip – tlumení probíhá v hlavním válci teleskopu, pomocí ventilů v pístu, při rychlém roztažení tlumiče je potřeba pro dosažení tlumícího účinku, kdy prudkým roztažením vzniká pod pístem podtlak, nasát olej z kompenzačního prostoru, pomocí dalších ventilů umístěných ve spodní části tlumiče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9" name="Obrázek 8" descr="http://www.magneti-marelli.cz/userdata/pages/9/tlumice-magneti-marelli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47459" y="3549187"/>
            <a:ext cx="3399906" cy="3010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TB_Image" descr="Tlumi&amp;ccaron; pérování TRW JHE204T p&amp;rcaron;ední levý nebo pravý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61447" y="3756530"/>
            <a:ext cx="3902051" cy="257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8807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Tlumiče kapalinové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880" cy="5040000"/>
          </a:xfrm>
        </p:spPr>
        <p:txBody>
          <a:bodyPr>
            <a:normAutofit/>
          </a:bodyPr>
          <a:lstStyle/>
          <a:p>
            <a:pPr marL="360363" indent="-360363">
              <a:buNone/>
            </a:pPr>
            <a:endParaRPr lang="cs-CZ" sz="2000" dirty="0" smtClean="0"/>
          </a:p>
          <a:p>
            <a:pPr marL="360363" indent="-360363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5" name="Obrázek 4" descr="http://www.autoprofiteam.cz/podvozky/9/0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8182" y="1381990"/>
            <a:ext cx="4849091" cy="5191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1146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000" y="360000"/>
            <a:ext cx="7920000" cy="720000"/>
          </a:xfrm>
          <a:solidFill>
            <a:srgbClr val="EA851B"/>
          </a:solidFill>
        </p:spPr>
        <p:txBody>
          <a:bodyPr/>
          <a:lstStyle/>
          <a:p>
            <a:r>
              <a:rPr lang="cs-CZ" sz="2800" dirty="0" smtClean="0"/>
              <a:t>Tlumiče kapalinové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000" y="1440000"/>
            <a:ext cx="7920880" cy="47880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24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Způsob </a:t>
            </a:r>
            <a:r>
              <a:rPr lang="cs-CZ" sz="2400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mechanického nastavení tuhosti kapalinových tlumičů</a:t>
            </a: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 algn="ctr">
              <a:buNone/>
            </a:pPr>
            <a:endParaRPr lang="cs-CZ" sz="2000" dirty="0" smtClean="0"/>
          </a:p>
          <a:p>
            <a:pPr marL="0" indent="0" algn="ctr">
              <a:buNone/>
            </a:pPr>
            <a:endParaRPr lang="cs-CZ" sz="2000" dirty="0"/>
          </a:p>
          <a:p>
            <a:pPr marL="0" indent="0" algn="ctr">
              <a:buNone/>
            </a:pPr>
            <a:endParaRPr lang="cs-CZ" sz="2000" dirty="0" smtClean="0"/>
          </a:p>
          <a:p>
            <a:pPr marL="0" indent="0" algn="ctr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					</a:t>
            </a: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22818" y="4828309"/>
            <a:ext cx="236295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Pouze u tlumičů značky</a:t>
            </a:r>
          </a:p>
          <a:p>
            <a:pPr algn="ctr"/>
            <a:r>
              <a:rPr lang="cs-CZ" sz="2400" dirty="0" smtClean="0"/>
              <a:t>Koni</a:t>
            </a:r>
            <a:endParaRPr lang="cs-CZ" sz="2400" dirty="0"/>
          </a:p>
        </p:txBody>
      </p:sp>
      <p:pic>
        <p:nvPicPr>
          <p:cNvPr id="11" name="Obrázek 10" descr="http://www.mjauto.cz/editor/image_uploads/d5ef1_koni_adjustment1.JPG"/>
          <p:cNvPicPr>
            <a:picLocks noChangeAspect="1"/>
          </p:cNvPicPr>
          <p:nvPr/>
        </p:nvPicPr>
        <p:blipFill>
          <a:blip r:embed="rId2" cstate="print"/>
          <a:srcRect l="1207" t="1690" r="1316" b="1408"/>
          <a:stretch>
            <a:fillRect/>
          </a:stretch>
        </p:blipFill>
        <p:spPr bwMode="auto">
          <a:xfrm>
            <a:off x="620169" y="2000597"/>
            <a:ext cx="2930603" cy="22680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" name="Obrázek 11" descr="http://www.mjauto.cz/editor/image_uploads/b2374_koni_adjustment2.JPG"/>
          <p:cNvPicPr>
            <a:picLocks noChangeAspect="1"/>
          </p:cNvPicPr>
          <p:nvPr/>
        </p:nvPicPr>
        <p:blipFill>
          <a:blip r:embed="rId3" cstate="print"/>
          <a:srcRect l="1207" t="1144" r="1537" b="1719"/>
          <a:stretch>
            <a:fillRect/>
          </a:stretch>
        </p:blipFill>
        <p:spPr bwMode="auto">
          <a:xfrm>
            <a:off x="5760000" y="1980000"/>
            <a:ext cx="2739512" cy="2628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" name="Obrázek 12" descr="http://www.mjauto.cz/editor/image_uploads/13d55_koni_adjustment3.JPG"/>
          <p:cNvPicPr>
            <a:picLocks noChangeAspect="1"/>
          </p:cNvPicPr>
          <p:nvPr/>
        </p:nvPicPr>
        <p:blipFill>
          <a:blip r:embed="rId4" cstate="print"/>
          <a:srcRect l="1206" t="1402" r="1645" b="1291"/>
          <a:stretch>
            <a:fillRect/>
          </a:stretch>
        </p:blipFill>
        <p:spPr bwMode="auto">
          <a:xfrm>
            <a:off x="2676358" y="4352406"/>
            <a:ext cx="2965107" cy="2340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9187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620688"/>
            <a:ext cx="792088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/>
              <a:t>Tato prezentace, ukazuje a seznamuje žáky s principem činnosti, funkcí kapalinových tlumičů v automobilech. Přestože kapalinové tlumiče již nejsou základním standardem současných podvozků osobních vozidel, jsou velmi důležitým článkem v konstrukci stavby,  vozidel staršího data výroby. Prezentace také okrajově poukazuje na nastavení tuhosti kapalinových tlumičů vozidel.</a:t>
            </a:r>
          </a:p>
          <a:p>
            <a:endParaRPr lang="cs-CZ" sz="2000" dirty="0" smtClean="0"/>
          </a:p>
          <a:p>
            <a:r>
              <a:rPr lang="cs-CZ" sz="2000" dirty="0" smtClean="0"/>
              <a:t>Cvičení:</a:t>
            </a:r>
          </a:p>
          <a:p>
            <a:endParaRPr lang="cs-CZ" sz="2000" dirty="0"/>
          </a:p>
          <a:p>
            <a:pPr marL="457200" indent="-457200">
              <a:buAutoNum type="arabicParenR"/>
            </a:pPr>
            <a:r>
              <a:rPr lang="cs-CZ" sz="2000" dirty="0" smtClean="0"/>
              <a:t>Jaké jsou druhy kapalinových tlumičů?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Jakým způsobem pracuje dvouplášťový tlumič?</a:t>
            </a:r>
          </a:p>
          <a:p>
            <a:pPr marL="457200" indent="-457200">
              <a:buAutoNum type="arabicParenR"/>
            </a:pPr>
            <a:r>
              <a:rPr lang="cs-CZ" sz="2000" dirty="0" smtClean="0"/>
              <a:t>Jakým způsobem a jak, lze nastavit tuhost tlumičů?</a:t>
            </a:r>
          </a:p>
          <a:p>
            <a:endParaRPr lang="cs-CZ" sz="2000" dirty="0"/>
          </a:p>
          <a:p>
            <a:endParaRPr lang="cs-CZ" sz="2000" dirty="0" smtClean="0"/>
          </a:p>
          <a:p>
            <a:pPr algn="ctr"/>
            <a:endParaRPr lang="cs-CZ" sz="4400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cs-CZ" sz="4400" i="1" dirty="0" smtClean="0">
                <a:solidFill>
                  <a:schemeClr val="accent6">
                    <a:lumMod val="75000"/>
                  </a:schemeClr>
                </a:solidFill>
              </a:rPr>
              <a:t>Děkuji za pozornost</a:t>
            </a:r>
            <a:endParaRPr lang="cs-CZ" sz="4400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08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Použité zdroje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64775"/>
            <a:ext cx="7632848" cy="432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Publikace: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M. Pilárik, J. Pabst  -  Automobily I. – nakl. Informatorium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Rolf Gscheidle a kolektiv – Příručka pro automechanika – nakl. Sabotáles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Výukové sešity BOSCH pro pedagogické pracovníky. 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pPr algn="just"/>
            <a:r>
              <a:rPr lang="cs-CZ" dirty="0" smtClean="0">
                <a:solidFill>
                  <a:prstClr val="black"/>
                </a:solidFill>
              </a:rPr>
              <a:t>V prezentaci použity vlastní citace a fotografie, vyjma fotografií z volně dostupných zdrojů</a:t>
            </a:r>
            <a:r>
              <a:rPr lang="cs-CZ" sz="1600" dirty="0" smtClean="0">
                <a:solidFill>
                  <a:prstClr val="black"/>
                </a:solidFill>
              </a:rPr>
              <a:t>:</a:t>
            </a:r>
          </a:p>
          <a:p>
            <a:pPr algn="just"/>
            <a:r>
              <a:rPr lang="cs-CZ" sz="1200" u="sng" dirty="0" smtClean="0">
                <a:hlinkClick r:id="rId4"/>
              </a:rPr>
              <a:t>http://pragos.cz/veterani/getdata_clanek.php3?id=13145</a:t>
            </a:r>
            <a:endParaRPr lang="cs-CZ" sz="1200" u="sng" dirty="0" smtClean="0"/>
          </a:p>
          <a:p>
            <a:pPr algn="just"/>
            <a:r>
              <a:rPr lang="cs-CZ" sz="1200" u="sng" dirty="0" smtClean="0">
                <a:hlinkClick r:id="rId5"/>
              </a:rPr>
              <a:t>http://www.mototechna.eu/www/obrazky/velke/353495510.jpg</a:t>
            </a:r>
            <a:endParaRPr lang="cs-CZ" sz="1200" dirty="0" smtClean="0"/>
          </a:p>
          <a:p>
            <a:pPr algn="just"/>
            <a:r>
              <a:rPr lang="cs-CZ" sz="1200" u="sng" dirty="0" smtClean="0">
                <a:hlinkClick r:id="rId6"/>
              </a:rPr>
              <a:t>http://uaz.rustina.cz/GAZ704/PETER_REBERNIGG/010.jpg</a:t>
            </a:r>
            <a:endParaRPr lang="cs-CZ" sz="1200" dirty="0" smtClean="0"/>
          </a:p>
          <a:p>
            <a:pPr algn="just"/>
            <a:r>
              <a:rPr lang="cs-CZ" sz="1200" u="sng" dirty="0" smtClean="0">
                <a:hlinkClick r:id="rId7"/>
              </a:rPr>
              <a:t>http://i-veteran.cz/forum/forum_userpictures/542_t30pedn_nprava_1.jpg</a:t>
            </a:r>
            <a:endParaRPr lang="cs-CZ" sz="1200" u="sng" dirty="0" smtClean="0"/>
          </a:p>
          <a:p>
            <a:pPr algn="just"/>
            <a:r>
              <a:rPr lang="cs-CZ" sz="1200" u="sng" dirty="0" smtClean="0">
                <a:hlinkClick r:id="rId8"/>
              </a:rPr>
              <a:t>http://www.magneti-marelli.cz/userdata/pages/9/tlumice-magneti-marelli.jpg</a:t>
            </a:r>
            <a:endParaRPr lang="cs-CZ" sz="1200" dirty="0" smtClean="0"/>
          </a:p>
          <a:p>
            <a:pPr algn="just"/>
            <a:r>
              <a:rPr lang="cs-CZ" sz="1200" u="sng" dirty="0" smtClean="0">
                <a:hlinkClick r:id="rId9"/>
              </a:rPr>
              <a:t>http://www.tlumice-pema.cz/products/3/071724/previewb.jpg</a:t>
            </a:r>
            <a:endParaRPr lang="cs-CZ" sz="1200" u="sng" dirty="0" smtClean="0"/>
          </a:p>
          <a:p>
            <a:pPr algn="just"/>
            <a:r>
              <a:rPr lang="cs-CZ" sz="1200" u="sng" dirty="0" smtClean="0">
                <a:hlinkClick r:id="rId10"/>
              </a:rPr>
              <a:t>http://www.mjauto.cz/editor/image_uploads/13d55_koni_adjustment3.JPG</a:t>
            </a:r>
            <a:endParaRPr lang="cs-CZ" sz="1200" dirty="0" smtClean="0"/>
          </a:p>
          <a:p>
            <a:pPr algn="just"/>
            <a:r>
              <a:rPr lang="cs-CZ" sz="1200" u="sng" dirty="0" smtClean="0">
                <a:hlinkClick r:id="rId11"/>
              </a:rPr>
              <a:t>http://www.mjauto.cz/editor/image_uploads/b2374_koni_adjustment2.JPG</a:t>
            </a:r>
            <a:endParaRPr lang="cs-CZ" sz="1200" dirty="0" smtClean="0"/>
          </a:p>
          <a:p>
            <a:pPr algn="just"/>
            <a:r>
              <a:rPr lang="cs-CZ" sz="1200" u="sng" dirty="0" smtClean="0">
                <a:hlinkClick r:id="rId12"/>
              </a:rPr>
              <a:t>http://www.mjauto.cz/editor/image_uploads/d5ef1_koni_adjustment1.JPG</a:t>
            </a:r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u="sng" dirty="0" smtClean="0"/>
          </a:p>
          <a:p>
            <a:pPr algn="just"/>
            <a:endParaRPr lang="cs-CZ" sz="1200" dirty="0" smtClean="0"/>
          </a:p>
          <a:p>
            <a:pPr algn="just"/>
            <a:endParaRPr lang="cs-CZ" sz="1600" u="sng" dirty="0" smtClean="0"/>
          </a:p>
          <a:p>
            <a:pPr algn="just"/>
            <a:endParaRPr lang="cs-CZ" sz="1600" u="sng" dirty="0" smtClean="0"/>
          </a:p>
          <a:p>
            <a:pPr algn="just"/>
            <a:endParaRPr lang="cs-CZ" sz="1600" dirty="0" smtClean="0"/>
          </a:p>
          <a:p>
            <a:pPr algn="just"/>
            <a:endParaRPr lang="cs-CZ" sz="1600" dirty="0" smtClean="0">
              <a:solidFill>
                <a:prstClr val="black"/>
              </a:solidFill>
            </a:endParaRPr>
          </a:p>
          <a:p>
            <a:pPr algn="just"/>
            <a:endParaRPr lang="cs-CZ" sz="16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  <a:p>
            <a:endParaRPr lang="cs-CZ" sz="12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73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8340</TotalTime>
  <Words>619</Words>
  <Application>Microsoft Office PowerPoint</Application>
  <PresentationFormat>Předvádění na obrazovce (4:3)</PresentationFormat>
  <Paragraphs>155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1_Motiv systému Office</vt:lpstr>
      <vt:lpstr>STŘEDNÍ ŠKOLA STAVEBNÍ A TECHNICKÁ Ústí nad Labem, Čelakovského 5, příspěvková organizace Páteřní škola Ústeckého kraje</vt:lpstr>
      <vt:lpstr>   Tlumiče kapalinové    </vt:lpstr>
      <vt:lpstr> Tlumiče kapalinové  </vt:lpstr>
      <vt:lpstr>Tlumiče kapalinové </vt:lpstr>
      <vt:lpstr>Tlumiče kapalinové </vt:lpstr>
      <vt:lpstr>Tlumiče kapalinové </vt:lpstr>
      <vt:lpstr>Tlumiče kapalinové </vt:lpstr>
      <vt:lpstr>Tlumiče kapalinové </vt:lpstr>
      <vt:lpstr>Prezentace aplikace PowerPoint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584</cp:revision>
  <dcterms:created xsi:type="dcterms:W3CDTF">2010-11-01T23:40:31Z</dcterms:created>
  <dcterms:modified xsi:type="dcterms:W3CDTF">2014-02-14T10:57:53Z</dcterms:modified>
</cp:coreProperties>
</file>