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5"/>
  </p:notesMasterIdLst>
  <p:sldIdLst>
    <p:sldId id="256" r:id="rId3"/>
    <p:sldId id="281" r:id="rId4"/>
    <p:sldId id="282" r:id="rId5"/>
    <p:sldId id="292" r:id="rId6"/>
    <p:sldId id="283" r:id="rId7"/>
    <p:sldId id="284" r:id="rId8"/>
    <p:sldId id="285" r:id="rId9"/>
    <p:sldId id="286" r:id="rId10"/>
    <p:sldId id="290" r:id="rId11"/>
    <p:sldId id="291" r:id="rId12"/>
    <p:sldId id="275" r:id="rId13"/>
    <p:sldId id="27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A851B"/>
    <a:srgbClr val="000000"/>
    <a:srgbClr val="66FFFF"/>
    <a:srgbClr val="0228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53" autoAdjust="0"/>
    <p:restoredTop sz="93605" autoAdjust="0"/>
  </p:normalViewPr>
  <p:slideViewPr>
    <p:cSldViewPr snapToGrid="0">
      <p:cViewPr>
        <p:scale>
          <a:sx n="110" d="100"/>
          <a:sy n="110" d="100"/>
        </p:scale>
        <p:origin x="-156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14. 2. 2014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14. 2. 2014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14. 2. 2014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14. 2. 2014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14. 2. 2014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14. 2. 2014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14. 2. 2014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14. 2. 2014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14. 2. 2014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14. 2. 2014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14. 2. 2014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14. 2. 2014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14. 2. 2014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2596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14. 2. 2014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9517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14. 2. 2014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5562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14. 2. 2014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8959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14. 2. 2014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188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14. 2. 2014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0214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14. 2. 2014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9724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14. 2. 2014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4596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14. 2. 2014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2164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14. 2. 2014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6194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14. 2. 2014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8248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14. 2. 2014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14. 2. 2014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3513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kayabaparts.ru/sites/default/files/kayaba_premium_63_series.gif" TargetMode="External"/><Relationship Id="rId3" Type="http://schemas.openxmlformats.org/officeDocument/2006/relationships/image" Target="../media/image2.jpeg"/><Relationship Id="rId7" Type="http://schemas.openxmlformats.org/officeDocument/2006/relationships/hyperlink" Target="http://www.oldmanemu.cz/images/vizualizace/nitrocharger-shock-absorbers-features.jp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www.mjauto.cz/editor/image_uploads/0d222_koni_tlumic_rez1.JPG" TargetMode="External"/><Relationship Id="rId5" Type="http://schemas.openxmlformats.org/officeDocument/2006/relationships/hyperlink" Target="http://www.autoprofiteam.cz/podvozky/9/02.jpg" TargetMode="External"/><Relationship Id="rId4" Type="http://schemas.openxmlformats.org/officeDocument/2006/relationships/hyperlink" Target="http://www.mjauto.cz/images/koniC.jpg" TargetMode="External"/><Relationship Id="rId9" Type="http://schemas.openxmlformats.org/officeDocument/2006/relationships/hyperlink" Target="http://www.kybcom.ru/images/kayaba_44_series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3146861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14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Tlumiče </a:t>
                      </a:r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plynokapalinové</a:t>
                      </a:r>
                    </a:p>
                  </a:txBody>
                  <a:tcPr marL="7620" marR="7620" marT="7620" marB="0" anchor="b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Tlumení, tlumič, tlumičový olej, škrtící ventil, píst, plyn, tlak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Automobily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Bc. Ladislav Hajný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 - Mechanik opravář motorových vozidel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56489" y="991034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Tlumiče plynokapalinové 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3768" y="1497597"/>
            <a:ext cx="7560840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/>
              <a:t>VY_32_INOVACE_14_266</a:t>
            </a:r>
            <a:endParaRPr lang="cs-CZ" sz="20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Autofit/>
          </a:bodyPr>
          <a:lstStyle/>
          <a:p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3200" dirty="0" smtClean="0"/>
              <a:t>Tlumiče plynokapalinové </a:t>
            </a: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pl-PL" sz="3100" dirty="0"/>
              <a:t/>
            </a:r>
            <a:br>
              <a:rPr lang="pl-PL" sz="3100" dirty="0"/>
            </a:br>
            <a:r>
              <a:rPr lang="cs-CZ" sz="3100" dirty="0"/>
              <a:t/>
            </a:r>
            <a:br>
              <a:rPr lang="cs-CZ" sz="3100" dirty="0"/>
            </a:br>
            <a:endParaRPr lang="cs-CZ" sz="3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4000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400" i="1" dirty="0" smtClean="0"/>
              <a:t>Vysokotlaký jednoplášťový plynokapalinový tlumič</a:t>
            </a:r>
          </a:p>
          <a:p>
            <a:r>
              <a:rPr lang="cs-CZ" sz="2000" dirty="0" smtClean="0"/>
              <a:t>jednoplášťový teleskopický vysokotlaký tlumič byl vyvinut proto, aby odstranil hlavní nedostatky dvouplášťového tlumiče</a:t>
            </a:r>
          </a:p>
          <a:p>
            <a:r>
              <a:rPr lang="cs-CZ" sz="2000" dirty="0" smtClean="0"/>
              <a:t>problémem dvouplášťového tlumiče je pěnění oleje nebo tvorba vzduchového polštáře nad pístem, když prochází olej škrtícími ventily v pístu</a:t>
            </a:r>
          </a:p>
          <a:p>
            <a:r>
              <a:rPr lang="cs-CZ" sz="2000" dirty="0" smtClean="0"/>
              <a:t>jednoplášťový teleskopický tlumič zachytí kapalinu plynovým polštářem pod plovoucím pístem, který nedovolí pěnění kapaliny a zabraňuje tvorbě vzduchového polštáře</a:t>
            </a:r>
          </a:p>
          <a:p>
            <a:r>
              <a:rPr lang="cs-CZ" sz="2000" dirty="0" smtClean="0"/>
              <a:t>jednoplášťový tlumič nemá vyrovnávací (kompenzační) prostor, ten je nahrazen plynovou náplní, kterou od kapaliny odděluje plovoucí píst. Při pohybu pracovního pístu dolů protéká kapalina škrtícími ventily. </a:t>
            </a:r>
          </a:p>
          <a:p>
            <a:r>
              <a:rPr lang="cs-CZ" sz="2000" dirty="0" smtClean="0"/>
              <a:t>tlak plynu „</a:t>
            </a:r>
            <a:r>
              <a:rPr lang="cs-CZ" sz="2000" dirty="0" smtClean="0">
                <a:solidFill>
                  <a:srgbClr val="FF0000"/>
                </a:solidFill>
              </a:rPr>
              <a:t>N</a:t>
            </a:r>
            <a:r>
              <a:rPr lang="cs-CZ" sz="2000" dirty="0" smtClean="0"/>
              <a:t>“ je v rozmezí 18 – 25 bar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943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3100" dirty="0" smtClean="0"/>
              <a:t>Tlumiče plynokapalinové </a:t>
            </a:r>
            <a:r>
              <a:rPr lang="cs-CZ" dirty="0" smtClean="0"/>
              <a:t/>
            </a:r>
            <a:br>
              <a:rPr lang="cs-CZ" dirty="0" smtClean="0"/>
            </a:br>
            <a:endParaRPr lang="pl-P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39999"/>
            <a:ext cx="7920000" cy="504000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200" i="1" u="sng" dirty="0" smtClean="0"/>
              <a:t>Výhody oproti dvouplášťovému tlumiči</a:t>
            </a:r>
            <a:r>
              <a:rPr lang="cs-CZ" sz="2200" dirty="0" smtClean="0"/>
              <a:t>:</a:t>
            </a:r>
          </a:p>
          <a:p>
            <a:r>
              <a:rPr lang="cs-CZ" sz="2000" dirty="0" smtClean="0"/>
              <a:t>větší průměr pracovního pístu při stejném vnějším průměru tlumiče, z toho důvodu nižší pracovní tlaky v kapalině (dynamické) vzniklé při pohybu pístu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lepší funkce při kmitavém pohybu s vyššími frekvencemi a menšími amplitudami, když přetlak plynu zabraňuje pěnění oleje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lepší chlazení pracovního prostoru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necitlivost na změnu objemu kapaliny při ochlazení tlumiče v klidovém stavu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u tlumičů s dělícím pístem libovolná pracovní poloha</a:t>
            </a:r>
          </a:p>
          <a:p>
            <a:pPr>
              <a:buNone/>
            </a:pPr>
            <a:endParaRPr lang="cs-CZ" sz="2200" i="1" u="sng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0876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3100" dirty="0" smtClean="0"/>
              <a:t>Tlumiče plynokapalinové </a:t>
            </a:r>
            <a:r>
              <a:rPr lang="cs-CZ" dirty="0" smtClean="0"/>
              <a:t/>
            </a:r>
            <a:br>
              <a:rPr lang="cs-CZ" dirty="0" smtClean="0"/>
            </a:br>
            <a:endParaRPr lang="pl-P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39999"/>
            <a:ext cx="7920000" cy="504000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200" i="1" u="sng" dirty="0" smtClean="0"/>
              <a:t>Nevýhody oproti dvouplášťovému tlumiči</a:t>
            </a:r>
            <a:r>
              <a:rPr lang="cs-CZ" sz="2200" dirty="0" smtClean="0"/>
              <a:t>:</a:t>
            </a:r>
          </a:p>
          <a:p>
            <a:pPr>
              <a:buNone/>
            </a:pPr>
            <a:endParaRPr lang="cs-CZ" sz="2200" dirty="0" smtClean="0"/>
          </a:p>
          <a:p>
            <a:r>
              <a:rPr lang="cs-CZ" sz="2000" dirty="0" smtClean="0"/>
              <a:t>velkým problémem je těsnost tlumiče a životnost ucpávky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nedostatečné mazání vodícího pouzdra. </a:t>
            </a:r>
          </a:p>
          <a:p>
            <a:endParaRPr lang="cs-CZ" sz="2000" u="dbl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2400" u="dbl" dirty="0" smtClean="0">
                <a:solidFill>
                  <a:srgbClr val="FF0000"/>
                </a:solidFill>
              </a:rPr>
              <a:t>Tyto nedostatky mají za následek zkrácení životnosti tlumiče!!!</a:t>
            </a:r>
          </a:p>
          <a:p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200" i="1" u="sng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5" name="Obrázek 4" descr="http://www.mjauto.cz/images/koniC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6200000">
            <a:off x="3600000" y="2916000"/>
            <a:ext cx="1728843" cy="52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940876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 smtClean="0"/>
              <a:t>Tlumiče plynokapalinové </a:t>
            </a:r>
            <a:endParaRPr lang="cs-CZ" sz="28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10" name="Zástupný symbol pro obsah 9" descr="http://www.autoprofiteam.cz/podvozky/9/0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6000" y="1800000"/>
            <a:ext cx="4508398" cy="468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ovéPole 10"/>
          <p:cNvSpPr txBox="1"/>
          <p:nvPr/>
        </p:nvSpPr>
        <p:spPr>
          <a:xfrm>
            <a:off x="630382" y="1655618"/>
            <a:ext cx="3388107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Schéma vysokotlakého jedno-</a:t>
            </a:r>
          </a:p>
          <a:p>
            <a:r>
              <a:rPr lang="cs-CZ" sz="2000" b="1" dirty="0" smtClean="0"/>
              <a:t>plášťového a dvouplášťového</a:t>
            </a:r>
          </a:p>
          <a:p>
            <a:r>
              <a:rPr lang="cs-CZ" sz="2000" b="1" dirty="0" smtClean="0"/>
              <a:t>nízkotlakého tlumiče.</a:t>
            </a:r>
          </a:p>
          <a:p>
            <a:endParaRPr lang="cs-CZ" sz="2000" i="1" dirty="0" smtClean="0"/>
          </a:p>
          <a:p>
            <a:r>
              <a:rPr lang="cs-CZ" sz="2200" i="1" u="sng" dirty="0" smtClean="0"/>
              <a:t>Princip činnosti</a:t>
            </a:r>
            <a:r>
              <a:rPr lang="cs-CZ" sz="2200" dirty="0" smtClean="0"/>
              <a:t>:</a:t>
            </a:r>
          </a:p>
          <a:p>
            <a:pPr algn="just"/>
            <a:r>
              <a:rPr lang="cs-CZ" sz="2000" dirty="0" smtClean="0"/>
              <a:t>Při roztažení tlumiče dochází k</a:t>
            </a:r>
          </a:p>
          <a:p>
            <a:pPr algn="just"/>
            <a:r>
              <a:rPr lang="cs-CZ" sz="2000" dirty="0" smtClean="0"/>
              <a:t>průchodu kapaliny škrtícím</a:t>
            </a:r>
          </a:p>
          <a:p>
            <a:pPr algn="just"/>
            <a:r>
              <a:rPr lang="cs-CZ" sz="2000" dirty="0" smtClean="0"/>
              <a:t>ventilem do prostoru pod píst,</a:t>
            </a:r>
          </a:p>
          <a:p>
            <a:pPr algn="just"/>
            <a:r>
              <a:rPr lang="cs-CZ" sz="2000" dirty="0" smtClean="0"/>
              <a:t>tlak plynu pod plovoucím</a:t>
            </a:r>
          </a:p>
          <a:p>
            <a:pPr algn="just"/>
            <a:r>
              <a:rPr lang="cs-CZ" sz="2000" dirty="0" smtClean="0"/>
              <a:t>pístem svým odporem brání</a:t>
            </a:r>
          </a:p>
          <a:p>
            <a:pPr algn="just"/>
            <a:r>
              <a:rPr lang="cs-CZ" sz="2000" dirty="0" smtClean="0"/>
              <a:t>průchodu kapaliny do prostoru</a:t>
            </a:r>
          </a:p>
          <a:p>
            <a:pPr algn="just"/>
            <a:r>
              <a:rPr lang="cs-CZ" sz="2000" dirty="0" smtClean="0"/>
              <a:t>pod píst. Při stlačení naopak </a:t>
            </a:r>
          </a:p>
          <a:p>
            <a:pPr algn="just"/>
            <a:r>
              <a:rPr lang="cs-CZ" sz="2000" dirty="0" smtClean="0"/>
              <a:t>pomáhá v průtoku oleje do</a:t>
            </a:r>
          </a:p>
          <a:p>
            <a:pPr algn="just"/>
            <a:r>
              <a:rPr lang="cs-CZ" sz="2000" dirty="0" smtClean="0"/>
              <a:t>prostoru nad píst, aniž by olej</a:t>
            </a:r>
          </a:p>
          <a:p>
            <a:pPr algn="just"/>
            <a:r>
              <a:rPr lang="cs-CZ" sz="2000" dirty="0" smtClean="0"/>
              <a:t>pěnil anebo se vytvořil</a:t>
            </a:r>
          </a:p>
          <a:p>
            <a:pPr algn="just"/>
            <a:r>
              <a:rPr lang="cs-CZ" sz="2000" dirty="0" smtClean="0"/>
              <a:t>vzduchový polštář.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951204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274638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 smtClean="0"/>
              <a:t>Tlumiče plynokapalinové </a:t>
            </a:r>
            <a:endParaRPr lang="cs-CZ" sz="28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4000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200" i="1" u="sng" dirty="0" smtClean="0"/>
              <a:t>Dvouplášťový nízkotlaký tlumič</a:t>
            </a:r>
            <a:r>
              <a:rPr lang="cs-CZ" sz="2200" dirty="0" smtClean="0"/>
              <a:t>:</a:t>
            </a:r>
          </a:p>
          <a:p>
            <a:pPr algn="just"/>
            <a:r>
              <a:rPr lang="cs-CZ" sz="2000" dirty="0" smtClean="0"/>
              <a:t>má dva prostory - a) pracovní, b) kompenzační</a:t>
            </a:r>
          </a:p>
          <a:p>
            <a:pPr algn="just"/>
            <a:r>
              <a:rPr lang="cs-CZ" sz="2000" dirty="0" smtClean="0"/>
              <a:t>a) vnitřní trubka, b) mezi vnitřní a vnější trubkou oddělený škrtícím ventilem</a:t>
            </a:r>
          </a:p>
          <a:p>
            <a:pPr algn="just"/>
            <a:r>
              <a:rPr lang="cs-CZ" sz="2000" dirty="0" smtClean="0"/>
              <a:t>píst spojený s pístní tyčí, jenž protlačuje olej přes otvory průtokových ventilů, tlumící síla je závislá na rychlosti pístu - vytváří tak hydraulický odpor při škrcení průtoku</a:t>
            </a:r>
          </a:p>
          <a:p>
            <a:pPr algn="just"/>
            <a:r>
              <a:rPr lang="cs-CZ" sz="2000" dirty="0" smtClean="0"/>
              <a:t>kompenzační prostor mimo jiné vyrovnává objemové rozdíly vzniklé ohřevem kapaliny</a:t>
            </a:r>
          </a:p>
          <a:p>
            <a:pPr algn="just"/>
            <a:r>
              <a:rPr lang="cs-CZ" sz="2000" dirty="0" smtClean="0"/>
              <a:t>dvouplášťový tlumič může být použit jen ve svislé poloze nebo při sklonu do 45°, pokud by byl sklon tlumiče větší než 45° dostal by se do pracovního prostoru plyn „</a:t>
            </a:r>
            <a:r>
              <a:rPr lang="cs-CZ" sz="2000" dirty="0" smtClean="0">
                <a:solidFill>
                  <a:srgbClr val="FF0000"/>
                </a:solidFill>
              </a:rPr>
              <a:t>N</a:t>
            </a:r>
            <a:r>
              <a:rPr lang="cs-CZ" sz="2000" dirty="0" smtClean="0"/>
              <a:t>“, který je v kompenzačním prostoru </a:t>
            </a:r>
          </a:p>
          <a:p>
            <a:pPr algn="just"/>
            <a:r>
              <a:rPr lang="cs-CZ" sz="2000" dirty="0" smtClean="0"/>
              <a:t>tlak plynu „</a:t>
            </a:r>
            <a:r>
              <a:rPr lang="cs-CZ" sz="2000" dirty="0" smtClean="0">
                <a:solidFill>
                  <a:srgbClr val="FF0000"/>
                </a:solidFill>
              </a:rPr>
              <a:t>N</a:t>
            </a:r>
            <a:r>
              <a:rPr lang="cs-CZ" sz="2000" dirty="0" smtClean="0"/>
              <a:t>“ v kompenzačním prostoru je obvykle 2,5 – 5,0 bar, mezi plynem a olejem je vložen oddělovací kroužek</a:t>
            </a:r>
          </a:p>
        </p:txBody>
      </p:sp>
    </p:spTree>
    <p:extLst>
      <p:ext uri="{BB962C8B-B14F-4D97-AF65-F5344CB8AC3E}">
        <p14:creationId xmlns:p14="http://schemas.microsoft.com/office/powerpoint/2010/main" val="480404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 smtClean="0"/>
              <a:t>Tlumiče plynokapalinové </a:t>
            </a:r>
            <a:endParaRPr lang="cs-CZ" sz="28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5" name="Zástupný symbol pro obsah 4" descr="http://www.autoprofiteam.cz/podvozky/9/02.jpg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2000" y="1440000"/>
            <a:ext cx="4404360" cy="50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5230092" y="1476000"/>
            <a:ext cx="3699163" cy="50400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s-CZ" sz="2000" i="1" dirty="0" smtClean="0"/>
              <a:t>Schéma dvouplášťového </a:t>
            </a:r>
          </a:p>
          <a:p>
            <a:r>
              <a:rPr lang="cs-CZ" sz="2000" i="1" dirty="0" smtClean="0"/>
              <a:t>nízkotlakého tlumiče pravý obr.</a:t>
            </a:r>
            <a:r>
              <a:rPr lang="cs-CZ" dirty="0" smtClean="0"/>
              <a:t> </a:t>
            </a:r>
          </a:p>
          <a:p>
            <a:endParaRPr lang="cs-CZ" dirty="0" smtClean="0"/>
          </a:p>
          <a:p>
            <a:r>
              <a:rPr lang="cs-CZ" sz="2000" u="sng" dirty="0" smtClean="0"/>
              <a:t>Princip činnosti</a:t>
            </a:r>
            <a:r>
              <a:rPr lang="cs-CZ" dirty="0" smtClean="0"/>
              <a:t>:</a:t>
            </a:r>
          </a:p>
          <a:p>
            <a:pPr algn="just"/>
            <a:r>
              <a:rPr lang="cs-CZ" dirty="0" smtClean="0"/>
              <a:t>Při roztažení pístu je olej přepouštěn</a:t>
            </a:r>
          </a:p>
          <a:p>
            <a:pPr algn="just"/>
            <a:r>
              <a:rPr lang="cs-CZ" dirty="0" smtClean="0"/>
              <a:t>ventily v pístu do prostoru pod píst a</a:t>
            </a:r>
          </a:p>
          <a:p>
            <a:pPr algn="just"/>
            <a:r>
              <a:rPr lang="cs-CZ" dirty="0" smtClean="0"/>
              <a:t>ventily v pevné části vnitřní trubice </a:t>
            </a:r>
          </a:p>
          <a:p>
            <a:pPr algn="just"/>
            <a:r>
              <a:rPr lang="cs-CZ" dirty="0" smtClean="0"/>
              <a:t>do kompenzačního prostoru, kde </a:t>
            </a:r>
          </a:p>
          <a:p>
            <a:pPr algn="just"/>
            <a:r>
              <a:rPr lang="cs-CZ" dirty="0" smtClean="0"/>
              <a:t>přetlak stlačeného plynu působí proti</a:t>
            </a:r>
          </a:p>
          <a:p>
            <a:pPr algn="just"/>
            <a:r>
              <a:rPr lang="cs-CZ" dirty="0" smtClean="0"/>
              <a:t>toku oleje. Tím se zamezuje napěnění</a:t>
            </a:r>
          </a:p>
          <a:p>
            <a:pPr algn="just"/>
            <a:r>
              <a:rPr lang="cs-CZ" dirty="0" smtClean="0"/>
              <a:t>oleje. Při stlačení tlumiče je olej</a:t>
            </a:r>
          </a:p>
          <a:p>
            <a:pPr algn="just"/>
            <a:r>
              <a:rPr lang="cs-CZ" dirty="0" smtClean="0"/>
              <a:t>přepouštěn obráceným směrem.</a:t>
            </a:r>
          </a:p>
          <a:p>
            <a:pPr algn="just"/>
            <a:r>
              <a:rPr lang="cs-CZ" sz="2200" b="1" i="1" dirty="0" smtClean="0">
                <a:solidFill>
                  <a:srgbClr val="FF0000"/>
                </a:solidFill>
              </a:rPr>
              <a:t>I u těchto tlumičů platí, že síla</a:t>
            </a:r>
          </a:p>
          <a:p>
            <a:pPr algn="just"/>
            <a:r>
              <a:rPr lang="cs-CZ" sz="2200" b="1" i="1" dirty="0" smtClean="0">
                <a:solidFill>
                  <a:srgbClr val="FF0000"/>
                </a:solidFill>
              </a:rPr>
              <a:t>nutná pro roztažení tlumiče je</a:t>
            </a:r>
          </a:p>
          <a:p>
            <a:pPr algn="just"/>
            <a:r>
              <a:rPr lang="cs-CZ" sz="2200" b="1" i="1" dirty="0" smtClean="0">
                <a:solidFill>
                  <a:srgbClr val="FF0000"/>
                </a:solidFill>
              </a:rPr>
              <a:t>vždy větší než síla nutná pro</a:t>
            </a:r>
          </a:p>
          <a:p>
            <a:pPr algn="just"/>
            <a:r>
              <a:rPr lang="cs-CZ" sz="2200" b="1" i="1" dirty="0" smtClean="0">
                <a:solidFill>
                  <a:srgbClr val="FF0000"/>
                </a:solidFill>
              </a:rPr>
              <a:t>pro stlačení tlumiče!!!</a:t>
            </a:r>
          </a:p>
          <a:p>
            <a:pPr algn="just"/>
            <a:endParaRPr lang="cs-CZ" dirty="0" smtClean="0"/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8070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 smtClean="0"/>
              <a:t>Tlumiče plynokapalinové 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880" cy="5040000"/>
          </a:xfrm>
        </p:spPr>
        <p:txBody>
          <a:bodyPr>
            <a:normAutofit/>
          </a:bodyPr>
          <a:lstStyle/>
          <a:p>
            <a:pPr marL="360363" indent="-360363">
              <a:buNone/>
            </a:pPr>
            <a:endParaRPr lang="cs-CZ" sz="2000" dirty="0" smtClean="0"/>
          </a:p>
          <a:p>
            <a:pPr marL="360363" indent="-360363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5" name="Obrázek 4" descr="http://www.mjauto.cz/editor/image_uploads/0d222_koni_tlumic_rez1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2000" y="1440000"/>
            <a:ext cx="1746325" cy="50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4665397" y="1440000"/>
            <a:ext cx="3689536" cy="504753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sz="1600" dirty="0" smtClean="0"/>
              <a:t>01. pístnice tlumiče</a:t>
            </a:r>
            <a:br>
              <a:rPr lang="cs-CZ" sz="1600" dirty="0" smtClean="0"/>
            </a:br>
            <a:r>
              <a:rPr lang="cs-CZ" sz="1600" dirty="0" smtClean="0"/>
              <a:t>02. píst tlumiče</a:t>
            </a:r>
            <a:br>
              <a:rPr lang="cs-CZ" sz="1600" dirty="0" smtClean="0"/>
            </a:br>
            <a:r>
              <a:rPr lang="cs-CZ" sz="1600" dirty="0" smtClean="0"/>
              <a:t>03. vodítko pístnice</a:t>
            </a:r>
            <a:br>
              <a:rPr lang="cs-CZ" sz="1600" dirty="0" smtClean="0"/>
            </a:br>
            <a:r>
              <a:rPr lang="cs-CZ" sz="1600" dirty="0" smtClean="0"/>
              <a:t>04. těsnící kroužek pístnice</a:t>
            </a:r>
            <a:br>
              <a:rPr lang="cs-CZ" sz="1600" dirty="0" smtClean="0"/>
            </a:br>
            <a:r>
              <a:rPr lang="cs-CZ" sz="1600" dirty="0" smtClean="0"/>
              <a:t>05. tlakový pracovní válec tlumiče</a:t>
            </a:r>
            <a:br>
              <a:rPr lang="cs-CZ" sz="1600" dirty="0" smtClean="0"/>
            </a:br>
            <a:r>
              <a:rPr lang="cs-CZ" sz="1600" dirty="0" smtClean="0"/>
              <a:t>06. vyrovnávací nádoba, zásobník kapaliny</a:t>
            </a:r>
            <a:br>
              <a:rPr lang="cs-CZ" sz="1600" dirty="0" smtClean="0"/>
            </a:br>
            <a:r>
              <a:rPr lang="cs-CZ" sz="1600" dirty="0" smtClean="0"/>
              <a:t>07. soustava spodního ventilu</a:t>
            </a:r>
            <a:br>
              <a:rPr lang="cs-CZ" sz="1600" dirty="0" smtClean="0"/>
            </a:br>
            <a:r>
              <a:rPr lang="cs-CZ" sz="1600" dirty="0" smtClean="0"/>
              <a:t>08. obtokový ventil</a:t>
            </a:r>
            <a:br>
              <a:rPr lang="cs-CZ" sz="1600" dirty="0" smtClean="0"/>
            </a:br>
            <a:r>
              <a:rPr lang="cs-CZ" sz="1600" dirty="0" smtClean="0"/>
              <a:t>09. pružina</a:t>
            </a:r>
            <a:br>
              <a:rPr lang="cs-CZ" sz="1600" dirty="0" smtClean="0"/>
            </a:br>
            <a:r>
              <a:rPr lang="cs-CZ" sz="1600" dirty="0" smtClean="0"/>
              <a:t>10. stavící klobouček</a:t>
            </a:r>
            <a:br>
              <a:rPr lang="cs-CZ" sz="1600" dirty="0" smtClean="0"/>
            </a:br>
            <a:r>
              <a:rPr lang="cs-CZ" sz="1600" dirty="0" smtClean="0"/>
              <a:t>11. stavící trn</a:t>
            </a:r>
            <a:br>
              <a:rPr lang="cs-CZ" sz="1600" dirty="0" smtClean="0"/>
            </a:br>
            <a:r>
              <a:rPr lang="cs-CZ" sz="1600" dirty="0" smtClean="0"/>
              <a:t>12. šoupátko ventilu</a:t>
            </a:r>
            <a:br>
              <a:rPr lang="cs-CZ" sz="1600" dirty="0" smtClean="0"/>
            </a:br>
            <a:r>
              <a:rPr lang="cs-CZ" sz="1600" dirty="0" smtClean="0"/>
              <a:t>13. vrchní mechanismus ventilu</a:t>
            </a:r>
            <a:br>
              <a:rPr lang="cs-CZ" sz="1600" dirty="0" smtClean="0"/>
            </a:br>
            <a:r>
              <a:rPr lang="cs-CZ" sz="1600" dirty="0" smtClean="0"/>
              <a:t>14. spodní mechanismus ventilu</a:t>
            </a:r>
            <a:br>
              <a:rPr lang="cs-CZ" sz="1600" dirty="0" smtClean="0"/>
            </a:br>
            <a:r>
              <a:rPr lang="cs-CZ" sz="1600" dirty="0" smtClean="0"/>
              <a:t>15. ochranná prachovka</a:t>
            </a:r>
            <a:br>
              <a:rPr lang="cs-CZ" sz="1600" dirty="0" smtClean="0"/>
            </a:br>
            <a:r>
              <a:rPr lang="cs-CZ" sz="1600" dirty="0" smtClean="0"/>
              <a:t>16. spodní, ovládací část stavěcího trnu</a:t>
            </a:r>
            <a:br>
              <a:rPr lang="cs-CZ" sz="1600" dirty="0" smtClean="0"/>
            </a:br>
            <a:r>
              <a:rPr lang="cs-CZ" sz="1600" dirty="0" smtClean="0"/>
              <a:t>17. zpětný ventil</a:t>
            </a:r>
            <a:br>
              <a:rPr lang="cs-CZ" sz="1600" dirty="0" smtClean="0"/>
            </a:br>
            <a:r>
              <a:rPr lang="cs-CZ" sz="1600" dirty="0" smtClean="0"/>
              <a:t>18. zpětný ventil</a:t>
            </a:r>
            <a:br>
              <a:rPr lang="cs-CZ" sz="1600" dirty="0" smtClean="0"/>
            </a:br>
            <a:r>
              <a:rPr lang="cs-CZ" sz="1600" dirty="0" smtClean="0"/>
              <a:t>19. ventily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1464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 smtClean="0"/>
              <a:t>Tlumiče plynokapalinové </a:t>
            </a:r>
            <a:endParaRPr lang="cs-CZ" sz="28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47664" y="6165304"/>
            <a:ext cx="36302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Náprava typu Mc Pharson Opel Astra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500000" y="1440000"/>
            <a:ext cx="4176000" cy="5040000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2000" dirty="0" smtClean="0"/>
              <a:t>Nízkotlaký dvouplášťový tlumič</a:t>
            </a:r>
          </a:p>
          <a:p>
            <a:pPr algn="ctr">
              <a:buNone/>
            </a:pPr>
            <a:r>
              <a:rPr lang="cs-CZ" sz="2000" dirty="0" smtClean="0"/>
              <a:t> „Nitrocharger“</a:t>
            </a:r>
          </a:p>
          <a:p>
            <a:pPr>
              <a:spcBef>
                <a:spcPts val="0"/>
              </a:spcBef>
              <a:buNone/>
            </a:pPr>
            <a:endParaRPr lang="cs-CZ" sz="1400" b="1" dirty="0" smtClean="0"/>
          </a:p>
          <a:p>
            <a:pPr>
              <a:spcBef>
                <a:spcPts val="0"/>
              </a:spcBef>
              <a:buNone/>
            </a:pPr>
            <a:r>
              <a:rPr lang="cs-CZ" sz="1400" b="1" dirty="0" smtClean="0"/>
              <a:t>1 Kvalita materiálů</a:t>
            </a:r>
            <a:endParaRPr lang="cs-CZ" sz="1400" dirty="0" smtClean="0"/>
          </a:p>
          <a:p>
            <a:pPr>
              <a:spcBef>
                <a:spcPts val="0"/>
              </a:spcBef>
              <a:buNone/>
            </a:pPr>
            <a:r>
              <a:rPr lang="cs-CZ" sz="1400" dirty="0" smtClean="0"/>
              <a:t>Vysoce kvalitní materiály pro prodlouženou životnost.</a:t>
            </a:r>
          </a:p>
          <a:p>
            <a:pPr>
              <a:spcBef>
                <a:spcPts val="0"/>
              </a:spcBef>
              <a:buNone/>
            </a:pPr>
            <a:r>
              <a:rPr lang="cs-CZ" sz="1400" b="1" dirty="0" smtClean="0"/>
              <a:t>2 Unikátní těsnění se třemi břity</a:t>
            </a:r>
            <a:endParaRPr lang="cs-CZ" sz="14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400" dirty="0" smtClean="0"/>
              <a:t>Vysoce kvalitní polyuretanové a pryžové materiál pro prodlouženou životnost.</a:t>
            </a:r>
          </a:p>
          <a:p>
            <a:pPr>
              <a:spcBef>
                <a:spcPts val="0"/>
              </a:spcBef>
              <a:buNone/>
            </a:pPr>
            <a:r>
              <a:rPr lang="cs-CZ" sz="1400" b="1" dirty="0" smtClean="0"/>
              <a:t>3</a:t>
            </a:r>
            <a:r>
              <a:rPr lang="cs-CZ" sz="1400" dirty="0" smtClean="0"/>
              <a:t> p</a:t>
            </a:r>
            <a:r>
              <a:rPr lang="cs-CZ" sz="1400" b="1" dirty="0" smtClean="0"/>
              <a:t>osuvný sací ventil</a:t>
            </a:r>
          </a:p>
          <a:p>
            <a:pPr>
              <a:spcBef>
                <a:spcPts val="0"/>
              </a:spcBef>
              <a:buNone/>
            </a:pPr>
            <a:r>
              <a:rPr lang="cs-CZ" sz="1400" dirty="0" smtClean="0"/>
              <a:t>Unikátní těsnění se třemi břity.</a:t>
            </a:r>
          </a:p>
          <a:p>
            <a:pPr>
              <a:spcBef>
                <a:spcPts val="0"/>
              </a:spcBef>
              <a:buNone/>
            </a:pPr>
            <a:r>
              <a:rPr lang="cs-CZ" sz="1400" b="1" dirty="0" smtClean="0"/>
              <a:t>4 Vratný píst s pruhy teflonu</a:t>
            </a:r>
            <a:endParaRPr lang="cs-CZ" sz="14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400" dirty="0" smtClean="0"/>
              <a:t>Vyvážený vratný píst o průměru 35 mm s teflonovými pruhy zajišťuje vynikající regulaci ventilu.</a:t>
            </a:r>
            <a:r>
              <a:rPr lang="cs-CZ" sz="1400" b="1" dirty="0" smtClean="0"/>
              <a:t> </a:t>
            </a:r>
            <a:endParaRPr lang="cs-CZ" sz="1400" dirty="0" smtClean="0"/>
          </a:p>
          <a:p>
            <a:pPr>
              <a:spcBef>
                <a:spcPts val="0"/>
              </a:spcBef>
              <a:buNone/>
            </a:pPr>
            <a:r>
              <a:rPr lang="cs-CZ" sz="1400" b="1" dirty="0" smtClean="0"/>
              <a:t>5</a:t>
            </a:r>
            <a:r>
              <a:rPr lang="cs-CZ" sz="1400" dirty="0" smtClean="0"/>
              <a:t> </a:t>
            </a:r>
            <a:r>
              <a:rPr lang="cs-CZ" sz="1400" b="1" dirty="0" smtClean="0"/>
              <a:t>Pístní tyč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400" dirty="0" smtClean="0"/>
              <a:t>Pístní tyč o prům. 18 mm s povrchem tvrzeným chromováním.</a:t>
            </a:r>
          </a:p>
          <a:p>
            <a:pPr>
              <a:spcBef>
                <a:spcPts val="0"/>
              </a:spcBef>
              <a:buNone/>
            </a:pPr>
            <a:r>
              <a:rPr lang="cs-CZ" sz="1400" b="1" dirty="0" smtClean="0"/>
              <a:t>6</a:t>
            </a:r>
            <a:r>
              <a:rPr lang="cs-CZ" sz="1400" dirty="0" smtClean="0"/>
              <a:t> </a:t>
            </a:r>
            <a:r>
              <a:rPr lang="cs-CZ" sz="1400" b="1" dirty="0" smtClean="0"/>
              <a:t>Nízkotlaká „N“ náplň přispívá k optimálnímu výkonu</a:t>
            </a:r>
          </a:p>
          <a:p>
            <a:pPr>
              <a:spcBef>
                <a:spcPts val="0"/>
              </a:spcBef>
              <a:buNone/>
            </a:pPr>
            <a:r>
              <a:rPr lang="cs-CZ" sz="1400" b="1" dirty="0" smtClean="0"/>
              <a:t>7</a:t>
            </a:r>
            <a:r>
              <a:rPr lang="cs-CZ" sz="1400" dirty="0" smtClean="0"/>
              <a:t> </a:t>
            </a:r>
            <a:r>
              <a:rPr lang="cs-CZ" sz="1400" b="1" dirty="0" smtClean="0"/>
              <a:t>Odolná dvouplášťová konstrukce</a:t>
            </a:r>
          </a:p>
          <a:p>
            <a:pPr>
              <a:spcBef>
                <a:spcPts val="0"/>
              </a:spcBef>
              <a:buNone/>
            </a:pPr>
            <a:r>
              <a:rPr lang="cs-CZ" sz="1400" b="1" dirty="0" smtClean="0"/>
              <a:t>8</a:t>
            </a:r>
            <a:r>
              <a:rPr lang="cs-CZ" sz="1400" dirty="0" smtClean="0"/>
              <a:t> </a:t>
            </a:r>
            <a:r>
              <a:rPr lang="cs-CZ" sz="1400" b="1" dirty="0" smtClean="0"/>
              <a:t>Vícestupňový kompresní ventil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400" dirty="0" smtClean="0"/>
              <a:t>Vícestupňový ventil, ovládající tlumení při kompresi tlumiče, zajišťuje širší rozsah regulace tlumení, což přispívá ke zlepšení komfortu a ovladatelnosti vozu.</a:t>
            </a:r>
          </a:p>
          <a:p>
            <a:pPr>
              <a:buNone/>
            </a:pPr>
            <a:endParaRPr lang="cs-CZ" sz="1600" b="1" dirty="0" smtClean="0"/>
          </a:p>
          <a:p>
            <a:pPr>
              <a:buNone/>
            </a:pPr>
            <a:r>
              <a:rPr lang="cs-CZ" sz="1600" dirty="0" smtClean="0"/>
              <a:t> </a:t>
            </a:r>
            <a:endParaRPr lang="cs-CZ" sz="1600" b="1" dirty="0" smtClean="0"/>
          </a:p>
          <a:p>
            <a:pPr>
              <a:buNone/>
            </a:pPr>
            <a:r>
              <a:rPr lang="cs-CZ" sz="1600" dirty="0" smtClean="0"/>
              <a:t> </a:t>
            </a:r>
            <a:endParaRPr lang="cs-CZ" sz="1600" b="1" dirty="0" smtClean="0"/>
          </a:p>
          <a:p>
            <a:pPr>
              <a:buNone/>
            </a:pPr>
            <a:r>
              <a:rPr lang="cs-CZ" sz="2000" b="1" dirty="0" smtClean="0"/>
              <a:t> </a:t>
            </a:r>
            <a:endParaRPr lang="cs-CZ" sz="2000" dirty="0" smtClean="0"/>
          </a:p>
          <a:p>
            <a:pPr>
              <a:buNone/>
            </a:pPr>
            <a:r>
              <a:rPr lang="cs-CZ" sz="2000" b="1" dirty="0" smtClean="0"/>
              <a:t> </a:t>
            </a:r>
            <a:endParaRPr lang="cs-CZ" sz="2000" dirty="0" smtClean="0"/>
          </a:p>
          <a:p>
            <a:pPr>
              <a:buNone/>
            </a:pPr>
            <a:r>
              <a:rPr lang="cs-CZ" sz="2000" b="1" dirty="0" smtClean="0"/>
              <a:t> </a:t>
            </a:r>
            <a:endParaRPr lang="cs-CZ" sz="2000" dirty="0" smtClean="0"/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endParaRPr lang="cs-CZ" sz="2000" dirty="0"/>
          </a:p>
        </p:txBody>
      </p:sp>
      <p:pic>
        <p:nvPicPr>
          <p:cNvPr id="8" name="Zástupný symbol pro obsah 7" descr="http://www.oldmanemu.cz/images/vizualizace/nitrocharger-shock-absorbers-features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2000" y="1440000"/>
            <a:ext cx="3780000" cy="378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457201" y="5403272"/>
            <a:ext cx="298594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Bef>
                <a:spcPts val="0"/>
              </a:spcBef>
              <a:buNone/>
            </a:pPr>
            <a:r>
              <a:rPr lang="cs-CZ" sz="1400" b="1" dirty="0" smtClean="0"/>
              <a:t>9</a:t>
            </a:r>
            <a:r>
              <a:rPr lang="cs-CZ" sz="1400" dirty="0" smtClean="0"/>
              <a:t> </a:t>
            </a:r>
            <a:r>
              <a:rPr lang="cs-CZ" sz="1400" b="1" dirty="0" smtClean="0"/>
              <a:t>Doplňkové horní a spodní sváry</a:t>
            </a:r>
          </a:p>
          <a:p>
            <a:pPr>
              <a:spcBef>
                <a:spcPts val="0"/>
              </a:spcBef>
              <a:buNone/>
            </a:pPr>
            <a:r>
              <a:rPr lang="cs-CZ" sz="1400" dirty="0" smtClean="0"/>
              <a:t>Doplňkové horní a spodní sváry zvyšují</a:t>
            </a:r>
          </a:p>
          <a:p>
            <a:pPr>
              <a:spcBef>
                <a:spcPts val="0"/>
              </a:spcBef>
              <a:buNone/>
            </a:pPr>
            <a:r>
              <a:rPr lang="cs-CZ" sz="1400" dirty="0" smtClean="0"/>
              <a:t>pevnost a bezpečnost.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1996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 smtClean="0"/>
              <a:t>Tlumiče plynokapalinové 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880" cy="478800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 algn="ctr">
              <a:buNone/>
            </a:pPr>
            <a:endParaRPr lang="cs-CZ" sz="2000" dirty="0" smtClean="0"/>
          </a:p>
          <a:p>
            <a:pPr marL="0" indent="0" algn="ctr">
              <a:buNone/>
            </a:pPr>
            <a:endParaRPr lang="cs-CZ" sz="2000" dirty="0"/>
          </a:p>
          <a:p>
            <a:pPr marL="0" indent="0" algn="ctr">
              <a:buNone/>
            </a:pPr>
            <a:endParaRPr lang="cs-CZ" sz="2000" dirty="0" smtClean="0"/>
          </a:p>
          <a:p>
            <a:pPr marL="0" indent="0" algn="ctr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					</a:t>
            </a: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5" name="Obrázek 4" descr="http://kayabaparts.ru/sites/default/files/kayaba_premium_63_series.gif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2000" y="1440000"/>
            <a:ext cx="2867020" cy="50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http://www.kybcom.ru/images/kayaba_44_series.gif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000" y="1440000"/>
            <a:ext cx="2871998" cy="50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3840148" y="1891145"/>
            <a:ext cx="1892826" cy="338554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dirty="0" smtClean="0"/>
              <a:t>Plynokapalinové</a:t>
            </a:r>
          </a:p>
          <a:p>
            <a:pPr algn="ctr"/>
            <a:r>
              <a:rPr lang="cs-CZ" sz="2000" dirty="0" smtClean="0"/>
              <a:t>nízkotlaké</a:t>
            </a:r>
          </a:p>
          <a:p>
            <a:pPr algn="ctr"/>
            <a:r>
              <a:rPr lang="cs-CZ" sz="2000" dirty="0" smtClean="0"/>
              <a:t>tlumiče pro</a:t>
            </a:r>
          </a:p>
          <a:p>
            <a:pPr algn="ctr"/>
            <a:r>
              <a:rPr lang="cs-CZ" sz="2000" dirty="0" smtClean="0"/>
              <a:t>přední nápravu</a:t>
            </a:r>
          </a:p>
          <a:p>
            <a:pPr algn="ctr"/>
            <a:r>
              <a:rPr lang="cs-CZ" sz="2000" dirty="0" smtClean="0"/>
              <a:t>Mc Pharson a</a:t>
            </a:r>
          </a:p>
          <a:p>
            <a:pPr algn="ctr"/>
            <a:r>
              <a:rPr lang="cs-CZ" sz="2000" dirty="0" smtClean="0"/>
              <a:t>pro zadní </a:t>
            </a:r>
          </a:p>
          <a:p>
            <a:pPr algn="ctr"/>
            <a:r>
              <a:rPr lang="cs-CZ" sz="2000" dirty="0" smtClean="0"/>
              <a:t>nápravy</a:t>
            </a:r>
          </a:p>
          <a:p>
            <a:endParaRPr lang="cs-CZ" dirty="0" smtClean="0"/>
          </a:p>
          <a:p>
            <a:pPr algn="ctr"/>
            <a:r>
              <a:rPr lang="cs-CZ" sz="2800" dirty="0" smtClean="0"/>
              <a:t>Výrobce</a:t>
            </a:r>
          </a:p>
          <a:p>
            <a:pPr algn="ctr"/>
            <a:r>
              <a:rPr lang="cs-CZ" sz="2800" dirty="0" smtClean="0"/>
              <a:t>KAYABA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91879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620688"/>
            <a:ext cx="7920880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dirty="0" smtClean="0"/>
              <a:t>Tato prezentace, ukazuje a seznamuje žáky s principem činnosti, funkcí a použitím plynokapalinových tlumičů v automobilech. V současnosti jsou tyto tlumiče základním standardem moderních podvozků osobních vozidel a jsou velmi důležitým článkem v konstrukci stavby  vozidel.</a:t>
            </a:r>
          </a:p>
          <a:p>
            <a:endParaRPr lang="cs-CZ" sz="2000" dirty="0" smtClean="0"/>
          </a:p>
          <a:p>
            <a:r>
              <a:rPr lang="cs-CZ" sz="2000" dirty="0" smtClean="0"/>
              <a:t>Cvičení:</a:t>
            </a:r>
          </a:p>
          <a:p>
            <a:endParaRPr lang="cs-CZ" sz="2000" dirty="0"/>
          </a:p>
          <a:p>
            <a:pPr marL="457200" indent="-457200">
              <a:buAutoNum type="arabicParenR"/>
            </a:pPr>
            <a:r>
              <a:rPr lang="cs-CZ" sz="2000" dirty="0" smtClean="0"/>
              <a:t>Z jakého důvodu se používá inertní plyn u tlumičů?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Jakým způsobem pracuje jednoplášťový tlumič?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Jaké jsou výhody použití jednoplášťového tlumiče?</a:t>
            </a:r>
          </a:p>
          <a:p>
            <a:endParaRPr lang="cs-CZ" sz="2000" dirty="0"/>
          </a:p>
          <a:p>
            <a:endParaRPr lang="cs-CZ" sz="2000" dirty="0" smtClean="0"/>
          </a:p>
          <a:p>
            <a:pPr algn="ctr"/>
            <a:endParaRPr lang="cs-CZ" sz="4400" i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r>
              <a:rPr lang="cs-CZ" sz="4400" i="1" dirty="0" smtClean="0">
                <a:solidFill>
                  <a:schemeClr val="accent6">
                    <a:lumMod val="75000"/>
                  </a:schemeClr>
                </a:solidFill>
              </a:rPr>
              <a:t>Děkuji za pozornost</a:t>
            </a:r>
            <a:endParaRPr lang="cs-CZ" sz="4400" i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1087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>
                <a:solidFill>
                  <a:prstClr val="black"/>
                </a:solidFill>
              </a:rPr>
              <a:t>Použité zdroje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664775"/>
            <a:ext cx="7632848" cy="7602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Publikace: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M. Pilárik, J. Pabst  -  Automobily I. – nakl. Informatorium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Rolf Gscheidle a kolektiv – Příručka pro automechanika – nakl. Sabotáles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Výukové sešity BOSCH pro pedagogické pracovníky. 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pPr algn="just"/>
            <a:r>
              <a:rPr lang="cs-CZ" dirty="0" smtClean="0">
                <a:solidFill>
                  <a:prstClr val="black"/>
                </a:solidFill>
              </a:rPr>
              <a:t>V prezentaci použity vlastní citace a fotografie, vyjma fotografií z volně dostupných zdrojů</a:t>
            </a:r>
            <a:r>
              <a:rPr lang="cs-CZ" sz="1600" dirty="0" smtClean="0">
                <a:solidFill>
                  <a:prstClr val="black"/>
                </a:solidFill>
              </a:rPr>
              <a:t>:</a:t>
            </a:r>
          </a:p>
          <a:p>
            <a:pPr algn="just"/>
            <a:r>
              <a:rPr lang="cs-CZ" sz="1200" u="sng" dirty="0" smtClean="0">
                <a:hlinkClick r:id="rId4"/>
              </a:rPr>
              <a:t>http://www.mjauto.cz/images/koniC.jpg</a:t>
            </a:r>
            <a:endParaRPr lang="cs-CZ" sz="1200" u="sng" dirty="0" smtClean="0"/>
          </a:p>
          <a:p>
            <a:pPr algn="just"/>
            <a:r>
              <a:rPr lang="cs-CZ" sz="1200" u="sng" dirty="0" smtClean="0">
                <a:hlinkClick r:id="rId5"/>
              </a:rPr>
              <a:t>http://www.autoprofiteam.cz/podvozky/9/02.jpg</a:t>
            </a:r>
            <a:endParaRPr lang="cs-CZ" sz="1200" u="sng" dirty="0" smtClean="0"/>
          </a:p>
          <a:p>
            <a:pPr algn="just"/>
            <a:r>
              <a:rPr lang="cs-CZ" sz="1200" u="sng" dirty="0" smtClean="0">
                <a:hlinkClick r:id="rId6"/>
              </a:rPr>
              <a:t>http://www.mjauto.cz/editor/image_uploads/0d222_koni_tlumic_rez1.JPG</a:t>
            </a:r>
            <a:endParaRPr lang="cs-CZ" sz="1200" u="sng" dirty="0" smtClean="0"/>
          </a:p>
          <a:p>
            <a:pPr algn="just"/>
            <a:r>
              <a:rPr lang="cs-CZ" sz="1200" u="sng" dirty="0" smtClean="0">
                <a:hlinkClick r:id="rId7"/>
              </a:rPr>
              <a:t>http://www.oldmanemu.cz/images/vizualizace/nitrocharger-shock-absorbers-features.jpg</a:t>
            </a:r>
            <a:endParaRPr lang="cs-CZ" sz="1200" dirty="0" smtClean="0"/>
          </a:p>
          <a:p>
            <a:pPr algn="just"/>
            <a:r>
              <a:rPr lang="cs-CZ" sz="1200" u="sng" dirty="0" smtClean="0">
                <a:hlinkClick r:id="rId8"/>
              </a:rPr>
              <a:t>http://kayabaparts.ru/sites/default/files/kayaba_premium_63_series.gif</a:t>
            </a:r>
            <a:endParaRPr lang="cs-CZ" sz="1200" dirty="0" smtClean="0"/>
          </a:p>
          <a:p>
            <a:pPr algn="just"/>
            <a:r>
              <a:rPr lang="cs-CZ" sz="1200" u="sng" dirty="0" smtClean="0">
                <a:hlinkClick r:id="rId9"/>
              </a:rPr>
              <a:t>http://www.kybcom.ru/images/kayaba_44_series.gif</a:t>
            </a:r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b="1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600" u="sng" dirty="0" smtClean="0"/>
          </a:p>
          <a:p>
            <a:pPr algn="just"/>
            <a:endParaRPr lang="cs-CZ" sz="1600" u="sng" dirty="0" smtClean="0"/>
          </a:p>
          <a:p>
            <a:pPr algn="just"/>
            <a:endParaRPr lang="cs-CZ" sz="1600" dirty="0" smtClean="0"/>
          </a:p>
          <a:p>
            <a:pPr algn="just"/>
            <a:endParaRPr lang="cs-CZ" sz="1600" dirty="0" smtClean="0">
              <a:solidFill>
                <a:prstClr val="black"/>
              </a:solidFill>
            </a:endParaRPr>
          </a:p>
          <a:p>
            <a:pPr algn="just"/>
            <a:endParaRPr lang="cs-CZ" sz="16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5732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8680</TotalTime>
  <Words>904</Words>
  <Application>Microsoft Office PowerPoint</Application>
  <PresentationFormat>Předvádění na obrazovce (4:3)</PresentationFormat>
  <Paragraphs>226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systému Office</vt:lpstr>
      <vt:lpstr>1_Motiv systému Office</vt:lpstr>
      <vt:lpstr>STŘEDNÍ ŠKOLA STAVEBNÍ A TECHNICKÁ Ústí nad Labem, Čelakovského 5, příspěvková organizace Páteřní škola Ústeckého kraje</vt:lpstr>
      <vt:lpstr>   Tlumiče plynokapalinové    </vt:lpstr>
      <vt:lpstr> Tlumiče plynokapalinové  </vt:lpstr>
      <vt:lpstr> Tlumiče plynokapalinové  </vt:lpstr>
      <vt:lpstr>Tlumiče plynokapalinové </vt:lpstr>
      <vt:lpstr>Tlumiče plynokapalinové </vt:lpstr>
      <vt:lpstr>Tlumiče plynokapalinové </vt:lpstr>
      <vt:lpstr>Tlumiče plynokapalinové </vt:lpstr>
      <vt:lpstr>Tlumiče plynokapalinové </vt:lpstr>
      <vt:lpstr>Tlumiče plynokapalinové </vt:lpstr>
      <vt:lpstr>Prezentace aplikace PowerPoint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617</cp:revision>
  <dcterms:created xsi:type="dcterms:W3CDTF">2010-11-01T23:40:31Z</dcterms:created>
  <dcterms:modified xsi:type="dcterms:W3CDTF">2014-02-14T10:59:13Z</dcterms:modified>
</cp:coreProperties>
</file>