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8" r:id="rId9"/>
    <p:sldId id="262" r:id="rId10"/>
    <p:sldId id="265" r:id="rId11"/>
    <p:sldId id="269" r:id="rId12"/>
    <p:sldId id="271" r:id="rId13"/>
    <p:sldId id="272" r:id="rId14"/>
    <p:sldId id="273" r:id="rId15"/>
    <p:sldId id="274" r:id="rId16"/>
    <p:sldId id="276" r:id="rId17"/>
    <p:sldId id="278" r:id="rId18"/>
    <p:sldId id="277" r:id="rId19"/>
    <p:sldId id="280" r:id="rId20"/>
    <p:sldId id="275" r:id="rId21"/>
    <p:sldId id="263" r:id="rId22"/>
    <p:sldId id="270" r:id="rId23"/>
    <p:sldId id="279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CB770-D526-429A-B31F-86C6C9564A1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0AB78-F1F8-4864-965D-E6478D9B77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DB3F7-BFE8-45C0-AE09-04CF8C1BF7E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10037-0FCA-48B8-A8E9-803DEDE60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C6879-280D-4D18-8161-CFDF1D447C6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91553-94D9-4AB4-80BB-D5A789A59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A4C06-2E6A-4529-834F-9D5931641553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A6416-E288-4FEF-A815-FEAAA5017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7885C-8494-4322-A10E-665FE08633EB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1DAF-98F3-437F-98B1-53DB4DC431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A8130-72AE-4C18-9F54-528A5B1E6213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2CB40-676D-491F-AB00-D5A3FD055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D2884-9E2B-430F-BFD0-1F27AF37B60A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97688-7194-41F0-A018-594B03CE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CE626-7C7C-4382-8C91-A7F7400799FF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744C0-79B1-4B07-B1DF-9E09B7379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33803-DE96-46AD-8B04-E502B9479C24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CD7E9-029C-4302-9C57-20C699BE7A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E366C-B8CC-475B-8140-E1FA713D5614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AF98D-FF62-4435-98AA-C3A6D8EB4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435BD-9E18-4EBF-8695-E00407F9675F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8CB5F-5079-4F16-93CC-4C2DE3A02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01778D-5390-4D95-B18D-BEC7D034135E}" type="datetimeFigureOut">
              <a:rPr lang="cs-CZ"/>
              <a:pPr>
                <a:defRPr/>
              </a:pPr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B6BF8BA-FB57-4B4A-9F53-AEDB0D5885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5" r:id="rId9"/>
    <p:sldLayoutId id="2147483813" r:id="rId10"/>
    <p:sldLayoutId id="2147483814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Trebuchet MS" pitchFamily="34" charset="0"/>
          <a:cs typeface="Trebuchet M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  <a:ea typeface="Trebuchet MS" pitchFamily="34" charset="0"/>
          <a:cs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rdphoto.cz/?lang=cz&amp;sc_lang=cz&amp;action=photo&amp;prev_action=select&amp;cat_id=1&amp;subcat_id=10&amp;sort_id=451&amp;author_id=&amp;photo_id=12584&amp;pg=1" TargetMode="External"/><Relationship Id="rId3" Type="http://schemas.openxmlformats.org/officeDocument/2006/relationships/hyperlink" Target="http://www.birdphoto.cz/?lang=cz&amp;sc_lang=cz&amp;action=photo&amp;prev_action=select&amp;cat_id=1&amp;subcat_id=10&amp;sort_id=52&amp;author_id=&amp;photo_id=12859&amp;pg=1" TargetMode="External"/><Relationship Id="rId7" Type="http://schemas.openxmlformats.org/officeDocument/2006/relationships/hyperlink" Target="http://www.birdphoto.cz/?lang=cz&amp;sc_lang=cz&amp;action=photo&amp;prev_action=select&amp;cat_id=1&amp;subcat_id=10&amp;sort_id=308&amp;author_id=&amp;photo_id=9939&amp;pg=1" TargetMode="External"/><Relationship Id="rId2" Type="http://schemas.openxmlformats.org/officeDocument/2006/relationships/hyperlink" Target="http://www.birdphoto.cz/?lang=cz&amp;sc_lang=cz&amp;action=photo&amp;prev_action=select&amp;cat_id=1&amp;subcat_id=10&amp;sort_id=3&amp;author_id=&amp;photo_id=354&amp;pg=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rdphoto.cz/?lang=cz&amp;sc_lang=cz&amp;action=photo&amp;prev_action=select&amp;cat_id=1&amp;subcat_id=10&amp;sort_id=384&amp;author_id=&amp;photo_id=13041&amp;pg=1" TargetMode="External"/><Relationship Id="rId5" Type="http://schemas.openxmlformats.org/officeDocument/2006/relationships/hyperlink" Target="http://www.birdphoto.cz/?lang=cz&amp;sc_lang=cz&amp;action=photo&amp;prev_action=select&amp;cat_id=1&amp;subcat_id=10&amp;sort_id=154&amp;author_id=&amp;photo_id=3143&amp;pg=1" TargetMode="External"/><Relationship Id="rId10" Type="http://schemas.openxmlformats.org/officeDocument/2006/relationships/hyperlink" Target="http://www.birdphoto.cz/?lang=cz&amp;sc_lang=cz&amp;action=photo&amp;prev_action=select&amp;cat_id=1&amp;subcat_id=10&amp;sort_id=109&amp;author_id=&amp;photo_id=1318&amp;pg=1" TargetMode="External"/><Relationship Id="rId4" Type="http://schemas.openxmlformats.org/officeDocument/2006/relationships/hyperlink" Target="http://www.birdphoto.cz/?lang=cz&amp;sc_lang=cz&amp;action=photo&amp;prev_action=select&amp;cat_id=1&amp;subcat_id=10&amp;sort_id=14&amp;author_id=&amp;photo_id=4884&amp;pg=1" TargetMode="External"/><Relationship Id="rId9" Type="http://schemas.openxmlformats.org/officeDocument/2006/relationships/hyperlink" Target="http://www.birdphoto.cz/?lang=cz&amp;sc_lang=cz&amp;action=photo&amp;prev_action=select&amp;cat_id=1&amp;subcat_id=10&amp;sort_id=146&amp;author_id=&amp;photo_id=3515&amp;pg=2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rdphoto.cz/?lang=cz&amp;sc_lang=cz&amp;action=photo&amp;prev_action=select&amp;cat_id=1&amp;subcat_id=10&amp;sort_id=74&amp;author_id=&amp;photo_id=4624&amp;pg=2" TargetMode="External"/><Relationship Id="rId3" Type="http://schemas.openxmlformats.org/officeDocument/2006/relationships/hyperlink" Target="http://www.birdphoto.cz/?lang=cz&amp;sc_lang=cz&amp;action=photo&amp;prev_action=select&amp;cat_id=1&amp;subcat_id=10&amp;sort_id=18&amp;author_id=&amp;photo_id=4563&amp;pg=1" TargetMode="External"/><Relationship Id="rId7" Type="http://schemas.openxmlformats.org/officeDocument/2006/relationships/hyperlink" Target="http://www.birdphoto.cz/?lang=cz&amp;sc_lang=cz&amp;action=photo&amp;prev_action=select&amp;cat_id=1&amp;subcat_id=10&amp;sort_id=74&amp;author_id=&amp;photo_id=12531&amp;pg=1" TargetMode="External"/><Relationship Id="rId2" Type="http://schemas.openxmlformats.org/officeDocument/2006/relationships/hyperlink" Target="http://www.birdphoto.cz/?lang=cz&amp;sc_lang=cz&amp;action=photo&amp;prev_action=select&amp;cat_id=1&amp;subcat_id=10&amp;sort_id=67&amp;author_id=&amp;photo_id=11148&amp;pg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rdphoto.cz/?lang=cz&amp;sc_lang=cz&amp;action=photo&amp;prev_action=select&amp;cat_id=1&amp;subcat_id=10&amp;sort_id=218&amp;author_id=&amp;photo_id=3323&amp;pg=1" TargetMode="External"/><Relationship Id="rId5" Type="http://schemas.openxmlformats.org/officeDocument/2006/relationships/hyperlink" Target="http://www.birdphoto.cz/?lang=cz&amp;sc_lang=cz&amp;action=photo&amp;prev_action=select&amp;cat_id=1&amp;subcat_id=10&amp;sort_id=82&amp;author_id=&amp;photo_id=12163&amp;pg=1" TargetMode="External"/><Relationship Id="rId10" Type="http://schemas.openxmlformats.org/officeDocument/2006/relationships/hyperlink" Target="http://www.birdphoto.cz/?lang=cz&amp;sc_lang=cz&amp;action=photo&amp;prev_action=select&amp;cat_id=1&amp;subcat_id=10&amp;sort_id=171&amp;author_id=&amp;photo_id=5633&amp;pg=2" TargetMode="External"/><Relationship Id="rId4" Type="http://schemas.openxmlformats.org/officeDocument/2006/relationships/hyperlink" Target="http://www.birdphoto.cz/?lang=cz&amp;sc_lang=cz&amp;action=photo&amp;prev_action=select&amp;cat_id=1&amp;subcat_id=10&amp;sort_id=120&amp;author_id=&amp;photo_id=1331&amp;pg=1" TargetMode="External"/><Relationship Id="rId9" Type="http://schemas.openxmlformats.org/officeDocument/2006/relationships/hyperlink" Target="http://www.birdphoto.cz/?lang=cz&amp;sc_lang=cz&amp;action=photo&amp;prev_action=select&amp;cat_id=1&amp;subcat_id=10&amp;sort_id=251&amp;author_id=&amp;photo_id=5181&amp;pg=1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rdphoto.cz/?lang=cz&amp;sc_lang=cz&amp;action=photo&amp;prev_action=select&amp;cat_id=1&amp;subcat_id=10&amp;sort_id=548&amp;photo_id=13342" TargetMode="External"/><Relationship Id="rId2" Type="http://schemas.openxmlformats.org/officeDocument/2006/relationships/hyperlink" Target="http://www.birdphoto.cz/?lang=cz&amp;sc_lang=cz&amp;action=photo&amp;prev_action=select&amp;cat_id=1&amp;subcat_id=10&amp;sort_id=171&amp;author_id=&amp;photo_id=3830&amp;pg=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000" smtClean="0">
                <a:latin typeface="Times New Roman" pitchFamily="18" charset="0"/>
                <a:cs typeface="Trebuchet MS" pitchFamily="34" charset="0"/>
              </a:rPr>
              <a:t>Základní škola a Praktická škola</a:t>
            </a:r>
            <a:br>
              <a:rPr lang="cs-CZ" altLang="cs-CZ" sz="2000" smtClean="0">
                <a:latin typeface="Times New Roman" pitchFamily="18" charset="0"/>
                <a:cs typeface="Trebuchet MS" pitchFamily="34" charset="0"/>
              </a:rPr>
            </a:br>
            <a:r>
              <a:rPr lang="cs-CZ" altLang="cs-CZ" sz="2000" smtClean="0">
                <a:latin typeface="Times New Roman" pitchFamily="18" charset="0"/>
                <a:cs typeface="Trebuchet MS" pitchFamily="34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18488" cy="3343275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VY_32_INOVACE_04 - 12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ZOOLOGIE – OBRATLOVCI –  PTÁCI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Pěvci  II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na II.st. ZV-LMP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30.10.2013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pic>
        <p:nvPicPr>
          <p:cNvPr id="3104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05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06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 altLang="cs-CZ">
              <a:latin typeface="Calibri" pitchFamily="34" charset="0"/>
            </a:endParaRPr>
          </a:p>
        </p:txBody>
      </p:sp>
      <p:sp>
        <p:nvSpPr>
          <p:cNvPr id="3107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altLang="cs-CZ" sz="1200">
                <a:cs typeface="Times New Roman" pitchFamily="18" charset="0"/>
              </a:rPr>
              <a:t>  </a:t>
            </a:r>
            <a:endParaRPr lang="cs-CZ" altLang="cs-CZ" sz="900"/>
          </a:p>
          <a:p>
            <a:pPr eaLnBrk="0" hangingPunct="0"/>
            <a:endParaRPr lang="cs-CZ" alt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549275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porovnat vnější a vnitřní stavbu ptáků a vysvětlit funkce jednotlivých orgánů.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rozlišit  jednotlivé skupiny  ptáků a znát hlavní zástupce,  objasnit jejich způsob života a přizpůsobení danému prostředí.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měl vědět o významu ptáků v přírodě i pro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schopnost vyhledávání informací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 a opakování učiva, ale také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 měl  umět  pojmenovat jednotlivé ptáky.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Pěvci, hmyzožravci, krmiví ptáci, vidlicovitý ocas,…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Učebnice : - KROULÍKOVÁ ING. PAEDDR., Jarmila; KROULÍK ING. CSC., Josef. Přírodopis 8. Praha: Septima,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ISBN 80 - 85801 - 36 - 1.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- </a:t>
                      </a: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ČERNÍK, PaedDr.</a:t>
                      </a:r>
                      <a:r>
                        <a:rPr lang="cs-CZ" sz="12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V</a:t>
                      </a: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ladimír; MARTINEC, CSC, RNDr. Zdeněk. </a:t>
                      </a:r>
                      <a:r>
                        <a:rPr lang="cs-CZ" sz="1200" i="1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Přírodopis - zoologie</a:t>
                      </a: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 Praha: SPN, 1995,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ISBN 80-85937-05-0.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Encyklopedie dle výběru učitele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ctrTitle"/>
          </p:nvPr>
        </p:nvSpPr>
        <p:spPr>
          <a:xfrm>
            <a:off x="1009650" y="3306763"/>
            <a:ext cx="7116763" cy="1470025"/>
          </a:xfrm>
        </p:spPr>
        <p:txBody>
          <a:bodyPr/>
          <a:lstStyle/>
          <a:p>
            <a:pPr eaLnBrk="1" hangingPunct="1"/>
            <a:r>
              <a:rPr lang="cs-CZ" altLang="cs-CZ" sz="5900" smtClean="0">
                <a:cs typeface="Trebuchet MS" pitchFamily="34" charset="0"/>
              </a:rPr>
              <a:t>PĚVCI  II.</a:t>
            </a:r>
            <a:r>
              <a:rPr lang="cs-CZ" altLang="cs-CZ" sz="2900" smtClean="0">
                <a:cs typeface="Trebuchet MS" pitchFamily="34" charset="0"/>
              </a:rPr>
              <a:t/>
            </a:r>
            <a:br>
              <a:rPr lang="cs-CZ" altLang="cs-CZ" sz="2900" smtClean="0">
                <a:cs typeface="Trebuchet MS" pitchFamily="34" charset="0"/>
              </a:rPr>
            </a:br>
            <a:endParaRPr lang="cs-CZ" altLang="cs-CZ" sz="2900" smtClean="0">
              <a:cs typeface="Trebuchet MS" pitchFamily="34" charset="0"/>
            </a:endParaRPr>
          </a:p>
        </p:txBody>
      </p:sp>
      <p:sp>
        <p:nvSpPr>
          <p:cNvPr id="5123" name="Podnadpis 4"/>
          <p:cNvSpPr>
            <a:spLocks noGrp="1"/>
          </p:cNvSpPr>
          <p:nvPr>
            <p:ph type="subTitle" idx="1"/>
          </p:nvPr>
        </p:nvSpPr>
        <p:spPr>
          <a:xfrm>
            <a:off x="1009650" y="4776788"/>
            <a:ext cx="7116763" cy="862012"/>
          </a:xfrm>
        </p:spPr>
        <p:txBody>
          <a:bodyPr/>
          <a:lstStyle/>
          <a:p>
            <a:pPr eaLnBrk="1" hangingPunct="1"/>
            <a:r>
              <a:rPr lang="cs-CZ" altLang="cs-CZ" sz="4000" smtClean="0"/>
              <a:t>hmyzožraví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cap="all" dirty="0" err="1">
                <a:solidFill>
                  <a:srgbClr val="3E3D2D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  <a:ea typeface="+mj-ea"/>
              </a:rPr>
              <a:t>charakteristICKÉ</a:t>
            </a:r>
            <a:r>
              <a:rPr lang="cs-CZ" cap="all" dirty="0">
                <a:solidFill>
                  <a:srgbClr val="3E3D2D"/>
                </a:solidFill>
                <a:effectLst>
                  <a:reflection blurRad="12700" stA="48000" endA="300" endPos="55000" dir="5400000" sy="-90000" algn="bl" rotWithShape="0"/>
                </a:effectLst>
                <a:latin typeface="Franklin Gothic Medium"/>
                <a:ea typeface="+mj-ea"/>
              </a:rPr>
              <a:t> znaky:</a:t>
            </a:r>
            <a:endParaRPr lang="cs-CZ" dirty="0">
              <a:ea typeface="+mj-ea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87450" y="1412875"/>
            <a:ext cx="7124700" cy="4052888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Nejpočetnější skupina ptáků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Drobní krmiví ptáci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Dokonale vyvinuté zpěvné ústrojí 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Zpěvem také vábí samec samičku k páření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Stavějí si hnízda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Mláďata se rodí holá, málo opeřená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Žijí na polích, v lesích, zahradách i městských sadech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Někteří bojují proti škodlivému hmyzu</a:t>
            </a: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endParaRPr lang="cs-CZ" sz="2200" dirty="0">
              <a:solidFill>
                <a:srgbClr val="3E3D2D"/>
              </a:solidFill>
              <a:latin typeface="Franklin Gothic Book"/>
            </a:endParaRPr>
          </a:p>
          <a:p>
            <a:pPr eaLnBrk="1" fontAlgn="auto" hangingPunct="1">
              <a:buClr>
                <a:srgbClr val="94C600"/>
              </a:buClr>
              <a:buSzPct val="70000"/>
              <a:buFont typeface="Wingdings 2"/>
              <a:buChar char=""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Rozdělujeme -  semenožravé</a:t>
            </a:r>
          </a:p>
          <a:p>
            <a:pPr marL="0" indent="0" eaLnBrk="1" fontAlgn="auto" hangingPunct="1">
              <a:buClr>
                <a:srgbClr val="94C600"/>
              </a:buClr>
              <a:buSzPct val="70000"/>
              <a:buFont typeface="Wingdings 2" charset="2"/>
              <a:buNone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                          </a:t>
            </a:r>
            <a:r>
              <a:rPr lang="cs-CZ" sz="2200" dirty="0" smtClean="0">
                <a:solidFill>
                  <a:srgbClr val="3E3D2D"/>
                </a:solidFill>
                <a:latin typeface="Franklin Gothic Book"/>
              </a:rPr>
              <a:t>   </a:t>
            </a: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-  </a:t>
            </a:r>
            <a:r>
              <a:rPr lang="cs-CZ" sz="2200" dirty="0" smtClean="0">
                <a:solidFill>
                  <a:srgbClr val="3E3D2D"/>
                </a:solidFill>
                <a:latin typeface="Franklin Gothic Book"/>
              </a:rPr>
              <a:t>hmyzožravé</a:t>
            </a:r>
            <a:endParaRPr lang="cs-CZ" sz="2200" dirty="0">
              <a:solidFill>
                <a:srgbClr val="3E3D2D"/>
              </a:solidFill>
              <a:latin typeface="Franklin Gothic Book"/>
            </a:endParaRPr>
          </a:p>
          <a:p>
            <a:pPr marL="0" indent="0" eaLnBrk="1" fontAlgn="auto" hangingPunct="1">
              <a:buClr>
                <a:srgbClr val="94C600"/>
              </a:buClr>
              <a:buSzPct val="70000"/>
              <a:buFont typeface="Wingdings 2" charset="2"/>
              <a:buNone/>
              <a:defRPr/>
            </a:pP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                           </a:t>
            </a:r>
            <a:r>
              <a:rPr lang="cs-CZ" sz="2200" dirty="0" smtClean="0">
                <a:solidFill>
                  <a:srgbClr val="3E3D2D"/>
                </a:solidFill>
                <a:latin typeface="Franklin Gothic Book"/>
              </a:rPr>
              <a:t>  </a:t>
            </a:r>
            <a:r>
              <a:rPr lang="cs-CZ" sz="2200" dirty="0">
                <a:solidFill>
                  <a:srgbClr val="3E3D2D"/>
                </a:solidFill>
                <a:latin typeface="Franklin Gothic Book"/>
              </a:rPr>
              <a:t>-  všežravé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2"/>
          <p:cNvSpPr>
            <a:spLocks noGrp="1"/>
          </p:cNvSpPr>
          <p:nvPr>
            <p:ph type="title"/>
          </p:nvPr>
        </p:nvSpPr>
        <p:spPr>
          <a:xfrm>
            <a:off x="1009650" y="1387475"/>
            <a:ext cx="3297238" cy="1112838"/>
          </a:xfrm>
        </p:spPr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   SÝKORA    </a:t>
            </a:r>
            <a:br>
              <a:rPr lang="cs-CZ" altLang="cs-CZ" smtClean="0">
                <a:cs typeface="Trebuchet MS" pitchFamily="34" charset="0"/>
              </a:rPr>
            </a:br>
            <a:r>
              <a:rPr lang="cs-CZ" altLang="cs-CZ" smtClean="0">
                <a:cs typeface="Trebuchet MS" pitchFamily="34" charset="0"/>
              </a:rPr>
              <a:t>   KOŇADRA</a:t>
            </a:r>
          </a:p>
        </p:txBody>
      </p:sp>
      <p:sp>
        <p:nvSpPr>
          <p:cNvPr id="7171" name="Zástupný symbol pro text 14"/>
          <p:cNvSpPr>
            <a:spLocks noGrp="1"/>
          </p:cNvSpPr>
          <p:nvPr>
            <p:ph type="body" sz="half" idx="2"/>
          </p:nvPr>
        </p:nvSpPr>
        <p:spPr>
          <a:xfrm>
            <a:off x="1009650" y="2500313"/>
            <a:ext cx="3297238" cy="2530475"/>
          </a:xfrm>
        </p:spPr>
        <p:txBody>
          <a:bodyPr/>
          <a:lstStyle/>
          <a:p>
            <a:pPr marL="285750" indent="-285750" eaLnBrk="1" hangingPunct="1">
              <a:buFontTx/>
              <a:buChar char="-"/>
            </a:pPr>
            <a:r>
              <a:rPr lang="cs-CZ" altLang="cs-CZ" smtClean="0"/>
              <a:t>Zobák tenký, slabý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/>
              <a:t>Na nohou dlouhé,  ostré, zahnuté drápky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/>
              <a:t>Potrava – hmyz, housenky, kukly hmyzu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/>
              <a:t>Hnízdí v dutinách stromů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/>
              <a:t>2x do roka 8-12 mláďat</a:t>
            </a:r>
          </a:p>
          <a:p>
            <a:pPr marL="285750" indent="-285750" eaLnBrk="1" hangingPunct="1">
              <a:buFontTx/>
              <a:buChar char="-"/>
            </a:pPr>
            <a:r>
              <a:rPr lang="cs-CZ" altLang="cs-CZ" smtClean="0"/>
              <a:t>V zimě přikrmujeme</a:t>
            </a:r>
          </a:p>
        </p:txBody>
      </p:sp>
      <p:sp>
        <p:nvSpPr>
          <p:cNvPr id="14" name="Zástupný symbol pro obrázek 13"/>
          <p:cNvSpPr>
            <a:spLocks noGrp="1"/>
          </p:cNvSpPr>
          <p:nvPr>
            <p:ph type="pic" sz="quarter" idx="14"/>
          </p:nvPr>
        </p:nvSpPr>
        <p:spPr>
          <a:xfrm>
            <a:off x="4673600" y="1601788"/>
            <a:ext cx="3429000" cy="3429000"/>
          </a:xfrm>
        </p:spPr>
      </p:sp>
      <p:pic>
        <p:nvPicPr>
          <p:cNvPr id="717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404813"/>
            <a:ext cx="381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800" dirty="0" smtClean="0">
                <a:cs typeface="Trebuchet MS" pitchFamily="34" charset="0"/>
              </a:rPr>
              <a:t>Další sýkory, které u nás </a:t>
            </a:r>
            <a:r>
              <a:rPr lang="cs-CZ" altLang="cs-CZ" sz="2800" dirty="0" smtClean="0">
                <a:cs typeface="Trebuchet MS" pitchFamily="34" charset="0"/>
              </a:rPr>
              <a:t>žijí, </a:t>
            </a:r>
            <a:r>
              <a:rPr lang="cs-CZ" altLang="cs-CZ" sz="2800" dirty="0" smtClean="0">
                <a:cs typeface="Trebuchet MS" pitchFamily="34" charset="0"/>
              </a:rPr>
              <a:t>se liší zbarvením a velikostí</a:t>
            </a:r>
          </a:p>
        </p:txBody>
      </p:sp>
      <p:sp>
        <p:nvSpPr>
          <p:cNvPr id="8195" name="Zástupný symbol pro text 7"/>
          <p:cNvSpPr>
            <a:spLocks noGrp="1"/>
          </p:cNvSpPr>
          <p:nvPr>
            <p:ph type="body" idx="1"/>
          </p:nvPr>
        </p:nvSpPr>
        <p:spPr>
          <a:xfrm>
            <a:off x="1009650" y="1812925"/>
            <a:ext cx="3471863" cy="576263"/>
          </a:xfrm>
        </p:spPr>
        <p:txBody>
          <a:bodyPr/>
          <a:lstStyle/>
          <a:p>
            <a:pPr eaLnBrk="1" hangingPunct="1"/>
            <a:r>
              <a:rPr lang="cs-CZ" altLang="cs-CZ" smtClean="0"/>
              <a:t>Sýkora modřinka</a:t>
            </a:r>
          </a:p>
        </p:txBody>
      </p:sp>
      <p:sp>
        <p:nvSpPr>
          <p:cNvPr id="8196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662488" y="1812925"/>
            <a:ext cx="3471862" cy="576263"/>
          </a:xfrm>
        </p:spPr>
        <p:txBody>
          <a:bodyPr/>
          <a:lstStyle/>
          <a:p>
            <a:pPr eaLnBrk="1" hangingPunct="1"/>
            <a:r>
              <a:rPr lang="cs-CZ" altLang="cs-CZ" smtClean="0"/>
              <a:t>Sýkora parukářka</a:t>
            </a:r>
          </a:p>
        </p:txBody>
      </p:sp>
      <p:sp>
        <p:nvSpPr>
          <p:cNvPr id="8197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62488" y="2389188"/>
            <a:ext cx="3471862" cy="34718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81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16013" y="2492375"/>
            <a:ext cx="2600325" cy="3471863"/>
          </a:xfrm>
          <a:noFill/>
        </p:spPr>
      </p:pic>
      <p:pic>
        <p:nvPicPr>
          <p:cNvPr id="81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2492375"/>
            <a:ext cx="2603500" cy="341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>
                <a:cs typeface="Trebuchet MS" pitchFamily="34" charset="0"/>
              </a:rPr>
              <a:t>Další sýkory, které u nás </a:t>
            </a:r>
            <a:r>
              <a:rPr lang="cs-CZ" altLang="cs-CZ" dirty="0" smtClean="0">
                <a:cs typeface="Trebuchet MS" pitchFamily="34" charset="0"/>
              </a:rPr>
              <a:t>žijí, </a:t>
            </a:r>
            <a:r>
              <a:rPr lang="cs-CZ" altLang="cs-CZ" dirty="0" smtClean="0">
                <a:cs typeface="Trebuchet MS" pitchFamily="34" charset="0"/>
              </a:rPr>
              <a:t>se liší zbarvením a velikostí</a:t>
            </a:r>
          </a:p>
        </p:txBody>
      </p:sp>
      <p:sp>
        <p:nvSpPr>
          <p:cNvPr id="9219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650" y="1812925"/>
            <a:ext cx="3471863" cy="576263"/>
          </a:xfrm>
        </p:spPr>
        <p:txBody>
          <a:bodyPr/>
          <a:lstStyle/>
          <a:p>
            <a:pPr eaLnBrk="1" hangingPunct="1"/>
            <a:r>
              <a:rPr lang="cs-CZ" altLang="cs-CZ" smtClean="0"/>
              <a:t>Sýkora uhelníček</a:t>
            </a:r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1009650" y="2389188"/>
            <a:ext cx="3471863" cy="34718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21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62488" y="1812925"/>
            <a:ext cx="3471862" cy="576263"/>
          </a:xfrm>
        </p:spPr>
        <p:txBody>
          <a:bodyPr/>
          <a:lstStyle/>
          <a:p>
            <a:pPr eaLnBrk="1" hangingPunct="1"/>
            <a:r>
              <a:rPr lang="cs-CZ" altLang="cs-CZ" smtClean="0"/>
              <a:t>Sýkora babka</a:t>
            </a:r>
          </a:p>
        </p:txBody>
      </p:sp>
      <p:sp>
        <p:nvSpPr>
          <p:cNvPr id="9222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2488" y="2389188"/>
            <a:ext cx="3471862" cy="34718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922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2436813"/>
            <a:ext cx="3168650" cy="339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413000"/>
            <a:ext cx="3395662" cy="339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>
                <a:cs typeface="Trebuchet MS" pitchFamily="34" charset="0"/>
              </a:rPr>
              <a:t>Další sýkory, které u nás </a:t>
            </a:r>
            <a:r>
              <a:rPr lang="cs-CZ" altLang="cs-CZ" dirty="0" smtClean="0">
                <a:cs typeface="Trebuchet MS" pitchFamily="34" charset="0"/>
              </a:rPr>
              <a:t>žijí, </a:t>
            </a:r>
            <a:r>
              <a:rPr lang="cs-CZ" altLang="cs-CZ" dirty="0" smtClean="0">
                <a:cs typeface="Trebuchet MS" pitchFamily="34" charset="0"/>
              </a:rPr>
              <a:t>se liší zbarvením a velikostí</a:t>
            </a:r>
          </a:p>
        </p:txBody>
      </p:sp>
      <p:sp>
        <p:nvSpPr>
          <p:cNvPr id="1024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650" y="1812925"/>
            <a:ext cx="3471863" cy="576263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Mlynařík dlouhoocasý</a:t>
            </a:r>
          </a:p>
        </p:txBody>
      </p:sp>
      <p:sp>
        <p:nvSpPr>
          <p:cNvPr id="1024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9650" y="2389188"/>
            <a:ext cx="3471863" cy="34718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024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62488" y="1812925"/>
            <a:ext cx="3471862" cy="576263"/>
          </a:xfrm>
        </p:spPr>
        <p:txBody>
          <a:bodyPr/>
          <a:lstStyle/>
          <a:p>
            <a:pPr eaLnBrk="1" hangingPunct="1"/>
            <a:r>
              <a:rPr lang="cs-CZ" altLang="cs-CZ" smtClean="0"/>
              <a:t>Sýkora lužní</a:t>
            </a:r>
          </a:p>
        </p:txBody>
      </p:sp>
      <p:sp>
        <p:nvSpPr>
          <p:cNvPr id="1024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2488" y="2389188"/>
            <a:ext cx="3471862" cy="34718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024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924175"/>
            <a:ext cx="3529012" cy="235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2420938"/>
            <a:ext cx="3455987" cy="345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4"/>
          <p:cNvSpPr>
            <a:spLocks noGrp="1"/>
          </p:cNvSpPr>
          <p:nvPr>
            <p:ph type="title"/>
          </p:nvPr>
        </p:nvSpPr>
        <p:spPr>
          <a:xfrm>
            <a:off x="1009650" y="446088"/>
            <a:ext cx="2660650" cy="1185862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cs typeface="Trebuchet MS" pitchFamily="34" charset="0"/>
              </a:rPr>
              <a:t>  VLAŠTOVKA     </a:t>
            </a:r>
            <a:br>
              <a:rPr lang="cs-CZ" altLang="cs-CZ" b="1" smtClean="0">
                <a:cs typeface="Trebuchet MS" pitchFamily="34" charset="0"/>
              </a:rPr>
            </a:br>
            <a:r>
              <a:rPr lang="cs-CZ" altLang="cs-CZ" b="1" smtClean="0">
                <a:cs typeface="Trebuchet MS" pitchFamily="34" charset="0"/>
              </a:rPr>
              <a:t>  OBECNÁ</a:t>
            </a:r>
          </a:p>
        </p:txBody>
      </p:sp>
      <p:sp>
        <p:nvSpPr>
          <p:cNvPr id="11267" name="Zástupný symbol pro obsah 7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1268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>
            <a:normAutofit lnSpcReduction="10000"/>
          </a:bodyPr>
          <a:lstStyle/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2000" smtClean="0"/>
              <a:t>Nejhbitější a nejvytrvalejší letec</a:t>
            </a:r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2000" smtClean="0"/>
              <a:t>Ocas vidlicovitý</a:t>
            </a:r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2000" smtClean="0"/>
              <a:t>Živí se výhradně hmyzem</a:t>
            </a:r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2000" smtClean="0"/>
              <a:t>Hmyz chytá v letu</a:t>
            </a:r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2000" smtClean="0"/>
              <a:t>Hnízdo staví z hlíny</a:t>
            </a:r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2000" smtClean="0"/>
              <a:t>Tažný pták</a:t>
            </a:r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2000" smtClean="0"/>
              <a:t>Na zimu do Afriky</a:t>
            </a:r>
          </a:p>
        </p:txBody>
      </p:sp>
      <p:pic>
        <p:nvPicPr>
          <p:cNvPr id="1126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1557338"/>
            <a:ext cx="47910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4"/>
          <p:cNvSpPr>
            <a:spLocks noGrp="1"/>
          </p:cNvSpPr>
          <p:nvPr>
            <p:ph type="title"/>
          </p:nvPr>
        </p:nvSpPr>
        <p:spPr>
          <a:xfrm>
            <a:off x="1009650" y="446088"/>
            <a:ext cx="2660650" cy="1185862"/>
          </a:xfrm>
        </p:spPr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 </a:t>
            </a:r>
            <a:r>
              <a:rPr lang="cs-CZ" altLang="cs-CZ" b="1" smtClean="0">
                <a:cs typeface="Trebuchet MS" pitchFamily="34" charset="0"/>
              </a:rPr>
              <a:t>Jiřička    </a:t>
            </a:r>
            <a:br>
              <a:rPr lang="cs-CZ" altLang="cs-CZ" b="1" smtClean="0">
                <a:cs typeface="Trebuchet MS" pitchFamily="34" charset="0"/>
              </a:rPr>
            </a:br>
            <a:r>
              <a:rPr lang="cs-CZ" altLang="cs-CZ" b="1" smtClean="0">
                <a:cs typeface="Trebuchet MS" pitchFamily="34" charset="0"/>
              </a:rPr>
              <a:t> obecná</a:t>
            </a:r>
          </a:p>
        </p:txBody>
      </p:sp>
      <p:sp>
        <p:nvSpPr>
          <p:cNvPr id="12291" name="Zástupný symbol pro obsah 5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2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/>
          <a:lstStyle/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Hnízda jsou polokulovitá s vletovým otvorem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Hnízdí pod střechami a na římsách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Hmyz loví v letu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Tažný pták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Zimovištěm je Afrika</a:t>
            </a: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2189163"/>
            <a:ext cx="4321175" cy="307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971550" y="188913"/>
            <a:ext cx="2660650" cy="1185862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cs typeface="Trebuchet MS" pitchFamily="34" charset="0"/>
              </a:rPr>
              <a:t> Konipas bílý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6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>
            <a:normAutofit lnSpcReduction="10000"/>
          </a:bodyPr>
          <a:lstStyle/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1600" dirty="0" smtClean="0"/>
              <a:t>Zdržuje se u vod, na loukách a polích</a:t>
            </a:r>
          </a:p>
          <a:p>
            <a:pPr marL="171450" indent="-171450" eaLnBrk="1" hangingPunct="1">
              <a:buFontTx/>
              <a:buChar char="-"/>
              <a:defRPr/>
            </a:pPr>
            <a:endParaRPr lang="cs-CZ" altLang="cs-CZ" sz="1600" dirty="0" smtClean="0"/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1600" dirty="0" smtClean="0"/>
              <a:t>Při dosednutí z letu, či při chůzi třese ocasem</a:t>
            </a:r>
          </a:p>
          <a:p>
            <a:pPr eaLnBrk="1" hangingPunct="1">
              <a:defRPr/>
            </a:pPr>
            <a:endParaRPr lang="cs-CZ" altLang="cs-CZ" sz="1600" dirty="0" smtClean="0"/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1600" dirty="0" smtClean="0"/>
              <a:t>Živí se výhradně hmyzem</a:t>
            </a:r>
          </a:p>
          <a:p>
            <a:pPr marL="171450" indent="-171450" eaLnBrk="1" hangingPunct="1">
              <a:buFontTx/>
              <a:buChar char="-"/>
              <a:defRPr/>
            </a:pPr>
            <a:endParaRPr lang="cs-CZ" altLang="cs-CZ" sz="1600" dirty="0" smtClean="0"/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1600" dirty="0" smtClean="0"/>
              <a:t>Tažní pták</a:t>
            </a:r>
          </a:p>
          <a:p>
            <a:pPr marL="171450" indent="-171450" eaLnBrk="1" hangingPunct="1">
              <a:buFontTx/>
              <a:buChar char="-"/>
              <a:defRPr/>
            </a:pPr>
            <a:endParaRPr lang="cs-CZ" altLang="cs-CZ" sz="1600" dirty="0" smtClean="0"/>
          </a:p>
          <a:p>
            <a:pPr marL="171450" indent="-171450" eaLnBrk="1" hangingPunct="1">
              <a:buFontTx/>
              <a:buChar char="-"/>
              <a:defRPr/>
            </a:pPr>
            <a:r>
              <a:rPr lang="cs-CZ" altLang="cs-CZ" sz="1600" dirty="0" smtClean="0"/>
              <a:t>Zimuje kolem Středozemního moře a v Africe</a:t>
            </a:r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981075"/>
            <a:ext cx="4608513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2988" y="333375"/>
            <a:ext cx="2660650" cy="1185863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cs typeface="Trebuchet MS" pitchFamily="34" charset="0"/>
              </a:rPr>
              <a:t> Skřivan polní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40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/>
          <a:lstStyle/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Žije v polích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Hnízda staví na zemi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Hlasité prozpěvování ve výškách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Živí se hmyzem i semeny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Kráčivé nohy – rychle pobíhá po zemi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Zadní prst – dlouhý dráp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Stěhovavý pták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K nám se vrací již koncem února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1196975"/>
            <a:ext cx="4244975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1009650" y="446088"/>
            <a:ext cx="2660650" cy="1185862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cs typeface="Trebuchet MS" pitchFamily="34" charset="0"/>
              </a:rPr>
              <a:t> Slavík </a:t>
            </a:r>
            <a:br>
              <a:rPr lang="cs-CZ" altLang="cs-CZ" b="1" smtClean="0">
                <a:cs typeface="Trebuchet MS" pitchFamily="34" charset="0"/>
              </a:rPr>
            </a:br>
            <a:r>
              <a:rPr lang="cs-CZ" altLang="cs-CZ" b="1" smtClean="0">
                <a:cs typeface="Trebuchet MS" pitchFamily="34" charset="0"/>
              </a:rPr>
              <a:t> obecný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 rtlCol="0">
            <a:normAutofit fontScale="92500" lnSpcReduction="10000"/>
          </a:bodyPr>
          <a:lstStyle/>
          <a:p>
            <a:pPr marL="171450" indent="-171450" eaLnBrk="1" fontAlgn="auto" hangingPunct="1">
              <a:buFontTx/>
              <a:buChar char="-"/>
              <a:defRPr/>
            </a:pPr>
            <a:endParaRPr lang="cs-CZ" sz="1600" dirty="0" smtClean="0"/>
          </a:p>
          <a:p>
            <a:pPr marL="171450" indent="-171450" eaLnBrk="1" fontAlgn="auto" hangingPunct="1">
              <a:buFontTx/>
              <a:buChar char="-"/>
              <a:defRPr/>
            </a:pPr>
            <a:r>
              <a:rPr lang="cs-CZ" sz="1600" dirty="0" smtClean="0"/>
              <a:t>Nejlepší pěvec, střídá motivy</a:t>
            </a:r>
          </a:p>
          <a:p>
            <a:pPr marL="171450" indent="-171450" eaLnBrk="1" fontAlgn="auto" hangingPunct="1">
              <a:buFontTx/>
              <a:buChar char="-"/>
              <a:defRPr/>
            </a:pPr>
            <a:r>
              <a:rPr lang="cs-CZ" sz="1600" dirty="0" smtClean="0"/>
              <a:t>Zpívá brzy z rána a pozdě večer</a:t>
            </a:r>
          </a:p>
          <a:p>
            <a:pPr marL="171450" indent="-171450" eaLnBrk="1" fontAlgn="auto" hangingPunct="1">
              <a:buFontTx/>
              <a:buChar char="-"/>
              <a:defRPr/>
            </a:pPr>
            <a:r>
              <a:rPr lang="cs-CZ" sz="1600" dirty="0" smtClean="0"/>
              <a:t>Zpěv se nazývá klokot</a:t>
            </a:r>
          </a:p>
          <a:p>
            <a:pPr marL="171450" indent="-171450" eaLnBrk="1" fontAlgn="auto" hangingPunct="1">
              <a:buFontTx/>
              <a:buChar char="-"/>
              <a:defRPr/>
            </a:pPr>
            <a:r>
              <a:rPr lang="cs-CZ" sz="1600" dirty="0" smtClean="0"/>
              <a:t>Žije v houštinách listnatých lesů a poblíž vod</a:t>
            </a:r>
          </a:p>
          <a:p>
            <a:pPr marL="171450" indent="-171450" eaLnBrk="1" fontAlgn="auto" hangingPunct="1">
              <a:buFontTx/>
              <a:buChar char="-"/>
              <a:defRPr/>
            </a:pPr>
            <a:r>
              <a:rPr lang="cs-CZ" sz="1600" dirty="0" smtClean="0"/>
              <a:t>Živí se drobným hmyzem, mravenčími kuklami apod.</a:t>
            </a:r>
          </a:p>
          <a:p>
            <a:pPr marL="171450" indent="-171450" eaLnBrk="1" fontAlgn="auto" hangingPunct="1">
              <a:buFontTx/>
              <a:buChar char="-"/>
              <a:defRPr/>
            </a:pPr>
            <a:r>
              <a:rPr lang="cs-CZ" sz="1600" dirty="0" smtClean="0"/>
              <a:t>Hnízdo staví miskovité z trávy a stébel</a:t>
            </a:r>
          </a:p>
          <a:p>
            <a:pPr marL="171450" indent="-171450" eaLnBrk="1" fontAlgn="auto" hangingPunct="1">
              <a:buFontTx/>
              <a:buChar char="-"/>
              <a:defRPr/>
            </a:pPr>
            <a:r>
              <a:rPr lang="cs-CZ" sz="1600" dirty="0" smtClean="0"/>
              <a:t>Tažný pták</a:t>
            </a:r>
          </a:p>
          <a:p>
            <a:pPr marL="171450" indent="-171450" eaLnBrk="1" fontAlgn="auto" hangingPunct="1">
              <a:buFontTx/>
              <a:buChar char="-"/>
              <a:defRPr/>
            </a:pPr>
            <a:endParaRPr lang="cs-CZ" dirty="0" smtClean="0"/>
          </a:p>
          <a:p>
            <a:pPr marL="171450" indent="-171450" eaLnBrk="1" fontAlgn="auto" hangingPunct="1">
              <a:buFontTx/>
              <a:buChar char="-"/>
              <a:defRPr/>
            </a:pPr>
            <a:endParaRPr lang="cs-CZ" dirty="0" smtClean="0"/>
          </a:p>
          <a:p>
            <a:pPr marL="171450" indent="-171450" eaLnBrk="1" fontAlgn="auto" hangingPunct="1">
              <a:buFontTx/>
              <a:buChar char="-"/>
              <a:defRPr/>
            </a:pPr>
            <a:endParaRPr lang="cs-CZ" dirty="0" smtClean="0"/>
          </a:p>
          <a:p>
            <a:pPr marL="171450" indent="-171450" eaLnBrk="1" fontAlgn="auto" hangingPunct="1">
              <a:buFontTx/>
              <a:buChar char="-"/>
              <a:defRPr/>
            </a:pPr>
            <a:endParaRPr lang="cs-CZ" dirty="0"/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2349500"/>
            <a:ext cx="419735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09650" y="446088"/>
            <a:ext cx="2660650" cy="1185862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cs typeface="Trebuchet MS" pitchFamily="34" charset="0"/>
              </a:rPr>
              <a:t> Chocholouš   </a:t>
            </a:r>
            <a:br>
              <a:rPr lang="cs-CZ" altLang="cs-CZ" b="1" smtClean="0">
                <a:cs typeface="Trebuchet MS" pitchFamily="34" charset="0"/>
              </a:rPr>
            </a:br>
            <a:r>
              <a:rPr lang="cs-CZ" altLang="cs-CZ" b="1" smtClean="0">
                <a:cs typeface="Trebuchet MS" pitchFamily="34" charset="0"/>
              </a:rPr>
              <a:t> obecný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6388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/>
          <a:lstStyle/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Na hlavě chocholka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Žije v polích, v zimě blízko obydlí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Na zimu neodlétá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Hnízdo staví na zemi</a:t>
            </a:r>
          </a:p>
          <a:p>
            <a:pPr marL="171450" indent="-171450" eaLnBrk="1" hangingPunct="1">
              <a:buFontTx/>
              <a:buChar char="-"/>
            </a:pPr>
            <a:endParaRPr lang="cs-CZ" altLang="cs-CZ" sz="1600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z="1600" smtClean="0"/>
              <a:t>Živí se hmyzem, v zimě i semeny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</p:txBody>
      </p:sp>
      <p:pic>
        <p:nvPicPr>
          <p:cNvPr id="163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00488" y="836613"/>
            <a:ext cx="4310062" cy="484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1012825" y="0"/>
            <a:ext cx="2660650" cy="1185863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cs typeface="Trebuchet MS" pitchFamily="34" charset="0"/>
              </a:rPr>
              <a:t> Drozd zpěvný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7412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/>
          <a:lstStyle/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Vysoké nohy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Žije v lesích a parcích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V době hnízdění samečci zpívají z vrcholků stromů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Hnízdo miskovité, upravené, uvnitř hladce vymazané blátem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Potravou jsou žížaly, housenky, hmyz, slimáci a bobule rostlin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Na zimu odlétá</a:t>
            </a:r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8400" y="404813"/>
            <a:ext cx="45910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1009650" y="446088"/>
            <a:ext cx="2660650" cy="1185862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cs typeface="Trebuchet MS" pitchFamily="34" charset="0"/>
              </a:rPr>
              <a:t> Kos černý 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8436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1550" y="1628775"/>
            <a:ext cx="2660650" cy="4229100"/>
          </a:xfrm>
        </p:spPr>
        <p:txBody>
          <a:bodyPr/>
          <a:lstStyle/>
          <a:p>
            <a:pPr marL="171450" indent="-171450" eaLnBrk="1" hangingPunct="1">
              <a:buFontTx/>
              <a:buChar char="-"/>
            </a:pPr>
            <a:r>
              <a:rPr lang="cs-CZ" altLang="cs-CZ" sz="1400" smtClean="0"/>
              <a:t>samec: žlutý zobák, hnědé nohy, černé peří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400" smtClean="0"/>
              <a:t>Samice: hnědé zbarvení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400" smtClean="0"/>
              <a:t>Krásný zpěv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z="1400" smtClean="0"/>
              <a:t>Některé samičky a mláďata na zimu odlétají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1425" y="1125538"/>
            <a:ext cx="4344988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3938" y="3644900"/>
            <a:ext cx="2633662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b="1" smtClean="0">
                <a:cs typeface="Trebuchet MS" pitchFamily="34" charset="0"/>
              </a:rPr>
              <a:t>Kos horský</a:t>
            </a:r>
          </a:p>
        </p:txBody>
      </p:sp>
      <p:sp>
        <p:nvSpPr>
          <p:cNvPr id="19459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1844675"/>
            <a:ext cx="5018088" cy="40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1009650" y="446088"/>
            <a:ext cx="2660650" cy="1185862"/>
          </a:xfrm>
        </p:spPr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Špaček obecný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3852863" y="446088"/>
            <a:ext cx="4279900" cy="5414962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2048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09650" y="1631950"/>
            <a:ext cx="2660650" cy="4229100"/>
          </a:xfrm>
        </p:spPr>
        <p:txBody>
          <a:bodyPr/>
          <a:lstStyle/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Na jaře černě zbarvený s kovovým leskem. V černé barvě malé světlé skvrny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V létě – kropenaté zbarvení  (po přepelichání)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Zobák je shora zmáčknutý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Hnízdí v dutinách stromů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Živí se hmyzem, žížalami, slimáky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Rád se přiživuje na dužnatých plodech – třešně, vinná réva, tím působí velké škody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Stěhovavý pták</a:t>
            </a:r>
          </a:p>
          <a:p>
            <a:pPr marL="171450" indent="-171450" eaLnBrk="1" hangingPunct="1">
              <a:buFontTx/>
              <a:buChar char="-"/>
            </a:pPr>
            <a:r>
              <a:rPr lang="cs-CZ" altLang="cs-CZ" smtClean="0"/>
              <a:t>Umí napodobit zpěv jiných ptáků</a:t>
            </a:r>
          </a:p>
          <a:p>
            <a:pPr marL="171450" indent="-171450" eaLnBrk="1" hangingPunct="1">
              <a:buFontTx/>
              <a:buChar char="-"/>
            </a:pPr>
            <a:endParaRPr lang="cs-CZ" altLang="cs-CZ" smtClean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476250"/>
            <a:ext cx="4052888" cy="3417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979863"/>
            <a:ext cx="2760662" cy="183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b="1" smtClean="0">
                <a:cs typeface="Trebuchet MS" pitchFamily="34" charset="0"/>
              </a:rPr>
              <a:t>Špaček růžový</a:t>
            </a:r>
          </a:p>
        </p:txBody>
      </p:sp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773238"/>
            <a:ext cx="5449888" cy="404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OPAKOVÁNÍ: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00113" y="1773238"/>
            <a:ext cx="7124700" cy="4052887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1. Jak se jmenuji?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2. Čím se živí sýkorka koňadra?</a:t>
            </a:r>
            <a:endParaRPr lang="cs-CZ" sz="2000" dirty="0"/>
          </a:p>
          <a:p>
            <a:pPr eaLnBrk="1" hangingPunct="1">
              <a:defRPr/>
            </a:pPr>
            <a:r>
              <a:rPr lang="cs-CZ" sz="2000" dirty="0" smtClean="0"/>
              <a:t>3. Vyjmenuj některé další sýkorky.</a:t>
            </a:r>
          </a:p>
          <a:p>
            <a:pPr eaLnBrk="1" hangingPunct="1">
              <a:defRPr/>
            </a:pPr>
            <a:r>
              <a:rPr lang="cs-CZ" sz="2000" dirty="0" smtClean="0"/>
              <a:t>4. Jsem nejhbitější a nejvytrvalejší letec. Víš, kdo jsem?</a:t>
            </a:r>
          </a:p>
          <a:p>
            <a:pPr eaLnBrk="1" hangingPunct="1">
              <a:defRPr/>
            </a:pPr>
            <a:r>
              <a:rPr lang="cs-CZ" sz="2000" dirty="0" smtClean="0"/>
              <a:t>5. vyjmenuj charakteristické znaky pěvců.</a:t>
            </a:r>
          </a:p>
          <a:p>
            <a:pPr eaLnBrk="1" hangingPunct="1">
              <a:defRPr/>
            </a:pPr>
            <a:r>
              <a:rPr lang="cs-CZ" sz="2000" dirty="0" smtClean="0"/>
              <a:t>6. Které další zástupce pěvců hmyzožravých znáš?</a:t>
            </a:r>
          </a:p>
          <a:p>
            <a:pPr eaLnBrk="1" hangingPunct="1">
              <a:defRPr/>
            </a:pPr>
            <a:r>
              <a:rPr lang="cs-CZ" sz="2000" dirty="0" smtClean="0"/>
              <a:t>7. Který z těchto pěvců je nejlepší pěvec?</a:t>
            </a: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22532" name="Picture 3" descr="C:\Users\OEM\AppData\Local\Microsoft\Windows\Temporary Internet Files\Content.IE5\ULUTNEHQ\MP9004337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1773238"/>
            <a:ext cx="1136650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ZDROJE: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 fontScale="40000" lnSpcReduction="20000"/>
          </a:bodyPr>
          <a:lstStyle/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altLang="cs-CZ" b="1" dirty="0"/>
              <a:t>Fotografie z www. birdphoto.cz jsou použity se souhlasem všech autorů</a:t>
            </a:r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Sýkora koňadra: POSPÍŠIL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http://www.birdphoto.cz/?lang=cz&amp;sc_lang=cz&amp;action=photo&amp;prev_action=select&amp;cat_id=1&amp;subcat_id=10&amp;sort_id=3&amp;author_id=&amp;</a:t>
            </a:r>
            <a:r>
              <a:rPr lang="cs-CZ" dirty="0" smtClean="0">
                <a:hlinkClick r:id="rId2"/>
              </a:rPr>
              <a:t>photo_id=354&amp;pg=3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Sýkora modřinka: ŠAJ</a:t>
            </a:r>
            <a:r>
              <a:rPr lang="cs-CZ" dirty="0"/>
              <a:t>, Petr.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http://www.birdphoto.cz/?lang=cz&amp;sc_lang=cz&amp;action=photo&amp;prev_action=select&amp;cat_id=1&amp;subcat_id=10&amp;sort_id=52&amp;author_id=&amp;</a:t>
            </a:r>
            <a:r>
              <a:rPr lang="cs-CZ" dirty="0" smtClean="0">
                <a:hlinkClick r:id="rId3"/>
              </a:rPr>
              <a:t>photo_id=12859&amp;pg=1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Sýkora parukářka: ŠAJ</a:t>
            </a:r>
            <a:r>
              <a:rPr lang="cs-CZ" dirty="0"/>
              <a:t>, Petr.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http://www.birdphoto.cz/?lang=cz&amp;sc_lang=cz&amp;action=photo&amp;prev_action=select&amp;cat_id=1&amp;subcat_id=10&amp;sort_id=14&amp;author_id=&amp;</a:t>
            </a:r>
            <a:r>
              <a:rPr lang="cs-CZ" dirty="0" smtClean="0">
                <a:hlinkClick r:id="rId4"/>
              </a:rPr>
              <a:t>photo_id=4884&amp;pg=1</a:t>
            </a:r>
            <a:r>
              <a:rPr lang="cs-CZ" dirty="0" smtClean="0"/>
              <a:t> </a:t>
            </a:r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Sýkora uhelníček: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http://www.birdphoto.cz/?lang=cz&amp;sc_lang=cz&amp;action=photo&amp;prev_action=select&amp;cat_id=1&amp;subcat_id=10&amp;sort_id=154&amp;author_id=&amp;</a:t>
            </a:r>
            <a:r>
              <a:rPr lang="cs-CZ" dirty="0" smtClean="0">
                <a:hlinkClick r:id="rId5"/>
              </a:rPr>
              <a:t>photo_id=3143&amp;pg=1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Sýkora babka: ŠAJ</a:t>
            </a:r>
            <a:r>
              <a:rPr lang="cs-CZ" dirty="0"/>
              <a:t>, Petr.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6"/>
              </a:rPr>
              <a:t>http://www.birdphoto.cz/?lang=cz&amp;sc_lang=cz&amp;action=photo&amp;prev_action=select&amp;cat_id=1&amp;subcat_id=10&amp;sort_id=384&amp;author_id=&amp;</a:t>
            </a:r>
            <a:r>
              <a:rPr lang="cs-CZ" dirty="0" smtClean="0">
                <a:hlinkClick r:id="rId6"/>
              </a:rPr>
              <a:t>photo_id=13041&amp;pg=1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Mlynařík dlouhoocasý: BOUCNÝ</a:t>
            </a:r>
            <a:r>
              <a:rPr lang="cs-CZ" dirty="0"/>
              <a:t>, Dušan.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7"/>
              </a:rPr>
              <a:t>http://www.birdphoto.cz/?lang=cz&amp;sc_lang=cz&amp;action=photo&amp;prev_action=select&amp;cat_id=1&amp;subcat_id=10&amp;sort_id=308&amp;author_id=&amp;</a:t>
            </a:r>
            <a:r>
              <a:rPr lang="cs-CZ" dirty="0" smtClean="0">
                <a:hlinkClick r:id="rId7"/>
              </a:rPr>
              <a:t>photo_id=9939&amp;pg=1</a:t>
            </a:r>
            <a:r>
              <a:rPr lang="cs-CZ" dirty="0" smtClean="0"/>
              <a:t> </a:t>
            </a:r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Sýkora lužní: BOUCNÝ</a:t>
            </a:r>
            <a:r>
              <a:rPr lang="cs-CZ" dirty="0"/>
              <a:t>, Dušan.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8"/>
              </a:rPr>
              <a:t>http://www.birdphoto.cz/?lang=cz&amp;sc_lang=cz&amp;action=photo&amp;prev_action=select&amp;cat_id=1&amp;subcat_id=10&amp;sort_id=451&amp;author_id=&amp;</a:t>
            </a:r>
            <a:r>
              <a:rPr lang="cs-CZ" dirty="0" smtClean="0">
                <a:hlinkClick r:id="rId8"/>
              </a:rPr>
              <a:t>photo_id=12584&amp;pg=1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Vlaštovka obecná: TUNKA</a:t>
            </a:r>
            <a:r>
              <a:rPr lang="cs-CZ" dirty="0"/>
              <a:t>, Zdeněk.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9"/>
              </a:rPr>
              <a:t>http://www.birdphoto.cz/?lang=cz&amp;sc_lang=cz&amp;action=photo&amp;prev_action=select&amp;cat_id=1&amp;subcat_id=10&amp;sort_id=146&amp;author_id=&amp;</a:t>
            </a:r>
            <a:r>
              <a:rPr lang="cs-CZ" dirty="0" smtClean="0">
                <a:hlinkClick r:id="rId9"/>
              </a:rPr>
              <a:t>photo_id=3515&amp;pg=2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Jiřička obecná:  TUNKA</a:t>
            </a:r>
            <a:r>
              <a:rPr lang="cs-CZ" dirty="0"/>
              <a:t>, Zdeněk.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10"/>
              </a:rPr>
              <a:t>http://www.birdphoto.cz/?lang=cz&amp;sc_lang=cz&amp;action=photo&amp;prev_action=select&amp;cat_id=1&amp;subcat_id=10&amp;sort_id=109&amp;author_id=&amp;</a:t>
            </a:r>
            <a:r>
              <a:rPr lang="cs-CZ" dirty="0" smtClean="0">
                <a:hlinkClick r:id="rId10"/>
              </a:rPr>
              <a:t>photo_id=1318&amp;pg=1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DALŠÍ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40000" lnSpcReduction="20000"/>
          </a:bodyPr>
          <a:lstStyle/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Konipas bílý: ŠAJ</a:t>
            </a:r>
            <a:r>
              <a:rPr lang="cs-CZ" dirty="0"/>
              <a:t>, Petr.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http://www.birdphoto.cz/?lang=cz&amp;sc_lang=cz&amp;action=photo&amp;prev_action=select&amp;cat_id=1&amp;subcat_id=10&amp;sort_id=67&amp;author_id=&amp;</a:t>
            </a:r>
            <a:r>
              <a:rPr lang="cs-CZ" dirty="0" smtClean="0">
                <a:hlinkClick r:id="rId2"/>
              </a:rPr>
              <a:t>photo_id=11148&amp;pg=1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Skřivan polní: ŠAJ</a:t>
            </a:r>
            <a:r>
              <a:rPr lang="cs-CZ" dirty="0"/>
              <a:t>, Petr.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http://www.birdphoto.cz/?lang=cz&amp;sc_lang=cz&amp;action=photo&amp;prev_action=select&amp;cat_id=1&amp;subcat_id=10&amp;sort_id=18&amp;author_id=&amp;</a:t>
            </a:r>
            <a:r>
              <a:rPr lang="cs-CZ" dirty="0" smtClean="0">
                <a:hlinkClick r:id="rId3"/>
              </a:rPr>
              <a:t>photo_id=4563&amp;pg=1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Slavík obecný: TUNKA</a:t>
            </a:r>
            <a:r>
              <a:rPr lang="cs-CZ" dirty="0"/>
              <a:t>, Zdeněk.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http://www.birdphoto.cz/?lang=cz&amp;sc_lang=cz&amp;action=photo&amp;prev_action=select&amp;cat_id=1&amp;subcat_id=10&amp;sort_id=120&amp;author_id=&amp;</a:t>
            </a:r>
            <a:r>
              <a:rPr lang="cs-CZ" dirty="0" smtClean="0">
                <a:hlinkClick r:id="rId4"/>
              </a:rPr>
              <a:t>photo_id=1331&amp;pg=1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Chocholouš obecný: BĚLKA</a:t>
            </a:r>
            <a:r>
              <a:rPr lang="cs-CZ" dirty="0"/>
              <a:t>, Tomáš.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5"/>
              </a:rPr>
              <a:t>http://www.birdphoto.cz/?lang=cz&amp;sc_lang=cz&amp;action=photo&amp;prev_action=select&amp;cat_id=1&amp;subcat_id=10&amp;sort_id=82&amp;author_id=&amp;</a:t>
            </a:r>
            <a:r>
              <a:rPr lang="cs-CZ" dirty="0" smtClean="0">
                <a:hlinkClick r:id="rId5"/>
              </a:rPr>
              <a:t>photo_id=12163&amp;pg=1</a:t>
            </a:r>
            <a:endParaRPr lang="cs-CZ" dirty="0" smtClean="0"/>
          </a:p>
          <a:p>
            <a:pPr eaLnBrk="1" fontAlgn="auto" hangingPunct="1">
              <a:buFont typeface="Wingdings 2" charset="2"/>
              <a:buChar char=""/>
              <a:defRPr/>
            </a:pPr>
            <a:r>
              <a:rPr lang="cs-CZ" dirty="0" smtClean="0"/>
              <a:t>Drozd zpěvný: TUNKA</a:t>
            </a:r>
            <a:r>
              <a:rPr lang="cs-CZ" dirty="0"/>
              <a:t>, Zdeněk. </a:t>
            </a:r>
            <a:r>
              <a:rPr lang="cs-CZ" i="1" dirty="0"/>
              <a:t>birdphoto.cz</a:t>
            </a:r>
            <a:r>
              <a:rPr lang="cs-CZ" dirty="0"/>
              <a:t> [online]. [cit. </a:t>
            </a:r>
            <a:r>
              <a:rPr lang="cs-CZ" dirty="0" smtClean="0"/>
              <a:t>30.10.2013</a:t>
            </a:r>
            <a:r>
              <a:rPr lang="cs-CZ" dirty="0"/>
              <a:t>]. Dostupný na WWW: </a:t>
            </a:r>
            <a:r>
              <a:rPr lang="cs-CZ" dirty="0">
                <a:hlinkClick r:id="rId6"/>
              </a:rPr>
              <a:t>http://www.birdphoto.cz/?lang=cz&amp;sc_lang=cz&amp;action=photo&amp;prev_action=select&amp;cat_id=1&amp;subcat_id=10&amp;sort_id=218&amp;author_id=&amp;</a:t>
            </a:r>
            <a:r>
              <a:rPr lang="cs-CZ" dirty="0" smtClean="0">
                <a:hlinkClick r:id="rId6"/>
              </a:rPr>
              <a:t>photo_id=3323&amp;pg=1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Kos černý – samice: BĚLKA, Tomáš. </a:t>
            </a:r>
            <a:r>
              <a:rPr lang="cs-CZ" i="1" dirty="0" smtClean="0"/>
              <a:t>birdphoto.cz</a:t>
            </a:r>
            <a:r>
              <a:rPr lang="cs-CZ" dirty="0" smtClean="0"/>
              <a:t> [online]. [cit. 30.10.2013]. Dostupný na WWW: </a:t>
            </a:r>
            <a:r>
              <a:rPr lang="cs-CZ" dirty="0" smtClean="0">
                <a:hlinkClick r:id="rId7"/>
              </a:rPr>
              <a:t>http://www.birdphoto.cz/?lang=cz&amp;sc_lang=cz&amp;action=photo&amp;prev_action=select&amp;cat_id=1&amp;subcat_id=10&amp;sort_id=74&amp;author_id=&amp;photo_id=12531&amp;pg=1</a:t>
            </a:r>
            <a:r>
              <a:rPr lang="cs-CZ" dirty="0" smtClean="0"/>
              <a:t> </a:t>
            </a:r>
          </a:p>
          <a:p>
            <a:pPr eaLnBrk="1" hangingPunct="1">
              <a:defRPr/>
            </a:pPr>
            <a:r>
              <a:rPr lang="cs-CZ" dirty="0" smtClean="0"/>
              <a:t>Kos černý - samec: POSPÍŠIL, Tomáš. </a:t>
            </a:r>
            <a:r>
              <a:rPr lang="cs-CZ" i="1" dirty="0" smtClean="0"/>
              <a:t>birdphoto.cz</a:t>
            </a:r>
            <a:r>
              <a:rPr lang="cs-CZ" dirty="0" smtClean="0"/>
              <a:t> [online]. [cit. 30.10.2013]. Dostupný na WWW: </a:t>
            </a:r>
            <a:r>
              <a:rPr lang="cs-CZ" dirty="0" smtClean="0">
                <a:hlinkClick r:id="rId8"/>
              </a:rPr>
              <a:t>http://www.birdphoto.cz/?lang=cz&amp;sc_lang=cz&amp;action=photo&amp;prev_action=select&amp;cat_id=1&amp;subcat_id=10&amp;sort_id=74&amp;author_id=&amp;photo_id=4624&amp;pg=2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Kos horský: BĚLKA, Tomáš. </a:t>
            </a:r>
            <a:r>
              <a:rPr lang="cs-CZ" i="1" dirty="0" smtClean="0"/>
              <a:t>birdphoto.cz</a:t>
            </a:r>
            <a:r>
              <a:rPr lang="cs-CZ" dirty="0" smtClean="0"/>
              <a:t> [online]. [cit. 30.10.2013]. Dostupný na WWW: </a:t>
            </a:r>
            <a:r>
              <a:rPr lang="cs-CZ" dirty="0" smtClean="0">
                <a:hlinkClick r:id="rId9"/>
              </a:rPr>
              <a:t>http://www.birdphoto.cz/?lang=cz&amp;sc_lang=cz&amp;action=photo&amp;prev_action=select&amp;cat_id=1&amp;subcat_id=10&amp;sort_id=251&amp;author_id=&amp;photo_id=5181&amp;pg=1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 špaček obecný: TUNKA, Zdeněk. </a:t>
            </a:r>
            <a:r>
              <a:rPr lang="cs-CZ" i="1" dirty="0" smtClean="0"/>
              <a:t>birdphoto.cz</a:t>
            </a:r>
            <a:r>
              <a:rPr lang="cs-CZ" dirty="0" smtClean="0"/>
              <a:t> [online]. [cit. 30.10.2013]. Dostupný na WWW: </a:t>
            </a:r>
            <a:r>
              <a:rPr lang="cs-CZ" dirty="0" smtClean="0">
                <a:hlinkClick r:id="rId10"/>
              </a:rPr>
              <a:t>http://www.birdphoto.cz/?lang=cz&amp;sc_lang=cz&amp;action=photo&amp;prev_action=select&amp;cat_id=1&amp;subcat_id=10&amp;sort_id=171&amp;author_id=&amp;photo_id=5633&amp;pg=2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 </a:t>
            </a:r>
          </a:p>
          <a:p>
            <a:pPr marL="0" indent="0" eaLnBrk="1" fontAlgn="auto" hangingPunct="1">
              <a:buFont typeface="Wingdings 2" pitchFamily="18" charset="2"/>
              <a:buNone/>
              <a:defRPr/>
            </a:pPr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cs typeface="Trebuchet MS" pitchFamily="34" charset="0"/>
              </a:rPr>
              <a:t>DALŠÍ ZDROJE:</a:t>
            </a: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z="800" smtClean="0"/>
              <a:t>Špaček obecný: POSPÍŠIL, Tomáš. </a:t>
            </a:r>
            <a:r>
              <a:rPr lang="cs-CZ" altLang="cs-CZ" sz="800" i="1" smtClean="0"/>
              <a:t>birdphoto.cz</a:t>
            </a:r>
            <a:r>
              <a:rPr lang="cs-CZ" altLang="cs-CZ" sz="800" smtClean="0"/>
              <a:t> [online]. [cit. 30.10.2013]. Dostupný na WWW: </a:t>
            </a:r>
            <a:r>
              <a:rPr lang="cs-CZ" altLang="cs-CZ" sz="800" smtClean="0">
                <a:hlinkClick r:id="rId2"/>
              </a:rPr>
              <a:t>http://www.birdphoto.cz/?lang=cz&amp;sc_lang=cz&amp;action=photo&amp;prev_action=select&amp;cat_id=1&amp;subcat_id=10&amp;sort_id=171&amp;author_id=&amp;photo_id=3830&amp;pg=3</a:t>
            </a:r>
            <a:endParaRPr lang="cs-CZ" altLang="cs-CZ" sz="800" smtClean="0"/>
          </a:p>
          <a:p>
            <a:pPr eaLnBrk="1" hangingPunct="1"/>
            <a:r>
              <a:rPr lang="cs-CZ" altLang="cs-CZ" sz="800" smtClean="0"/>
              <a:t>Špaček růžový: BĚLKA, Tomáš. </a:t>
            </a:r>
            <a:r>
              <a:rPr lang="cs-CZ" altLang="cs-CZ" sz="800" i="1" smtClean="0"/>
              <a:t>birdphoto.cz</a:t>
            </a:r>
            <a:r>
              <a:rPr lang="cs-CZ" altLang="cs-CZ" sz="800" smtClean="0"/>
              <a:t> [online]. [cit. 30.10.2013]. Dostupný na WWW: </a:t>
            </a:r>
            <a:r>
              <a:rPr lang="cs-CZ" altLang="cs-CZ" sz="800" smtClean="0">
                <a:hlinkClick r:id="rId3"/>
              </a:rPr>
              <a:t>http://www.birdphoto.cz/?lang=cz&amp;sc_lang=cz&amp;action=photo&amp;prev_action=select&amp;cat_id=1&amp;subcat_id=10&amp;sort_id=548&amp;photo_id=13342</a:t>
            </a:r>
            <a:r>
              <a:rPr lang="cs-CZ" altLang="cs-CZ" sz="800" smtClean="0"/>
              <a:t>  </a:t>
            </a:r>
          </a:p>
          <a:p>
            <a:pPr eaLnBrk="1" hangingPunct="1"/>
            <a:r>
              <a:rPr lang="cs-CZ" altLang="cs-CZ" sz="800" smtClean="0"/>
              <a:t>Sýkora koňadra – klipart</a:t>
            </a:r>
          </a:p>
          <a:p>
            <a:pPr eaLnBrk="1" hangingPunct="1"/>
            <a:endParaRPr lang="cs-CZ" altLang="cs-CZ" sz="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483</TotalTime>
  <Words>1336</Words>
  <Application>Microsoft Office PowerPoint</Application>
  <PresentationFormat>Předvádění na obrazovce (4:3)</PresentationFormat>
  <Paragraphs>188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31" baseType="lpstr">
      <vt:lpstr>Arial</vt:lpstr>
      <vt:lpstr>Verdana</vt:lpstr>
      <vt:lpstr>Trebuchet MS</vt:lpstr>
      <vt:lpstr>Wingdings 2</vt:lpstr>
      <vt:lpstr>Calibri</vt:lpstr>
      <vt:lpstr>Times New Roman</vt:lpstr>
      <vt:lpstr>Franklin Gothic Book</vt:lpstr>
      <vt:lpstr>Summer</vt:lpstr>
      <vt:lpstr>Základní škola a Praktická škola Dvůr Králové nad Labem</vt:lpstr>
      <vt:lpstr>Snímek 2</vt:lpstr>
      <vt:lpstr>PĚVCI  II. </vt:lpstr>
      <vt:lpstr>charakteristICKÉ znaky:</vt:lpstr>
      <vt:lpstr>   SÝKORA        KOŇADRA</vt:lpstr>
      <vt:lpstr>Další sýkory, které u nás žijí, se liší zbarvením a velikostí</vt:lpstr>
      <vt:lpstr>Další sýkory, které u nás žijí, se liší zbarvením a velikostí</vt:lpstr>
      <vt:lpstr>Další sýkory, které u nás žijí, se liší zbarvením a velikostí</vt:lpstr>
      <vt:lpstr>  VLAŠTOVKA        OBECNÁ</vt:lpstr>
      <vt:lpstr> Jiřička      obecná</vt:lpstr>
      <vt:lpstr> Konipas bílý</vt:lpstr>
      <vt:lpstr> Skřivan polní</vt:lpstr>
      <vt:lpstr> Slavík   obecný</vt:lpstr>
      <vt:lpstr> Chocholouš     obecný</vt:lpstr>
      <vt:lpstr> Drozd zpěvný</vt:lpstr>
      <vt:lpstr> Kos černý </vt:lpstr>
      <vt:lpstr>Kos horský</vt:lpstr>
      <vt:lpstr>Špaček obecný</vt:lpstr>
      <vt:lpstr>Špaček růžový</vt:lpstr>
      <vt:lpstr>OPAKOVÁNÍ:</vt:lpstr>
      <vt:lpstr>ZDROJE:</vt:lpstr>
      <vt:lpstr>DALŠÍ ZDROJE:</vt:lpstr>
      <vt:lpstr>DALŠÍ ZDROJE:</vt:lpstr>
    </vt:vector>
  </TitlesOfParts>
  <Company>Dvůr Králové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ucitel</dc:creator>
  <cp:lastModifiedBy>Dum</cp:lastModifiedBy>
  <cp:revision>62</cp:revision>
  <dcterms:created xsi:type="dcterms:W3CDTF">2012-05-29T12:17:24Z</dcterms:created>
  <dcterms:modified xsi:type="dcterms:W3CDTF">2014-02-14T12:26:06Z</dcterms:modified>
</cp:coreProperties>
</file>