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59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4"/>
          <p:cNvGrpSpPr>
            <a:grpSpLocks/>
          </p:cNvGrpSpPr>
          <p:nvPr/>
        </p:nvGrpSpPr>
        <p:grpSpPr bwMode="auto">
          <a:xfrm>
            <a:off x="0" y="-30163"/>
            <a:ext cx="9067800" cy="6889751"/>
            <a:chOff x="0" y="-30477"/>
            <a:chExt cx="9067800" cy="6889273"/>
          </a:xfrm>
        </p:grpSpPr>
        <p:cxnSp>
          <p:nvCxnSpPr>
            <p:cNvPr id="5" name="Straight Connector 109"/>
            <p:cNvCxnSpPr/>
            <p:nvPr/>
          </p:nvCxnSpPr>
          <p:spPr>
            <a:xfrm rot="16200000" flipH="1">
              <a:off x="-1447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176"/>
            <p:cNvCxnSpPr/>
            <p:nvPr/>
          </p:nvCxnSpPr>
          <p:spPr>
            <a:xfrm rot="16200000" flipH="1">
              <a:off x="-16380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77"/>
            <p:cNvCxnSpPr/>
            <p:nvPr/>
          </p:nvCxnSpPr>
          <p:spPr>
            <a:xfrm rot="5400000">
              <a:off x="-14856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80"/>
            <p:cNvCxnSpPr/>
            <p:nvPr/>
          </p:nvCxnSpPr>
          <p:spPr>
            <a:xfrm rot="5400000">
              <a:off x="-32382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81"/>
            <p:cNvCxnSpPr/>
            <p:nvPr/>
          </p:nvCxnSpPr>
          <p:spPr>
            <a:xfrm rot="16200000" flipH="1">
              <a:off x="-33144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82"/>
            <p:cNvCxnSpPr/>
            <p:nvPr/>
          </p:nvCxnSpPr>
          <p:spPr>
            <a:xfrm rot="16200000" flipH="1">
              <a:off x="-1371362" y="2971246"/>
              <a:ext cx="6857524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83"/>
            <p:cNvCxnSpPr/>
            <p:nvPr/>
          </p:nvCxnSpPr>
          <p:spPr>
            <a:xfrm rot="16200000" flipH="1">
              <a:off x="-2819162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84"/>
            <p:cNvCxnSpPr/>
            <p:nvPr/>
          </p:nvCxnSpPr>
          <p:spPr>
            <a:xfrm rot="5400000">
              <a:off x="-2704862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85"/>
            <p:cNvCxnSpPr/>
            <p:nvPr/>
          </p:nvCxnSpPr>
          <p:spPr>
            <a:xfrm rot="16200000" flipH="1">
              <a:off x="-2133362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86"/>
            <p:cNvCxnSpPr/>
            <p:nvPr/>
          </p:nvCxnSpPr>
          <p:spPr>
            <a:xfrm rot="16200000" flipH="1">
              <a:off x="-31239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87"/>
            <p:cNvCxnSpPr/>
            <p:nvPr/>
          </p:nvCxnSpPr>
          <p:spPr>
            <a:xfrm rot="16200000" flipH="1">
              <a:off x="-1828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8"/>
            <p:cNvCxnSpPr/>
            <p:nvPr/>
          </p:nvCxnSpPr>
          <p:spPr>
            <a:xfrm rot="16200000" flipH="1">
              <a:off x="-28191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89"/>
            <p:cNvCxnSpPr/>
            <p:nvPr/>
          </p:nvCxnSpPr>
          <p:spPr>
            <a:xfrm rot="16200000" flipH="1">
              <a:off x="-2438162" y="3123646"/>
              <a:ext cx="6857524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64"/>
            <p:cNvCxnSpPr/>
            <p:nvPr/>
          </p:nvCxnSpPr>
          <p:spPr>
            <a:xfrm rot="5400000">
              <a:off x="-1731724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65"/>
            <p:cNvCxnSpPr/>
            <p:nvPr/>
          </p:nvCxnSpPr>
          <p:spPr>
            <a:xfrm rot="5400000">
              <a:off x="-1141968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68"/>
            <p:cNvCxnSpPr/>
            <p:nvPr/>
          </p:nvCxnSpPr>
          <p:spPr>
            <a:xfrm rot="5400000">
              <a:off x="-9141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172"/>
            <p:cNvCxnSpPr/>
            <p:nvPr/>
          </p:nvCxnSpPr>
          <p:spPr>
            <a:xfrm rot="5400000">
              <a:off x="-1855549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120"/>
            <p:cNvCxnSpPr/>
            <p:nvPr/>
          </p:nvCxnSpPr>
          <p:spPr>
            <a:xfrm rot="16200000" flipH="1">
              <a:off x="-26429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144"/>
            <p:cNvCxnSpPr/>
            <p:nvPr/>
          </p:nvCxnSpPr>
          <p:spPr>
            <a:xfrm rot="16200000" flipH="1">
              <a:off x="-1953974" y="3325258"/>
              <a:ext cx="6857524" cy="206375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107"/>
            <p:cNvCxnSpPr/>
            <p:nvPr/>
          </p:nvCxnSpPr>
          <p:spPr>
            <a:xfrm rot="16200000" flipH="1">
              <a:off x="-23619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08"/>
            <p:cNvCxnSpPr/>
            <p:nvPr/>
          </p:nvCxnSpPr>
          <p:spPr>
            <a:xfrm rot="16200000" flipH="1">
              <a:off x="-21333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09"/>
            <p:cNvCxnSpPr/>
            <p:nvPr/>
          </p:nvCxnSpPr>
          <p:spPr>
            <a:xfrm rot="16200000" flipH="1">
              <a:off x="106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10"/>
            <p:cNvCxnSpPr/>
            <p:nvPr/>
          </p:nvCxnSpPr>
          <p:spPr>
            <a:xfrm rot="16200000" flipH="1">
              <a:off x="876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11"/>
            <p:cNvCxnSpPr/>
            <p:nvPr/>
          </p:nvCxnSpPr>
          <p:spPr>
            <a:xfrm rot="5400000">
              <a:off x="1028938" y="3237946"/>
              <a:ext cx="6857524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12"/>
            <p:cNvCxnSpPr/>
            <p:nvPr/>
          </p:nvCxnSpPr>
          <p:spPr>
            <a:xfrm rot="5400000">
              <a:off x="-7236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13"/>
            <p:cNvCxnSpPr/>
            <p:nvPr/>
          </p:nvCxnSpPr>
          <p:spPr>
            <a:xfrm rot="16200000" flipH="1">
              <a:off x="-7998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214"/>
            <p:cNvCxnSpPr/>
            <p:nvPr/>
          </p:nvCxnSpPr>
          <p:spPr>
            <a:xfrm rot="5400000">
              <a:off x="-152161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215"/>
            <p:cNvCxnSpPr/>
            <p:nvPr/>
          </p:nvCxnSpPr>
          <p:spPr>
            <a:xfrm rot="16200000" flipH="1">
              <a:off x="-304562" y="3199846"/>
              <a:ext cx="6857524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216"/>
            <p:cNvCxnSpPr/>
            <p:nvPr/>
          </p:nvCxnSpPr>
          <p:spPr>
            <a:xfrm rot="5400000">
              <a:off x="-190262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217"/>
            <p:cNvCxnSpPr/>
            <p:nvPr/>
          </p:nvCxnSpPr>
          <p:spPr>
            <a:xfrm rot="16200000" flipH="1">
              <a:off x="381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218"/>
            <p:cNvCxnSpPr/>
            <p:nvPr/>
          </p:nvCxnSpPr>
          <p:spPr>
            <a:xfrm rot="16200000" flipH="1">
              <a:off x="-6093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219"/>
            <p:cNvCxnSpPr/>
            <p:nvPr/>
          </p:nvCxnSpPr>
          <p:spPr>
            <a:xfrm rot="16200000" flipH="1">
              <a:off x="6860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220"/>
            <p:cNvCxnSpPr/>
            <p:nvPr/>
          </p:nvCxnSpPr>
          <p:spPr>
            <a:xfrm rot="16200000" flipH="1">
              <a:off x="-3045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221"/>
            <p:cNvCxnSpPr/>
            <p:nvPr/>
          </p:nvCxnSpPr>
          <p:spPr>
            <a:xfrm rot="5400000">
              <a:off x="-1028462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222"/>
            <p:cNvCxnSpPr/>
            <p:nvPr/>
          </p:nvCxnSpPr>
          <p:spPr>
            <a:xfrm rot="5400000">
              <a:off x="782876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223"/>
            <p:cNvCxnSpPr/>
            <p:nvPr/>
          </p:nvCxnSpPr>
          <p:spPr>
            <a:xfrm rot="5400000">
              <a:off x="13726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224"/>
            <p:cNvCxnSpPr/>
            <p:nvPr/>
          </p:nvCxnSpPr>
          <p:spPr>
            <a:xfrm rot="5400000">
              <a:off x="1600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225"/>
            <p:cNvCxnSpPr/>
            <p:nvPr/>
          </p:nvCxnSpPr>
          <p:spPr>
            <a:xfrm rot="5400000">
              <a:off x="659051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226"/>
            <p:cNvCxnSpPr/>
            <p:nvPr/>
          </p:nvCxnSpPr>
          <p:spPr>
            <a:xfrm rot="16200000" flipH="1">
              <a:off x="-1283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227"/>
            <p:cNvCxnSpPr/>
            <p:nvPr/>
          </p:nvCxnSpPr>
          <p:spPr>
            <a:xfrm rot="16200000" flipH="1">
              <a:off x="560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228"/>
            <p:cNvCxnSpPr/>
            <p:nvPr/>
          </p:nvCxnSpPr>
          <p:spPr>
            <a:xfrm rot="16200000" flipH="1">
              <a:off x="152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229"/>
            <p:cNvCxnSpPr/>
            <p:nvPr/>
          </p:nvCxnSpPr>
          <p:spPr>
            <a:xfrm rot="16200000" flipH="1">
              <a:off x="381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236"/>
            <p:cNvCxnSpPr/>
            <p:nvPr/>
          </p:nvCxnSpPr>
          <p:spPr>
            <a:xfrm rot="16200000" flipH="1">
              <a:off x="27434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237"/>
            <p:cNvCxnSpPr/>
            <p:nvPr/>
          </p:nvCxnSpPr>
          <p:spPr>
            <a:xfrm rot="16200000" flipH="1">
              <a:off x="20957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238"/>
            <p:cNvCxnSpPr/>
            <p:nvPr/>
          </p:nvCxnSpPr>
          <p:spPr>
            <a:xfrm rot="5400000">
              <a:off x="27053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239"/>
            <p:cNvCxnSpPr/>
            <p:nvPr/>
          </p:nvCxnSpPr>
          <p:spPr>
            <a:xfrm rot="5400000">
              <a:off x="1829038" y="3276046"/>
              <a:ext cx="6857524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240"/>
            <p:cNvCxnSpPr/>
            <p:nvPr/>
          </p:nvCxnSpPr>
          <p:spPr>
            <a:xfrm rot="16200000" flipH="1">
              <a:off x="10670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241"/>
            <p:cNvCxnSpPr/>
            <p:nvPr/>
          </p:nvCxnSpPr>
          <p:spPr>
            <a:xfrm rot="16200000" flipH="1">
              <a:off x="2362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242"/>
            <p:cNvCxnSpPr/>
            <p:nvPr/>
          </p:nvCxnSpPr>
          <p:spPr>
            <a:xfrm rot="5400000">
              <a:off x="2646601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243"/>
            <p:cNvCxnSpPr/>
            <p:nvPr/>
          </p:nvCxnSpPr>
          <p:spPr>
            <a:xfrm rot="5400000">
              <a:off x="30490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244"/>
            <p:cNvCxnSpPr/>
            <p:nvPr/>
          </p:nvCxnSpPr>
          <p:spPr>
            <a:xfrm rot="5400000">
              <a:off x="2895838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245"/>
            <p:cNvCxnSpPr/>
            <p:nvPr/>
          </p:nvCxnSpPr>
          <p:spPr>
            <a:xfrm rot="5400000">
              <a:off x="2389426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246"/>
            <p:cNvCxnSpPr/>
            <p:nvPr/>
          </p:nvCxnSpPr>
          <p:spPr>
            <a:xfrm rot="16200000" flipH="1">
              <a:off x="22370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247"/>
            <p:cNvCxnSpPr/>
            <p:nvPr/>
          </p:nvCxnSpPr>
          <p:spPr>
            <a:xfrm rot="16200000" flipH="1">
              <a:off x="17528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248"/>
            <p:cNvCxnSpPr/>
            <p:nvPr/>
          </p:nvCxnSpPr>
          <p:spPr>
            <a:xfrm rot="16200000" flipH="1">
              <a:off x="19814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249"/>
            <p:cNvCxnSpPr/>
            <p:nvPr/>
          </p:nvCxnSpPr>
          <p:spPr>
            <a:xfrm rot="5400000">
              <a:off x="3467338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250"/>
            <p:cNvCxnSpPr/>
            <p:nvPr/>
          </p:nvCxnSpPr>
          <p:spPr>
            <a:xfrm rot="16200000" flipH="1">
              <a:off x="3467338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251"/>
            <p:cNvCxnSpPr/>
            <p:nvPr/>
          </p:nvCxnSpPr>
          <p:spPr>
            <a:xfrm rot="5400000">
              <a:off x="4038839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252"/>
            <p:cNvCxnSpPr/>
            <p:nvPr/>
          </p:nvCxnSpPr>
          <p:spPr>
            <a:xfrm rot="16200000" flipH="1">
              <a:off x="3886438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253"/>
            <p:cNvCxnSpPr/>
            <p:nvPr/>
          </p:nvCxnSpPr>
          <p:spPr>
            <a:xfrm rot="5400000">
              <a:off x="4000738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254"/>
            <p:cNvCxnSpPr/>
            <p:nvPr/>
          </p:nvCxnSpPr>
          <p:spPr>
            <a:xfrm rot="16200000" flipH="1">
              <a:off x="4572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256"/>
            <p:cNvCxnSpPr/>
            <p:nvPr/>
          </p:nvCxnSpPr>
          <p:spPr>
            <a:xfrm rot="16200000" flipH="1">
              <a:off x="37340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257"/>
            <p:cNvCxnSpPr/>
            <p:nvPr/>
          </p:nvCxnSpPr>
          <p:spPr>
            <a:xfrm rot="5400000">
              <a:off x="3619738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258"/>
            <p:cNvCxnSpPr/>
            <p:nvPr/>
          </p:nvCxnSpPr>
          <p:spPr>
            <a:xfrm rot="16200000" flipH="1">
              <a:off x="42150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259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260"/>
            <p:cNvCxnSpPr/>
            <p:nvPr/>
          </p:nvCxnSpPr>
          <p:spPr>
            <a:xfrm rot="16200000" flipH="1">
              <a:off x="4343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261"/>
            <p:cNvCxnSpPr/>
            <p:nvPr/>
          </p:nvCxnSpPr>
          <p:spPr>
            <a:xfrm rot="16200000" flipH="1">
              <a:off x="4572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263"/>
            <p:cNvCxnSpPr/>
            <p:nvPr/>
          </p:nvCxnSpPr>
          <p:spPr>
            <a:xfrm rot="16200000" flipH="1">
              <a:off x="5258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264"/>
            <p:cNvCxnSpPr/>
            <p:nvPr/>
          </p:nvCxnSpPr>
          <p:spPr>
            <a:xfrm rot="16200000" flipH="1">
              <a:off x="5067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265"/>
            <p:cNvCxnSpPr/>
            <p:nvPr/>
          </p:nvCxnSpPr>
          <p:spPr>
            <a:xfrm rot="5400000">
              <a:off x="5219938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266"/>
            <p:cNvCxnSpPr/>
            <p:nvPr/>
          </p:nvCxnSpPr>
          <p:spPr>
            <a:xfrm rot="16200000" flipH="1">
              <a:off x="487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267"/>
            <p:cNvCxnSpPr/>
            <p:nvPr/>
          </p:nvCxnSpPr>
          <p:spPr>
            <a:xfrm rot="5400000">
              <a:off x="5528707" y="3318116"/>
              <a:ext cx="6887685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269"/>
            <p:cNvCxnSpPr/>
            <p:nvPr/>
          </p:nvCxnSpPr>
          <p:spPr>
            <a:xfrm rot="5400000">
              <a:off x="4850051" y="3226833"/>
              <a:ext cx="6857524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270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277"/>
            <p:cNvCxnSpPr/>
            <p:nvPr/>
          </p:nvCxnSpPr>
          <p:spPr>
            <a:xfrm rot="5400000">
              <a:off x="5562839" y="3428446"/>
              <a:ext cx="6857524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282"/>
            <p:cNvCxnSpPr/>
            <p:nvPr/>
          </p:nvCxnSpPr>
          <p:spPr>
            <a:xfrm rot="5400000">
              <a:off x="2552938" y="3390346"/>
              <a:ext cx="6857524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288"/>
            <p:cNvCxnSpPr/>
            <p:nvPr/>
          </p:nvCxnSpPr>
          <p:spPr>
            <a:xfrm rot="16200000" flipH="1">
              <a:off x="3048238" y="3352246"/>
              <a:ext cx="6857524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291"/>
            <p:cNvCxnSpPr/>
            <p:nvPr/>
          </p:nvCxnSpPr>
          <p:spPr>
            <a:xfrm rot="16200000" flipH="1">
              <a:off x="3238738" y="3237946"/>
              <a:ext cx="6857524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293"/>
            <p:cNvCxnSpPr/>
            <p:nvPr/>
          </p:nvCxnSpPr>
          <p:spPr>
            <a:xfrm rot="5400000">
              <a:off x="2133838" y="3276046"/>
              <a:ext cx="6857524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297"/>
            <p:cNvCxnSpPr/>
            <p:nvPr/>
          </p:nvCxnSpPr>
          <p:spPr>
            <a:xfrm rot="16200000" flipH="1">
              <a:off x="31482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298"/>
            <p:cNvCxnSpPr/>
            <p:nvPr/>
          </p:nvCxnSpPr>
          <p:spPr>
            <a:xfrm rot="5400000">
              <a:off x="37721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301"/>
            <p:cNvCxnSpPr/>
            <p:nvPr/>
          </p:nvCxnSpPr>
          <p:spPr>
            <a:xfrm rot="5400000">
              <a:off x="4229338" y="2933146"/>
              <a:ext cx="6857524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306"/>
            <p:cNvCxnSpPr/>
            <p:nvPr/>
          </p:nvCxnSpPr>
          <p:spPr>
            <a:xfrm rot="16200000" flipH="1">
              <a:off x="1371044" y="3200640"/>
              <a:ext cx="6859112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89" name="Group 93"/>
          <p:cNvGrpSpPr>
            <a:grpSpLocks/>
          </p:cNvGrpSpPr>
          <p:nvPr/>
        </p:nvGrpSpPr>
        <p:grpSpPr bwMode="auto">
          <a:xfrm>
            <a:off x="0" y="2057400"/>
            <a:ext cx="4802188" cy="2820988"/>
            <a:chOff x="0" y="2057400"/>
            <a:chExt cx="4801394" cy="2820988"/>
          </a:xfrm>
        </p:grpSpPr>
        <p:cxnSp>
          <p:nvCxnSpPr>
            <p:cNvPr id="90" name="Straight Connector 116"/>
            <p:cNvCxnSpPr/>
            <p:nvPr/>
          </p:nvCxnSpPr>
          <p:spPr>
            <a:xfrm>
              <a:off x="0" y="20574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117"/>
            <p:cNvCxnSpPr/>
            <p:nvPr/>
          </p:nvCxnSpPr>
          <p:spPr>
            <a:xfrm>
              <a:off x="0" y="48768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119"/>
            <p:cNvCxnSpPr/>
            <p:nvPr/>
          </p:nvCxnSpPr>
          <p:spPr>
            <a:xfrm rot="5400000">
              <a:off x="3391694" y="3467100"/>
              <a:ext cx="2817812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/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9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32CEA1-A7B0-461B-B93A-0F39AB28B7AD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9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567FCA-D906-4306-BE16-FCDF71582E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6C102C-DCDF-46D0-B443-DD0F7221EF37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43C8FB-6DBA-4DAA-B4AD-6F33DDBEEE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2"/>
          <p:cNvGrpSpPr>
            <a:grpSpLocks/>
          </p:cNvGrpSpPr>
          <p:nvPr/>
        </p:nvGrpSpPr>
        <p:grpSpPr bwMode="auto">
          <a:xfrm>
            <a:off x="0" y="-30163"/>
            <a:ext cx="9067800" cy="4846638"/>
            <a:chOff x="1" y="-30477"/>
            <a:chExt cx="9067799" cy="4526277"/>
          </a:xfrm>
        </p:grpSpPr>
        <p:cxnSp>
          <p:nvCxnSpPr>
            <p:cNvPr id="5" name="Straight Connector 7"/>
            <p:cNvCxnSpPr/>
            <p:nvPr/>
          </p:nvCxnSpPr>
          <p:spPr>
            <a:xfrm rot="16200000" flipH="1">
              <a:off x="-2715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8"/>
            <p:cNvCxnSpPr/>
            <p:nvPr/>
          </p:nvCxnSpPr>
          <p:spPr>
            <a:xfrm rot="16200000" flipH="1">
              <a:off x="-4620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9"/>
            <p:cNvCxnSpPr/>
            <p:nvPr/>
          </p:nvCxnSpPr>
          <p:spPr>
            <a:xfrm rot="5400000">
              <a:off x="-3096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5400000">
              <a:off x="-206226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1"/>
            <p:cNvCxnSpPr/>
            <p:nvPr/>
          </p:nvCxnSpPr>
          <p:spPr>
            <a:xfrm rot="16200000" flipH="1">
              <a:off x="-213846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2"/>
            <p:cNvCxnSpPr/>
            <p:nvPr/>
          </p:nvCxnSpPr>
          <p:spPr>
            <a:xfrm rot="16200000" flipH="1">
              <a:off x="-195360" y="1785840"/>
              <a:ext cx="450552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3"/>
            <p:cNvCxnSpPr/>
            <p:nvPr/>
          </p:nvCxnSpPr>
          <p:spPr>
            <a:xfrm rot="16200000" flipH="1">
              <a:off x="-1643160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4"/>
            <p:cNvCxnSpPr/>
            <p:nvPr/>
          </p:nvCxnSpPr>
          <p:spPr>
            <a:xfrm rot="5400000">
              <a:off x="-152886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5"/>
            <p:cNvCxnSpPr/>
            <p:nvPr/>
          </p:nvCxnSpPr>
          <p:spPr>
            <a:xfrm rot="16200000" flipH="1">
              <a:off x="-95736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6"/>
            <p:cNvCxnSpPr/>
            <p:nvPr/>
          </p:nvCxnSpPr>
          <p:spPr>
            <a:xfrm rot="16200000" flipH="1">
              <a:off x="-194796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7"/>
            <p:cNvCxnSpPr/>
            <p:nvPr/>
          </p:nvCxnSpPr>
          <p:spPr>
            <a:xfrm rot="16200000" flipH="1">
              <a:off x="-652560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"/>
            <p:cNvCxnSpPr/>
            <p:nvPr/>
          </p:nvCxnSpPr>
          <p:spPr>
            <a:xfrm rot="16200000" flipH="1">
              <a:off x="-16431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9"/>
            <p:cNvCxnSpPr/>
            <p:nvPr/>
          </p:nvCxnSpPr>
          <p:spPr>
            <a:xfrm rot="16200000" flipH="1">
              <a:off x="-1790370" y="2019629"/>
              <a:ext cx="4495143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20"/>
            <p:cNvCxnSpPr/>
            <p:nvPr/>
          </p:nvCxnSpPr>
          <p:spPr>
            <a:xfrm rot="5400000">
              <a:off x="-55572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21"/>
            <p:cNvCxnSpPr/>
            <p:nvPr/>
          </p:nvCxnSpPr>
          <p:spPr>
            <a:xfrm rot="5400000">
              <a:off x="34034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22"/>
            <p:cNvCxnSpPr/>
            <p:nvPr/>
          </p:nvCxnSpPr>
          <p:spPr>
            <a:xfrm rot="5400000">
              <a:off x="2618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3"/>
            <p:cNvCxnSpPr/>
            <p:nvPr/>
          </p:nvCxnSpPr>
          <p:spPr>
            <a:xfrm rot="5400000">
              <a:off x="-67954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4"/>
            <p:cNvCxnSpPr/>
            <p:nvPr/>
          </p:nvCxnSpPr>
          <p:spPr>
            <a:xfrm rot="16200000" flipH="1">
              <a:off x="-1466947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5"/>
            <p:cNvCxnSpPr/>
            <p:nvPr/>
          </p:nvCxnSpPr>
          <p:spPr>
            <a:xfrm rot="16200000" flipH="1">
              <a:off x="-777972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6"/>
            <p:cNvCxnSpPr/>
            <p:nvPr/>
          </p:nvCxnSpPr>
          <p:spPr>
            <a:xfrm rot="16200000" flipH="1">
              <a:off x="-11859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7"/>
            <p:cNvCxnSpPr/>
            <p:nvPr/>
          </p:nvCxnSpPr>
          <p:spPr>
            <a:xfrm rot="16200000" flipH="1">
              <a:off x="-9573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8"/>
            <p:cNvCxnSpPr/>
            <p:nvPr/>
          </p:nvCxnSpPr>
          <p:spPr>
            <a:xfrm rot="16200000" flipH="1">
              <a:off x="224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9"/>
            <p:cNvCxnSpPr/>
            <p:nvPr/>
          </p:nvCxnSpPr>
          <p:spPr>
            <a:xfrm rot="16200000" flipH="1">
              <a:off x="2052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30"/>
            <p:cNvCxnSpPr/>
            <p:nvPr/>
          </p:nvCxnSpPr>
          <p:spPr>
            <a:xfrm rot="5400000">
              <a:off x="2204939" y="2052540"/>
              <a:ext cx="450552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31"/>
            <p:cNvCxnSpPr/>
            <p:nvPr/>
          </p:nvCxnSpPr>
          <p:spPr>
            <a:xfrm rot="5400000">
              <a:off x="45234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32"/>
            <p:cNvCxnSpPr/>
            <p:nvPr/>
          </p:nvCxnSpPr>
          <p:spPr>
            <a:xfrm rot="16200000" flipH="1">
              <a:off x="37614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3"/>
            <p:cNvCxnSpPr/>
            <p:nvPr/>
          </p:nvCxnSpPr>
          <p:spPr>
            <a:xfrm rot="5400000">
              <a:off x="1024634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4"/>
            <p:cNvCxnSpPr/>
            <p:nvPr/>
          </p:nvCxnSpPr>
          <p:spPr>
            <a:xfrm rot="16200000" flipH="1">
              <a:off x="871440" y="2014440"/>
              <a:ext cx="450552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5"/>
            <p:cNvCxnSpPr/>
            <p:nvPr/>
          </p:nvCxnSpPr>
          <p:spPr>
            <a:xfrm rot="5400000">
              <a:off x="98574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6"/>
            <p:cNvCxnSpPr/>
            <p:nvPr/>
          </p:nvCxnSpPr>
          <p:spPr>
            <a:xfrm rot="16200000" flipH="1">
              <a:off x="155724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7"/>
            <p:cNvCxnSpPr/>
            <p:nvPr/>
          </p:nvCxnSpPr>
          <p:spPr>
            <a:xfrm rot="16200000" flipH="1">
              <a:off x="5666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8"/>
            <p:cNvCxnSpPr/>
            <p:nvPr/>
          </p:nvCxnSpPr>
          <p:spPr>
            <a:xfrm rot="16200000" flipH="1">
              <a:off x="18620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9"/>
            <p:cNvCxnSpPr/>
            <p:nvPr/>
          </p:nvCxnSpPr>
          <p:spPr>
            <a:xfrm rot="16200000" flipH="1">
              <a:off x="8714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40"/>
            <p:cNvCxnSpPr/>
            <p:nvPr/>
          </p:nvCxnSpPr>
          <p:spPr>
            <a:xfrm rot="5400000">
              <a:off x="147540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41"/>
            <p:cNvCxnSpPr/>
            <p:nvPr/>
          </p:nvCxnSpPr>
          <p:spPr>
            <a:xfrm rot="5400000">
              <a:off x="1958878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42"/>
            <p:cNvCxnSpPr/>
            <p:nvPr/>
          </p:nvCxnSpPr>
          <p:spPr>
            <a:xfrm rot="5400000">
              <a:off x="25486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3"/>
            <p:cNvCxnSpPr/>
            <p:nvPr/>
          </p:nvCxnSpPr>
          <p:spPr>
            <a:xfrm rot="5400000">
              <a:off x="2776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4"/>
            <p:cNvCxnSpPr/>
            <p:nvPr/>
          </p:nvCxnSpPr>
          <p:spPr>
            <a:xfrm rot="5400000">
              <a:off x="1835053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5"/>
            <p:cNvCxnSpPr/>
            <p:nvPr/>
          </p:nvCxnSpPr>
          <p:spPr>
            <a:xfrm rot="16200000" flipH="1">
              <a:off x="1047653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6"/>
            <p:cNvCxnSpPr/>
            <p:nvPr/>
          </p:nvCxnSpPr>
          <p:spPr>
            <a:xfrm rot="16200000" flipH="1">
              <a:off x="1736628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7"/>
            <p:cNvCxnSpPr/>
            <p:nvPr/>
          </p:nvCxnSpPr>
          <p:spPr>
            <a:xfrm rot="16200000" flipH="1">
              <a:off x="13286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8"/>
            <p:cNvCxnSpPr/>
            <p:nvPr/>
          </p:nvCxnSpPr>
          <p:spPr>
            <a:xfrm rot="16200000" flipH="1">
              <a:off x="15572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9"/>
            <p:cNvCxnSpPr/>
            <p:nvPr/>
          </p:nvCxnSpPr>
          <p:spPr>
            <a:xfrm rot="16200000" flipH="1">
              <a:off x="39194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50"/>
            <p:cNvCxnSpPr/>
            <p:nvPr/>
          </p:nvCxnSpPr>
          <p:spPr>
            <a:xfrm rot="16200000" flipH="1">
              <a:off x="32717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51"/>
            <p:cNvCxnSpPr/>
            <p:nvPr/>
          </p:nvCxnSpPr>
          <p:spPr>
            <a:xfrm rot="5400000">
              <a:off x="38813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52"/>
            <p:cNvCxnSpPr/>
            <p:nvPr/>
          </p:nvCxnSpPr>
          <p:spPr>
            <a:xfrm rot="5400000">
              <a:off x="3005039" y="2090640"/>
              <a:ext cx="4505521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3"/>
            <p:cNvCxnSpPr/>
            <p:nvPr/>
          </p:nvCxnSpPr>
          <p:spPr>
            <a:xfrm rot="16200000" flipH="1">
              <a:off x="22430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4"/>
            <p:cNvCxnSpPr/>
            <p:nvPr/>
          </p:nvCxnSpPr>
          <p:spPr>
            <a:xfrm rot="16200000" flipH="1">
              <a:off x="3538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5"/>
            <p:cNvCxnSpPr/>
            <p:nvPr/>
          </p:nvCxnSpPr>
          <p:spPr>
            <a:xfrm rot="5400000">
              <a:off x="382260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6"/>
            <p:cNvCxnSpPr/>
            <p:nvPr/>
          </p:nvCxnSpPr>
          <p:spPr>
            <a:xfrm rot="5400000">
              <a:off x="42250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7"/>
            <p:cNvCxnSpPr/>
            <p:nvPr/>
          </p:nvCxnSpPr>
          <p:spPr>
            <a:xfrm rot="5400000">
              <a:off x="4071839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8"/>
            <p:cNvCxnSpPr/>
            <p:nvPr/>
          </p:nvCxnSpPr>
          <p:spPr>
            <a:xfrm rot="5400000">
              <a:off x="356542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9"/>
            <p:cNvCxnSpPr/>
            <p:nvPr/>
          </p:nvCxnSpPr>
          <p:spPr>
            <a:xfrm rot="16200000" flipH="1">
              <a:off x="34130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60"/>
            <p:cNvCxnSpPr/>
            <p:nvPr/>
          </p:nvCxnSpPr>
          <p:spPr>
            <a:xfrm rot="16200000" flipH="1">
              <a:off x="29288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61"/>
            <p:cNvCxnSpPr/>
            <p:nvPr/>
          </p:nvCxnSpPr>
          <p:spPr>
            <a:xfrm rot="16200000" flipH="1">
              <a:off x="3081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62"/>
            <p:cNvCxnSpPr/>
            <p:nvPr/>
          </p:nvCxnSpPr>
          <p:spPr>
            <a:xfrm rot="5400000">
              <a:off x="4643339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3"/>
            <p:cNvCxnSpPr/>
            <p:nvPr/>
          </p:nvCxnSpPr>
          <p:spPr>
            <a:xfrm rot="16200000" flipH="1">
              <a:off x="4643339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4"/>
            <p:cNvCxnSpPr/>
            <p:nvPr/>
          </p:nvCxnSpPr>
          <p:spPr>
            <a:xfrm rot="5400000">
              <a:off x="5215633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5"/>
            <p:cNvCxnSpPr/>
            <p:nvPr/>
          </p:nvCxnSpPr>
          <p:spPr>
            <a:xfrm rot="16200000" flipH="1">
              <a:off x="5062439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6"/>
            <p:cNvCxnSpPr/>
            <p:nvPr/>
          </p:nvCxnSpPr>
          <p:spPr>
            <a:xfrm rot="5400000">
              <a:off x="5176739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7"/>
            <p:cNvCxnSpPr/>
            <p:nvPr/>
          </p:nvCxnSpPr>
          <p:spPr>
            <a:xfrm rot="16200000" flipH="1">
              <a:off x="57482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8"/>
            <p:cNvCxnSpPr/>
            <p:nvPr/>
          </p:nvCxnSpPr>
          <p:spPr>
            <a:xfrm rot="16200000" flipH="1">
              <a:off x="49100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9"/>
            <p:cNvCxnSpPr/>
            <p:nvPr/>
          </p:nvCxnSpPr>
          <p:spPr>
            <a:xfrm rot="5400000">
              <a:off x="4795739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70"/>
            <p:cNvCxnSpPr/>
            <p:nvPr/>
          </p:nvCxnSpPr>
          <p:spPr>
            <a:xfrm rot="16200000" flipH="1">
              <a:off x="53910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71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72"/>
            <p:cNvCxnSpPr/>
            <p:nvPr/>
          </p:nvCxnSpPr>
          <p:spPr>
            <a:xfrm rot="16200000" flipH="1">
              <a:off x="55196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3"/>
            <p:cNvCxnSpPr/>
            <p:nvPr/>
          </p:nvCxnSpPr>
          <p:spPr>
            <a:xfrm rot="16200000" flipH="1">
              <a:off x="5748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4"/>
            <p:cNvCxnSpPr/>
            <p:nvPr/>
          </p:nvCxnSpPr>
          <p:spPr>
            <a:xfrm rot="16200000" flipH="1">
              <a:off x="6434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5"/>
            <p:cNvCxnSpPr/>
            <p:nvPr/>
          </p:nvCxnSpPr>
          <p:spPr>
            <a:xfrm rot="16200000" flipH="1">
              <a:off x="6243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6"/>
            <p:cNvCxnSpPr/>
            <p:nvPr/>
          </p:nvCxnSpPr>
          <p:spPr>
            <a:xfrm rot="5400000">
              <a:off x="63959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7"/>
            <p:cNvCxnSpPr/>
            <p:nvPr/>
          </p:nvCxnSpPr>
          <p:spPr>
            <a:xfrm rot="16200000" flipH="1">
              <a:off x="605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8"/>
            <p:cNvCxnSpPr/>
            <p:nvPr/>
          </p:nvCxnSpPr>
          <p:spPr>
            <a:xfrm rot="5400000">
              <a:off x="6709412" y="2137412"/>
              <a:ext cx="4526277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9"/>
            <p:cNvCxnSpPr/>
            <p:nvPr/>
          </p:nvCxnSpPr>
          <p:spPr>
            <a:xfrm rot="5400000">
              <a:off x="6026052" y="2041427"/>
              <a:ext cx="4505521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80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81"/>
            <p:cNvCxnSpPr/>
            <p:nvPr/>
          </p:nvCxnSpPr>
          <p:spPr>
            <a:xfrm rot="5400000">
              <a:off x="6738840" y="2241452"/>
              <a:ext cx="4505521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82"/>
            <p:cNvCxnSpPr/>
            <p:nvPr/>
          </p:nvCxnSpPr>
          <p:spPr>
            <a:xfrm rot="5400000">
              <a:off x="3728939" y="2204940"/>
              <a:ext cx="450552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3"/>
            <p:cNvCxnSpPr/>
            <p:nvPr/>
          </p:nvCxnSpPr>
          <p:spPr>
            <a:xfrm rot="16200000" flipH="1">
              <a:off x="4224239" y="2166840"/>
              <a:ext cx="450552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4"/>
            <p:cNvCxnSpPr/>
            <p:nvPr/>
          </p:nvCxnSpPr>
          <p:spPr>
            <a:xfrm rot="16200000" flipH="1">
              <a:off x="4414739" y="2052540"/>
              <a:ext cx="450552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5"/>
            <p:cNvCxnSpPr/>
            <p:nvPr/>
          </p:nvCxnSpPr>
          <p:spPr>
            <a:xfrm rot="5400000">
              <a:off x="3309839" y="2090640"/>
              <a:ext cx="450552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6"/>
            <p:cNvCxnSpPr/>
            <p:nvPr/>
          </p:nvCxnSpPr>
          <p:spPr>
            <a:xfrm rot="16200000" flipH="1">
              <a:off x="43242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7"/>
            <p:cNvCxnSpPr/>
            <p:nvPr/>
          </p:nvCxnSpPr>
          <p:spPr>
            <a:xfrm rot="5400000">
              <a:off x="49481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8"/>
            <p:cNvCxnSpPr/>
            <p:nvPr/>
          </p:nvCxnSpPr>
          <p:spPr>
            <a:xfrm rot="5400000">
              <a:off x="5405339" y="1747740"/>
              <a:ext cx="450552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9"/>
            <p:cNvCxnSpPr/>
            <p:nvPr/>
          </p:nvCxnSpPr>
          <p:spPr>
            <a:xfrm rot="16200000" flipH="1">
              <a:off x="25478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93"/>
          <p:cNvSpPr/>
          <p:nvPr/>
        </p:nvSpPr>
        <p:spPr>
          <a:xfrm>
            <a:off x="0" y="4311650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9" name="Straight Connector 95"/>
          <p:cNvCxnSpPr/>
          <p:nvPr/>
        </p:nvCxnSpPr>
        <p:spPr>
          <a:xfrm>
            <a:off x="0" y="438785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96"/>
          <p:cNvCxnSpPr/>
          <p:nvPr/>
        </p:nvCxnSpPr>
        <p:spPr>
          <a:xfrm>
            <a:off x="0" y="6138863"/>
            <a:ext cx="9144000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58D38B-3DA0-42CE-9AB8-33C5E2B68187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92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3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11F1EF-FADE-4866-B8CC-CEE024F649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78B4EF-87D6-43B3-9B46-1A6CB9A5087E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512165-C970-4BA2-9DD3-27FA8678DC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87C3D7-725B-496B-899E-190453F7CEE2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CBB384-3F34-4679-9548-F8D182693C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9E1E7A-8213-4A57-B4FF-0B75D4138123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9C0A8B-D1DA-457F-84A2-77A203EF38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B4312A-DEC5-43E2-B160-39088618B940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C94DDA-4399-4F73-8EE8-AE650C3046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6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8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40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42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BDBF64-5F11-423A-9784-D30CC30507CC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0ED79-AE51-4EEF-830E-07834A33BE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2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3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34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59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/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CC3FB0-5039-4CB1-9125-6C7A09EBA458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E775EA-C34B-4D78-BD3A-9C8B0A9F8E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2A0891-5750-4F8E-91A6-401A417E5E0B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37488D-59EB-47A1-B5E1-61B9209EB4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9706CD-1A35-4F4C-B2EA-5D77C3ED4EB2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401B2-0234-4F86-A9CC-182F0B00BC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225" y="136525"/>
            <a:ext cx="8869363" cy="658495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4A7DCA8D-DEC6-4477-A50C-4AF8B9092DD1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0513" y="6311900"/>
            <a:ext cx="34829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1397D57C-BA85-4B58-8D26-D5110E02DF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8" r:id="rId1"/>
    <p:sldLayoutId id="2147483691" r:id="rId2"/>
    <p:sldLayoutId id="2147483699" r:id="rId3"/>
    <p:sldLayoutId id="2147483692" r:id="rId4"/>
    <p:sldLayoutId id="2147483693" r:id="rId5"/>
    <p:sldLayoutId id="2147483694" r:id="rId6"/>
    <p:sldLayoutId id="2147483695" r:id="rId7"/>
    <p:sldLayoutId id="2147483700" r:id="rId8"/>
    <p:sldLayoutId id="2147483701" r:id="rId9"/>
    <p:sldLayoutId id="2147483696" r:id="rId10"/>
    <p:sldLayoutId id="214748369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tabLst>
          <a:tab pos="3830638" algn="l"/>
        </a:tabLst>
        <a:defRPr sz="3600" b="1" kern="1200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rgbClr val="FEFEFE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2pPr>
      <a:lvl3pPr algn="l" rtl="0" eaLnBrk="0" fontAlgn="base" hangingPunct="0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3pPr>
      <a:lvl4pPr algn="l" rtl="0" eaLnBrk="0" fontAlgn="base" hangingPunct="0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4pPr>
      <a:lvl5pPr algn="l" rtl="0" eaLnBrk="0" fontAlgn="base" hangingPunct="0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FF88BA"/>
        </a:buClr>
        <a:buFont typeface="Arial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ct val="0"/>
        </a:spcAft>
        <a:buClr>
          <a:srgbClr val="FF88BA"/>
        </a:buClr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Arial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7450" indent="-228600" algn="l" rtl="0" eaLnBrk="0" fontAlgn="base" hangingPunct="0">
        <a:spcBef>
          <a:spcPct val="20000"/>
        </a:spcBef>
        <a:spcAft>
          <a:spcPct val="0"/>
        </a:spcAft>
        <a:buClr>
          <a:srgbClr val="9C007F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28600" algn="l" rtl="0" eaLnBrk="0" fontAlgn="base" hangingPunct="0">
        <a:spcBef>
          <a:spcPct val="20000"/>
        </a:spcBef>
        <a:spcAft>
          <a:spcPct val="0"/>
        </a:spcAft>
        <a:buClr>
          <a:srgbClr val="68007F"/>
        </a:buClr>
        <a:buFont typeface="Arial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irdphoto.cz/?lang=cz&amp;sc_lang=cz&amp;action=photo&amp;prev_action=select&amp;cat_id=1&amp;subcat_id=10&amp;sort_id=228&amp;author_id=&amp;photo_id=1994&amp;pg=1" TargetMode="External"/><Relationship Id="rId3" Type="http://schemas.openxmlformats.org/officeDocument/2006/relationships/hyperlink" Target="http://www.birdphoto.cz/?lang=cz&amp;sc_lang=cz&amp;action=photo&amp;prev_action=select&amp;cat_id=1&amp;subcat_id=10&amp;sort_id=92&amp;author_id=&amp;photo_id=12046&amp;pg=1" TargetMode="External"/><Relationship Id="rId7" Type="http://schemas.openxmlformats.org/officeDocument/2006/relationships/hyperlink" Target="http://www.birdphoto.cz/?lang=cz&amp;sc_lang=cz&amp;action=photo&amp;prev_action=select&amp;cat_id=1&amp;subcat_id=10&amp;sort_id=219&amp;author_id=&amp;photo_id=7793&amp;pg=1" TargetMode="External"/><Relationship Id="rId2" Type="http://schemas.openxmlformats.org/officeDocument/2006/relationships/hyperlink" Target="http://www.birdphoto.cz/?lang=cz&amp;sc_lang=cz&amp;action=photo&amp;prev_action=select&amp;cat_id=1&amp;subcat_id=10&amp;sort_id=92&amp;author_id=&amp;photo_id=12779&amp;pg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irdphoto.cz/?lang=cz&amp;sc_lang=cz&amp;action=photo&amp;prev_action=select&amp;cat_id=1&amp;subcat_id=10&amp;sort_id=125&amp;author_id=&amp;photo_id=4534&amp;pg=1" TargetMode="External"/><Relationship Id="rId5" Type="http://schemas.openxmlformats.org/officeDocument/2006/relationships/hyperlink" Target="http://www.birdphoto.cz/?lang=cz&amp;sc_lang=cz&amp;action=photo&amp;prev_action=select&amp;cat_id=1&amp;subcat_id=10&amp;sort_id=104&amp;author_id=&amp;photo_id=632&amp;pg=1" TargetMode="External"/><Relationship Id="rId10" Type="http://schemas.openxmlformats.org/officeDocument/2006/relationships/hyperlink" Target="http://cs.wikipedia.org/wiki/Soubor:Rook_range_map.PNG" TargetMode="External"/><Relationship Id="rId4" Type="http://schemas.openxmlformats.org/officeDocument/2006/relationships/hyperlink" Target="http://www.birdphoto.cz/photos/x7792_v.jpg.pagespeed.ic.ymSpYuuSI7.jpg" TargetMode="External"/><Relationship Id="rId9" Type="http://schemas.openxmlformats.org/officeDocument/2006/relationships/hyperlink" Target="http://www.birdphoto.cz/?lang=cz&amp;sc_lang=cz&amp;action=photo&amp;prev_action=select&amp;cat_id=1&amp;subcat_id=10&amp;sort_id=126&amp;author_id=&amp;photo_id=11291&amp;pg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altLang="cs-CZ" sz="2000" smtClean="0">
                <a:solidFill>
                  <a:schemeClr val="accent6">
                    <a:tint val="1000"/>
                  </a:schemeClr>
                </a:solidFill>
                <a:latin typeface="Times New Roman" pitchFamily="18" charset="0"/>
              </a:rPr>
              <a:t>Základní škola a Praktická škola</a:t>
            </a:r>
            <a:br>
              <a:rPr lang="cs-CZ" altLang="cs-CZ" sz="2000" smtClean="0">
                <a:solidFill>
                  <a:schemeClr val="accent6">
                    <a:tint val="1000"/>
                  </a:schemeClr>
                </a:solidFill>
                <a:latin typeface="Times New Roman" pitchFamily="18" charset="0"/>
              </a:rPr>
            </a:br>
            <a:r>
              <a:rPr lang="cs-CZ" altLang="cs-CZ" sz="2000" smtClean="0">
                <a:solidFill>
                  <a:schemeClr val="accent6">
                    <a:tint val="1000"/>
                  </a:schemeClr>
                </a:solidFill>
                <a:latin typeface="Times New Roman" pitchFamily="18" charset="0"/>
              </a:rPr>
              <a:t>Dvůr Králové nad Labem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18488" cy="3343275"/>
        </p:xfrm>
        <a:graphic>
          <a:graphicData uri="http://schemas.openxmlformats.org/drawingml/2006/table">
            <a:tbl>
              <a:tblPr/>
              <a:tblGrid>
                <a:gridCol w="4110038"/>
                <a:gridCol w="4108450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EU-OPVK-CZ.1.07/1.4.00/21.1538:III/2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14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VY_32_INOVACE_04 - 13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14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ZOOLOGIE – OBRATLOVCI –  PTÁCI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Pěvci  III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 na II.st. ZV-LMP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Přírodopis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Jiřina Sommerová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Vytvořeno dne: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30.10.2013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</a:tbl>
          </a:graphicData>
        </a:graphic>
      </p:graphicFrame>
      <p:pic>
        <p:nvPicPr>
          <p:cNvPr id="6176" name="Obrázek 5" descr="Popis: MSMT_logolink_bez_vl_a_sloganu.a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19112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77" name="Obrázek 3" descr="Popis: MSMT_sloga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2138" y="6237288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78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 altLang="cs-CZ">
              <a:latin typeface="Calibri" pitchFamily="34" charset="0"/>
            </a:endParaRPr>
          </a:p>
        </p:txBody>
      </p:sp>
      <p:sp>
        <p:nvSpPr>
          <p:cNvPr id="6179" name="Rectangle 8"/>
          <p:cNvSpPr>
            <a:spLocks noChangeArrowheads="1"/>
          </p:cNvSpPr>
          <p:nvPr/>
        </p:nvSpPr>
        <p:spPr bwMode="auto">
          <a:xfrm>
            <a:off x="-269875" y="1219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altLang="cs-CZ" sz="1200">
                <a:cs typeface="Times New Roman" pitchFamily="18" charset="0"/>
              </a:rPr>
              <a:t>  </a:t>
            </a:r>
            <a:endParaRPr lang="cs-CZ" altLang="cs-CZ" sz="900"/>
          </a:p>
          <a:p>
            <a:pPr eaLnBrk="0" hangingPunct="0"/>
            <a:endParaRPr lang="cs-CZ" alt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8313" y="549275"/>
          <a:ext cx="8424862" cy="5618163"/>
        </p:xfrm>
        <a:graphic>
          <a:graphicData uri="http://schemas.openxmlformats.org/drawingml/2006/table">
            <a:tbl>
              <a:tblPr/>
              <a:tblGrid>
                <a:gridCol w="4211637"/>
                <a:gridCol w="4213225"/>
              </a:tblGrid>
              <a:tr h="1752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by měl porovnat vnější a vnitřní stavbu ptáků a vysvětlit funkce jednotlivých orgánů.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by měl rozlišit  jednotlivé skupiny  ptáků a znát hlavní zástupce,  objasnit jejich způsob života a přizpůsobení danému prostředí.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by měl vědět o významu ptáků v přírodě i pro člověka.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Podporuje aktivitu žáka a schopnost vyhledávání informací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401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popis: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Materiál je možné použít pro  prezentaci  při výkladu učiva,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 procvičování a opakování učiva, ale také  pro doplnění učiva při zameškané hodině.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by  měl  umět  pojmenovat jednotlivé ptáky.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711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Pěvci, všežraví, krmiví, sojka obecná,…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17526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Další materiály k výuce: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Učebnice : - KROULÍKOVÁ ING. PAEDDR., Jarmila; KROULÍK ING. CSC., Josef. Přírodopis 8. Praha: Septima, 1995,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                 ISBN 80 - 85801 - 36 - 1.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               - </a:t>
                      </a:r>
                      <a:r>
                        <a:rPr lang="cs-CZ" sz="12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ČERNÍK, PaedDr.</a:t>
                      </a:r>
                      <a:r>
                        <a:rPr lang="cs-CZ" sz="1200" baseline="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V</a:t>
                      </a:r>
                      <a:r>
                        <a:rPr lang="cs-CZ" sz="12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ladimír; MARTINEC, CSC, RNDr. Zdeněk. </a:t>
                      </a:r>
                      <a:r>
                        <a:rPr lang="cs-CZ" sz="1200" i="1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Přírodopis - zoologie</a:t>
                      </a:r>
                      <a:r>
                        <a:rPr lang="cs-CZ" sz="12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 Praha: SPN, 1995,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                  ISBN 80-85937-05-0.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Encyklopedie dle výběru učitele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5621338"/>
            <a:ext cx="8305800" cy="414337"/>
          </a:xfrm>
        </p:spPr>
        <p:txBody>
          <a:bodyPr/>
          <a:lstStyle/>
          <a:p>
            <a:pPr eaLnBrk="1" hangingPunct="1"/>
            <a:r>
              <a:rPr lang="cs-CZ" altLang="cs-CZ" smtClean="0"/>
              <a:t>Ptáci - všežraví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8800" dirty="0" smtClean="0">
                <a:solidFill>
                  <a:schemeClr val="accent6">
                    <a:tint val="1000"/>
                  </a:schemeClr>
                </a:solidFill>
              </a:rPr>
              <a:t>PĚVCI III.</a:t>
            </a:r>
            <a:endParaRPr lang="cs-CZ" sz="8800" dirty="0">
              <a:solidFill>
                <a:schemeClr val="accent6">
                  <a:tint val="1000"/>
                </a:scheme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Charakteristické znaky: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rgbClr val="94C600"/>
              </a:buClr>
              <a:buSzPct val="70000"/>
              <a:buFont typeface="Wingdings 2"/>
              <a:buChar char=""/>
              <a:defRPr/>
            </a:pPr>
            <a:r>
              <a:rPr lang="cs-CZ" dirty="0">
                <a:solidFill>
                  <a:srgbClr val="3E3D2D"/>
                </a:solidFill>
                <a:latin typeface="Franklin Gothic Book"/>
              </a:rPr>
              <a:t>Nejpočetnější skupina ptáků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rgbClr val="94C600"/>
              </a:buClr>
              <a:buSzPct val="70000"/>
              <a:buFont typeface="Wingdings 2"/>
              <a:buChar char=""/>
              <a:defRPr/>
            </a:pPr>
            <a:r>
              <a:rPr lang="cs-CZ" dirty="0">
                <a:solidFill>
                  <a:srgbClr val="3E3D2D"/>
                </a:solidFill>
                <a:latin typeface="Franklin Gothic Book"/>
              </a:rPr>
              <a:t>Drobní krmiví ptáci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rgbClr val="94C600"/>
              </a:buClr>
              <a:buSzPct val="70000"/>
              <a:buFont typeface="Wingdings 2"/>
              <a:buChar char=""/>
              <a:defRPr/>
            </a:pPr>
            <a:r>
              <a:rPr lang="cs-CZ" dirty="0">
                <a:solidFill>
                  <a:srgbClr val="3E3D2D"/>
                </a:solidFill>
                <a:latin typeface="Franklin Gothic Book"/>
              </a:rPr>
              <a:t>Dokonale vyvinuté zpěvné ústrojí 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rgbClr val="94C600"/>
              </a:buClr>
              <a:buSzPct val="70000"/>
              <a:buFont typeface="Wingdings 2"/>
              <a:buChar char=""/>
              <a:defRPr/>
            </a:pPr>
            <a:r>
              <a:rPr lang="cs-CZ" dirty="0">
                <a:solidFill>
                  <a:srgbClr val="3E3D2D"/>
                </a:solidFill>
                <a:latin typeface="Franklin Gothic Book"/>
              </a:rPr>
              <a:t>Zpěvem také vábí samec samičku k páření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rgbClr val="94C600"/>
              </a:buClr>
              <a:buSzPct val="70000"/>
              <a:buFont typeface="Wingdings 2"/>
              <a:buChar char=""/>
              <a:defRPr/>
            </a:pPr>
            <a:r>
              <a:rPr lang="cs-CZ" dirty="0">
                <a:solidFill>
                  <a:srgbClr val="3E3D2D"/>
                </a:solidFill>
                <a:latin typeface="Franklin Gothic Book"/>
              </a:rPr>
              <a:t>Stavějí si hnízda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rgbClr val="94C600"/>
              </a:buClr>
              <a:buSzPct val="70000"/>
              <a:buFont typeface="Wingdings 2"/>
              <a:buChar char=""/>
              <a:defRPr/>
            </a:pPr>
            <a:r>
              <a:rPr lang="cs-CZ" dirty="0">
                <a:solidFill>
                  <a:srgbClr val="3E3D2D"/>
                </a:solidFill>
                <a:latin typeface="Franklin Gothic Book"/>
              </a:rPr>
              <a:t>Mláďata se rodí holá, málo opeřená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rgbClr val="94C600"/>
              </a:buClr>
              <a:buSzPct val="70000"/>
              <a:buFont typeface="Wingdings 2"/>
              <a:buChar char=""/>
              <a:defRPr/>
            </a:pPr>
            <a:r>
              <a:rPr lang="cs-CZ" dirty="0">
                <a:solidFill>
                  <a:srgbClr val="3E3D2D"/>
                </a:solidFill>
                <a:latin typeface="Franklin Gothic Book"/>
              </a:rPr>
              <a:t>Žijí na polích, v lesích, zahradách i městských sadech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rgbClr val="94C600"/>
              </a:buClr>
              <a:buSzPct val="70000"/>
              <a:buFont typeface="Wingdings 2"/>
              <a:buChar char=""/>
              <a:defRPr/>
            </a:pPr>
            <a:r>
              <a:rPr lang="cs-CZ" dirty="0">
                <a:solidFill>
                  <a:srgbClr val="3E3D2D"/>
                </a:solidFill>
                <a:latin typeface="Franklin Gothic Book"/>
              </a:rPr>
              <a:t>Někteří bojují proti škodlivému hmyzu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rgbClr val="94C600"/>
              </a:buClr>
              <a:buSzPct val="70000"/>
              <a:buFont typeface="Wingdings 2"/>
              <a:buChar char=""/>
              <a:defRPr/>
            </a:pPr>
            <a:endParaRPr lang="cs-CZ" dirty="0">
              <a:solidFill>
                <a:srgbClr val="3E3D2D"/>
              </a:solidFill>
              <a:latin typeface="Franklin Gothic Book"/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rgbClr val="94C600"/>
              </a:buClr>
              <a:buSzPct val="70000"/>
              <a:buFont typeface="Wingdings 2"/>
              <a:buChar char=""/>
              <a:defRPr/>
            </a:pPr>
            <a:r>
              <a:rPr lang="cs-CZ" dirty="0">
                <a:solidFill>
                  <a:srgbClr val="3E3D2D"/>
                </a:solidFill>
                <a:latin typeface="Franklin Gothic Book"/>
              </a:rPr>
              <a:t>Rozdělujeme -  semenožravé</a:t>
            </a:r>
          </a:p>
          <a:p>
            <a:pPr marL="0" indent="0" eaLnBrk="1" fontAlgn="auto" hangingPunct="1">
              <a:spcAft>
                <a:spcPts val="0"/>
              </a:spcAft>
              <a:buClr>
                <a:srgbClr val="94C600"/>
              </a:buClr>
              <a:buSzPct val="70000"/>
              <a:buFont typeface="Arial" pitchFamily="34" charset="0"/>
              <a:buNone/>
              <a:defRPr/>
            </a:pPr>
            <a:r>
              <a:rPr lang="cs-CZ" dirty="0">
                <a:solidFill>
                  <a:srgbClr val="3E3D2D"/>
                </a:solidFill>
                <a:latin typeface="Franklin Gothic Book"/>
              </a:rPr>
              <a:t>                           </a:t>
            </a:r>
            <a:r>
              <a:rPr lang="cs-CZ" dirty="0" smtClean="0">
                <a:solidFill>
                  <a:srgbClr val="3E3D2D"/>
                </a:solidFill>
                <a:latin typeface="Franklin Gothic Book"/>
              </a:rPr>
              <a:t>-  </a:t>
            </a:r>
            <a:r>
              <a:rPr lang="cs-CZ" dirty="0">
                <a:solidFill>
                  <a:srgbClr val="3E3D2D"/>
                </a:solidFill>
                <a:latin typeface="Franklin Gothic Book"/>
              </a:rPr>
              <a:t>hmyzožravé</a:t>
            </a:r>
          </a:p>
          <a:p>
            <a:pPr marL="0" indent="0" eaLnBrk="1" fontAlgn="auto" hangingPunct="1">
              <a:spcAft>
                <a:spcPts val="0"/>
              </a:spcAft>
              <a:buClr>
                <a:srgbClr val="94C600"/>
              </a:buClr>
              <a:buSzPct val="70000"/>
              <a:buFont typeface="Arial" pitchFamily="34" charset="0"/>
              <a:buNone/>
              <a:defRPr/>
            </a:pPr>
            <a:r>
              <a:rPr lang="cs-CZ" dirty="0">
                <a:solidFill>
                  <a:srgbClr val="3E3D2D"/>
                </a:solidFill>
                <a:latin typeface="Franklin Gothic Book"/>
              </a:rPr>
              <a:t>                           </a:t>
            </a:r>
            <a:r>
              <a:rPr lang="cs-CZ" dirty="0" smtClean="0">
                <a:solidFill>
                  <a:srgbClr val="3E3D2D"/>
                </a:solidFill>
                <a:latin typeface="Franklin Gothic Book"/>
              </a:rPr>
              <a:t>-  </a:t>
            </a:r>
            <a:r>
              <a:rPr lang="cs-CZ" dirty="0">
                <a:solidFill>
                  <a:srgbClr val="3E3D2D"/>
                </a:solidFill>
                <a:latin typeface="Franklin Gothic Book"/>
              </a:rPr>
              <a:t>všežravé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691408" cy="1371600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400" dirty="0" smtClean="0"/>
              <a:t>SOJKA OBECNÁ</a:t>
            </a:r>
            <a:endParaRPr lang="cs-CZ" sz="44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52400" y="3273425"/>
            <a:ext cx="2378075" cy="1371600"/>
          </a:xfrm>
        </p:spPr>
        <p:txBody>
          <a:bodyPr rtlCol="0">
            <a:normAutofit fontScale="77500" lnSpcReduction="20000"/>
          </a:bodyPr>
          <a:lstStyle/>
          <a:p>
            <a:pPr marL="285750" indent="-28575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Tx/>
              <a:buChar char="-"/>
              <a:defRPr/>
            </a:pPr>
            <a:r>
              <a:rPr lang="cs-CZ" dirty="0" smtClean="0"/>
              <a:t>Žije v lesích</a:t>
            </a:r>
          </a:p>
          <a:p>
            <a:pPr marL="285750" indent="-28575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Tx/>
              <a:buChar char="-"/>
              <a:defRPr/>
            </a:pPr>
            <a:r>
              <a:rPr lang="cs-CZ" dirty="0" smtClean="0"/>
              <a:t>Při vyrušení - křikem varuje i ostatní obyvatele lesa</a:t>
            </a:r>
          </a:p>
          <a:p>
            <a:pPr marL="285750" indent="-28575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Tx/>
              <a:buChar char="-"/>
              <a:defRPr/>
            </a:pPr>
            <a:r>
              <a:rPr lang="cs-CZ" dirty="0" smtClean="0"/>
              <a:t>Živí se hmyzem, drobnými hlodavci, ale i plody</a:t>
            </a:r>
            <a:endParaRPr lang="cs-CZ" dirty="0"/>
          </a:p>
        </p:txBody>
      </p:sp>
      <p:pic>
        <p:nvPicPr>
          <p:cNvPr id="1024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2500" y="188913"/>
            <a:ext cx="4538663" cy="302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2500" y="3308350"/>
            <a:ext cx="4538663" cy="302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835424" cy="1371600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400" dirty="0" smtClean="0"/>
              <a:t>STRAKA OBECNÁ</a:t>
            </a:r>
            <a:endParaRPr lang="cs-CZ" sz="4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52400" y="3273425"/>
            <a:ext cx="2378075" cy="1371600"/>
          </a:xfrm>
        </p:spPr>
        <p:txBody>
          <a:bodyPr rtlCol="0">
            <a:normAutofit fontScale="55000" lnSpcReduction="20000"/>
          </a:bodyPr>
          <a:lstStyle/>
          <a:p>
            <a:pPr marL="285750" indent="-28575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Tx/>
              <a:buChar char="-"/>
              <a:defRPr/>
            </a:pPr>
            <a:r>
              <a:rPr lang="cs-CZ" dirty="0" smtClean="0"/>
              <a:t>Žije v </a:t>
            </a:r>
            <a:r>
              <a:rPr lang="cs-CZ" dirty="0" smtClean="0"/>
              <a:t>blízkosti </a:t>
            </a:r>
            <a:r>
              <a:rPr lang="cs-CZ" dirty="0" smtClean="0"/>
              <a:t>lidských sídel</a:t>
            </a:r>
          </a:p>
          <a:p>
            <a:pPr marL="285750" indent="-28575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Tx/>
              <a:buChar char="-"/>
              <a:defRPr/>
            </a:pPr>
            <a:r>
              <a:rPr lang="cs-CZ" dirty="0" smtClean="0"/>
              <a:t>Hnízdí na vysokých stromech</a:t>
            </a:r>
          </a:p>
          <a:p>
            <a:pPr marL="285750" indent="-28575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Tx/>
              <a:buChar char="-"/>
              <a:defRPr/>
            </a:pPr>
            <a:r>
              <a:rPr lang="cs-CZ" dirty="0" smtClean="0"/>
              <a:t>Nad hnízdem staví i stříšku z větví</a:t>
            </a:r>
          </a:p>
          <a:p>
            <a:pPr marL="285750" indent="-28575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Tx/>
              <a:buChar char="-"/>
              <a:defRPr/>
            </a:pPr>
            <a:r>
              <a:rPr lang="cs-CZ" dirty="0" smtClean="0"/>
              <a:t>Nápadně dlouhý ocas</a:t>
            </a:r>
          </a:p>
          <a:p>
            <a:pPr marL="285750" indent="-28575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Tx/>
              <a:buChar char="-"/>
              <a:defRPr/>
            </a:pPr>
            <a:r>
              <a:rPr lang="cs-CZ" dirty="0" smtClean="0"/>
              <a:t>Živí se hmyzem, plži, drobnými hlodavci</a:t>
            </a:r>
          </a:p>
          <a:p>
            <a:pPr marL="285750" indent="-28575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Tx/>
              <a:buChar char="-"/>
              <a:defRPr/>
            </a:pPr>
            <a:r>
              <a:rPr lang="cs-CZ" dirty="0" smtClean="0"/>
              <a:t>Někdy vybírá mláďata a vejce z jiných hnízd</a:t>
            </a:r>
            <a:endParaRPr lang="cs-CZ" dirty="0"/>
          </a:p>
        </p:txBody>
      </p:sp>
      <p:pic>
        <p:nvPicPr>
          <p:cNvPr id="1126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213" y="333375"/>
            <a:ext cx="5829300" cy="619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Straka obecná v letu: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12291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1229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1484313"/>
            <a:ext cx="5953125" cy="504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691408" cy="1371600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400" dirty="0" smtClean="0"/>
              <a:t>KAVKA OBECNÁ</a:t>
            </a:r>
            <a:endParaRPr lang="cs-CZ" sz="44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52400" y="3273425"/>
            <a:ext cx="2378075" cy="1371600"/>
          </a:xfrm>
        </p:spPr>
        <p:txBody>
          <a:bodyPr rtlCol="0">
            <a:normAutofit fontScale="77500" lnSpcReduction="20000"/>
          </a:bodyPr>
          <a:lstStyle/>
          <a:p>
            <a:pPr marL="285750" indent="-28575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Tx/>
              <a:buChar char="-"/>
              <a:defRPr/>
            </a:pPr>
            <a:r>
              <a:rPr lang="cs-CZ" dirty="0" smtClean="0"/>
              <a:t>Hnízda v dutých stromech, ve věžích kostelů, </a:t>
            </a:r>
            <a:r>
              <a:rPr lang="cs-CZ" dirty="0" err="1" smtClean="0"/>
              <a:t>napůdách</a:t>
            </a:r>
            <a:r>
              <a:rPr lang="cs-CZ" dirty="0" smtClean="0"/>
              <a:t> domů</a:t>
            </a:r>
          </a:p>
          <a:p>
            <a:pPr marL="285750" indent="-28575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Tx/>
              <a:buChar char="-"/>
              <a:defRPr/>
            </a:pPr>
            <a:r>
              <a:rPr lang="cs-CZ" dirty="0" smtClean="0"/>
              <a:t>Živočišná potrava a šťavnaté plody</a:t>
            </a:r>
          </a:p>
          <a:p>
            <a:pPr marL="285750" indent="-28575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Tx/>
              <a:buChar char="-"/>
              <a:defRPr/>
            </a:pPr>
            <a:r>
              <a:rPr lang="cs-CZ" dirty="0" smtClean="0"/>
              <a:t>Dá se snadno ochočit</a:t>
            </a:r>
            <a:endParaRPr lang="cs-CZ" dirty="0"/>
          </a:p>
        </p:txBody>
      </p:sp>
      <p:pic>
        <p:nvPicPr>
          <p:cNvPr id="1331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675" y="620713"/>
            <a:ext cx="5715000" cy="512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8800" dirty="0" smtClean="0">
                <a:solidFill>
                  <a:schemeClr val="accent6">
                    <a:tint val="1000"/>
                  </a:schemeClr>
                </a:solidFill>
              </a:rPr>
              <a:t>VRÁNY:</a:t>
            </a:r>
            <a:endParaRPr lang="cs-CZ" sz="8800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/>
              <a:t>Žijí v lesích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/>
              <a:t>Miskovité </a:t>
            </a:r>
            <a:r>
              <a:rPr lang="cs-CZ" dirty="0"/>
              <a:t>h</a:t>
            </a:r>
            <a:r>
              <a:rPr lang="cs-CZ" dirty="0" smtClean="0"/>
              <a:t>nízdo splétají z větviček a stébel a vymazávají blátem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/>
              <a:t>Živí se hmyzem, larvami, drobnými hlodavci – malé zajíce, ale i koroptve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/>
              <a:t>Okusují i pupeny stromů a sezobávají obilná zrna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/>
              <a:t>Zpěvné ústrojí, ale nepříjemně krákají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/>
              <a:t>Zástupci: - vrána obecná šedá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- vrána obecná černá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>
                <a:solidFill>
                  <a:schemeClr val="accent6">
                    <a:tint val="1000"/>
                  </a:schemeClr>
                </a:solidFill>
              </a:rPr>
              <a:t>vrána obecná </a:t>
            </a: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šedá: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1536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1573213"/>
            <a:ext cx="4968875" cy="4564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>
                <a:solidFill>
                  <a:schemeClr val="accent6">
                    <a:tint val="1000"/>
                  </a:schemeClr>
                </a:solidFill>
              </a:rPr>
              <a:t>vrána obecná </a:t>
            </a: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černá: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1628775"/>
            <a:ext cx="6207125" cy="454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547392" cy="1371600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400" dirty="0" smtClean="0"/>
              <a:t>HAVRAN POLNÍ</a:t>
            </a:r>
            <a:endParaRPr lang="cs-CZ" sz="44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xfrm>
            <a:off x="152400" y="3273425"/>
            <a:ext cx="2378075" cy="1371600"/>
          </a:xfrm>
        </p:spPr>
        <p:txBody>
          <a:bodyPr rtlCol="0">
            <a:normAutofit fontScale="85000" lnSpcReduction="20000"/>
          </a:bodyPr>
          <a:lstStyle/>
          <a:p>
            <a:pPr marL="285750" indent="-28575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Tx/>
              <a:buChar char="-"/>
              <a:defRPr/>
            </a:pPr>
            <a:r>
              <a:rPr lang="cs-CZ" dirty="0" smtClean="0"/>
              <a:t>Kovově lesklý</a:t>
            </a:r>
          </a:p>
          <a:p>
            <a:pPr marL="285750" indent="-28575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Tx/>
              <a:buChar char="-"/>
              <a:defRPr/>
            </a:pPr>
            <a:r>
              <a:rPr lang="cs-CZ" dirty="0" smtClean="0"/>
              <a:t>Hnízdí na vysokých stromech</a:t>
            </a:r>
          </a:p>
          <a:p>
            <a:pPr marL="285750" indent="-28575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Tx/>
              <a:buChar char="-"/>
              <a:defRPr/>
            </a:pPr>
            <a:r>
              <a:rPr lang="cs-CZ" dirty="0" smtClean="0"/>
              <a:t>Přezimují u nás havrani z východní Evropy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741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675" y="404813"/>
            <a:ext cx="5715000" cy="5343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Rozšíření havrana polního: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2060575"/>
            <a:ext cx="8169275" cy="377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Co již víš?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3600" dirty="0" smtClean="0"/>
              <a:t>Podle kterých znaků rozdělujeme pěvce?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3600" dirty="0" smtClean="0"/>
              <a:t>Kteří pěvci u nás zůstávají přes zimu?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3600" dirty="0" smtClean="0"/>
              <a:t>Pro které pěvce často vyvěšujeme budky?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3600" dirty="0" smtClean="0"/>
              <a:t>Co znamená, když se řekne, že jsou ptáci krmiví?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3600" dirty="0" smtClean="0"/>
              <a:t>Který pták při příchodu člověka do lesa se hlasitě ozývá?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3600" dirty="0" smtClean="0"/>
              <a:t>Kteří ptáci patří mezi všežravé pěvce?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ZDROJE: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 rtlCol="0">
            <a:normAutofit fontScale="40000" lnSpcReduction="2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altLang="cs-CZ" sz="2900" b="1" dirty="0" smtClean="0"/>
              <a:t>Fotografie z www. birdphoto.cz jsou použity se souhlasem všech autorů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altLang="cs-CZ" sz="2900" dirty="0" smtClean="0"/>
              <a:t>Sojka obecná: </a:t>
            </a:r>
            <a:r>
              <a:rPr lang="cs-CZ" sz="2900" dirty="0" smtClean="0"/>
              <a:t>BOUCNÝ</a:t>
            </a:r>
            <a:r>
              <a:rPr lang="cs-CZ" sz="2900" dirty="0"/>
              <a:t>, Dušan. </a:t>
            </a:r>
            <a:r>
              <a:rPr lang="cs-CZ" sz="2900" i="1" dirty="0"/>
              <a:t>birdphoto.cz</a:t>
            </a:r>
            <a:r>
              <a:rPr lang="cs-CZ" sz="2900" dirty="0"/>
              <a:t> [online]. [cit. </a:t>
            </a:r>
            <a:r>
              <a:rPr lang="cs-CZ" sz="2900" dirty="0" smtClean="0"/>
              <a:t>30.10.2013]. </a:t>
            </a:r>
            <a:r>
              <a:rPr lang="cs-CZ" sz="2900" dirty="0"/>
              <a:t>Dostupný na WWW: </a:t>
            </a:r>
            <a:r>
              <a:rPr lang="cs-CZ" sz="2900" dirty="0">
                <a:hlinkClick r:id="rId2"/>
              </a:rPr>
              <a:t>http://www.birdphoto.cz/?lang=cz&amp;sc_lang=cz&amp;action=photo&amp;prev_action=select&amp;cat_id=1&amp;subcat_id=10&amp;sort_id=92&amp;author_id=&amp;</a:t>
            </a:r>
            <a:r>
              <a:rPr lang="cs-CZ" sz="2900" dirty="0" smtClean="0">
                <a:hlinkClick r:id="rId2"/>
              </a:rPr>
              <a:t>photo_id=12779&amp;pg=1</a:t>
            </a:r>
            <a:endParaRPr lang="cs-CZ" sz="29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2900" dirty="0" smtClean="0"/>
              <a:t>Sojka obecná: BOUCNÝ</a:t>
            </a:r>
            <a:r>
              <a:rPr lang="cs-CZ" sz="2900" dirty="0"/>
              <a:t>, Dušan. </a:t>
            </a:r>
            <a:r>
              <a:rPr lang="cs-CZ" sz="2900" i="1" dirty="0"/>
              <a:t>birdphoto.cz</a:t>
            </a:r>
            <a:r>
              <a:rPr lang="cs-CZ" sz="2900" dirty="0"/>
              <a:t> [online]. [cit. </a:t>
            </a:r>
            <a:r>
              <a:rPr lang="cs-CZ" sz="2900" dirty="0" smtClean="0"/>
              <a:t>30.10.2013]. </a:t>
            </a:r>
            <a:r>
              <a:rPr lang="cs-CZ" sz="2900" dirty="0"/>
              <a:t>Dostupný na WWW: </a:t>
            </a:r>
            <a:r>
              <a:rPr lang="cs-CZ" sz="2900" dirty="0">
                <a:hlinkClick r:id="rId3"/>
              </a:rPr>
              <a:t>http://www.birdphoto.cz/?lang=cz&amp;sc_lang=cz&amp;action=photo&amp;prev_action=select&amp;cat_id=1&amp;subcat_id=10&amp;sort_id=92&amp;author_id=&amp;</a:t>
            </a:r>
            <a:r>
              <a:rPr lang="cs-CZ" sz="2900" dirty="0" smtClean="0">
                <a:hlinkClick r:id="rId3"/>
              </a:rPr>
              <a:t>photo_id=12046&amp;pg=1</a:t>
            </a:r>
            <a:endParaRPr lang="cs-CZ" sz="29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2900" dirty="0" smtClean="0"/>
              <a:t>Straka obecná: BĚLKA</a:t>
            </a:r>
            <a:r>
              <a:rPr lang="cs-CZ" sz="2900" dirty="0"/>
              <a:t>, Tomáš. </a:t>
            </a:r>
            <a:r>
              <a:rPr lang="cs-CZ" sz="2900" i="1" dirty="0"/>
              <a:t>birdphoto.cz</a:t>
            </a:r>
            <a:r>
              <a:rPr lang="cs-CZ" sz="2900" dirty="0"/>
              <a:t> [online]. [cit. </a:t>
            </a:r>
            <a:r>
              <a:rPr lang="cs-CZ" sz="2900" dirty="0" smtClean="0"/>
              <a:t>30.10.2013]. </a:t>
            </a:r>
            <a:r>
              <a:rPr lang="cs-CZ" sz="2900" dirty="0"/>
              <a:t>Dostupný na WWW: </a:t>
            </a:r>
            <a:r>
              <a:rPr lang="cs-CZ" sz="2900" dirty="0">
                <a:hlinkClick r:id="rId4"/>
              </a:rPr>
              <a:t>http://</a:t>
            </a:r>
            <a:r>
              <a:rPr lang="cs-CZ" sz="2900" dirty="0" smtClean="0">
                <a:hlinkClick r:id="rId4"/>
              </a:rPr>
              <a:t>www.birdphoto.cz/photos/x7792_v.jpg.pagespeed.ic.ymSpYuuSI7.jpg</a:t>
            </a:r>
            <a:endParaRPr lang="cs-CZ" sz="29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2900" dirty="0" smtClean="0"/>
              <a:t>Straka v letu: TUNKA</a:t>
            </a:r>
            <a:r>
              <a:rPr lang="cs-CZ" sz="2900" dirty="0"/>
              <a:t>, Zdeněk. </a:t>
            </a:r>
            <a:r>
              <a:rPr lang="cs-CZ" sz="2900" i="1" dirty="0"/>
              <a:t>birdphoto.cz</a:t>
            </a:r>
            <a:r>
              <a:rPr lang="cs-CZ" sz="2900" dirty="0"/>
              <a:t> [online]. [cit. </a:t>
            </a:r>
            <a:r>
              <a:rPr lang="cs-CZ" sz="2900" dirty="0" smtClean="0"/>
              <a:t>30.10.2013]. </a:t>
            </a:r>
            <a:r>
              <a:rPr lang="cs-CZ" sz="2900" dirty="0"/>
              <a:t>Dostupný na WWW: </a:t>
            </a:r>
            <a:r>
              <a:rPr lang="cs-CZ" sz="2900" dirty="0">
                <a:hlinkClick r:id="rId5"/>
              </a:rPr>
              <a:t>http://www.birdphoto.cz/?lang=cz&amp;sc_lang=cz&amp;action=photo&amp;prev_action=select&amp;cat_id=1&amp;subcat_id=10&amp;sort_id=104&amp;author_id=&amp;</a:t>
            </a:r>
            <a:r>
              <a:rPr lang="cs-CZ" sz="2900" dirty="0" smtClean="0">
                <a:hlinkClick r:id="rId5"/>
              </a:rPr>
              <a:t>photo_id=632&amp;pg=1</a:t>
            </a:r>
            <a:endParaRPr lang="cs-CZ" sz="29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2900" dirty="0" smtClean="0"/>
              <a:t>Kavka obecná: TUNKA</a:t>
            </a:r>
            <a:r>
              <a:rPr lang="cs-CZ" sz="2900" dirty="0"/>
              <a:t>, Zdeněk. </a:t>
            </a:r>
            <a:r>
              <a:rPr lang="cs-CZ" sz="2900" i="1" dirty="0"/>
              <a:t>birdphoto.cz</a:t>
            </a:r>
            <a:r>
              <a:rPr lang="cs-CZ" sz="2900" dirty="0"/>
              <a:t> [online]. [cit. </a:t>
            </a:r>
            <a:r>
              <a:rPr lang="cs-CZ" sz="2900" dirty="0" smtClean="0"/>
              <a:t>30.10.2013]. </a:t>
            </a:r>
            <a:r>
              <a:rPr lang="cs-CZ" sz="2900" dirty="0"/>
              <a:t>Dostupný na WWW: </a:t>
            </a:r>
            <a:r>
              <a:rPr lang="cs-CZ" sz="2900" dirty="0">
                <a:hlinkClick r:id="rId6"/>
              </a:rPr>
              <a:t>http://www.birdphoto.cz/?lang=cz&amp;sc_lang=cz&amp;action=photo&amp;prev_action=select&amp;cat_id=1&amp;subcat_id=10&amp;sort_id=125&amp;author_id=&amp;</a:t>
            </a:r>
            <a:r>
              <a:rPr lang="cs-CZ" sz="2900" dirty="0" smtClean="0">
                <a:hlinkClick r:id="rId6"/>
              </a:rPr>
              <a:t>photo_id=4534&amp;pg=1</a:t>
            </a:r>
            <a:endParaRPr lang="cs-CZ" sz="29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2900" dirty="0" smtClean="0"/>
              <a:t>Vrána obecná šedá: BĚLKA</a:t>
            </a:r>
            <a:r>
              <a:rPr lang="cs-CZ" sz="2900" dirty="0"/>
              <a:t>, Tomáš. </a:t>
            </a:r>
            <a:r>
              <a:rPr lang="cs-CZ" sz="2900" i="1" dirty="0"/>
              <a:t>birdphoto.cz</a:t>
            </a:r>
            <a:r>
              <a:rPr lang="cs-CZ" sz="2900" dirty="0"/>
              <a:t> [online]. [cit. </a:t>
            </a:r>
            <a:r>
              <a:rPr lang="cs-CZ" sz="2900" dirty="0" smtClean="0"/>
              <a:t>30.10.2013]. </a:t>
            </a:r>
            <a:r>
              <a:rPr lang="cs-CZ" sz="2900" dirty="0"/>
              <a:t>Dostupný na WWW: </a:t>
            </a:r>
            <a:r>
              <a:rPr lang="cs-CZ" sz="2900" dirty="0">
                <a:hlinkClick r:id="rId7"/>
              </a:rPr>
              <a:t>http://www.birdphoto.cz/?lang=cz&amp;sc_lang=cz&amp;action=photo&amp;prev_action=select&amp;cat_id=1&amp;subcat_id=10&amp;sort_id=219&amp;author_id=&amp;</a:t>
            </a:r>
            <a:r>
              <a:rPr lang="cs-CZ" sz="2900" dirty="0" smtClean="0">
                <a:hlinkClick r:id="rId7"/>
              </a:rPr>
              <a:t>photo_id=7793&amp;pg=1</a:t>
            </a:r>
            <a:endParaRPr lang="cs-CZ" sz="29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2900" dirty="0" smtClean="0"/>
              <a:t>Vrána obecná černá: TUNKA</a:t>
            </a:r>
            <a:r>
              <a:rPr lang="cs-CZ" sz="2900" dirty="0"/>
              <a:t>, Zdeněk. </a:t>
            </a:r>
            <a:r>
              <a:rPr lang="cs-CZ" sz="2900" i="1" dirty="0"/>
              <a:t>birdphoto.cz</a:t>
            </a:r>
            <a:r>
              <a:rPr lang="cs-CZ" sz="2900" dirty="0"/>
              <a:t> [online]. [cit. </a:t>
            </a:r>
            <a:r>
              <a:rPr lang="cs-CZ" sz="2900" dirty="0" smtClean="0"/>
              <a:t>30.10.2013]. </a:t>
            </a:r>
            <a:r>
              <a:rPr lang="cs-CZ" sz="2900" dirty="0"/>
              <a:t>Dostupný na WWW: </a:t>
            </a:r>
            <a:r>
              <a:rPr lang="cs-CZ" sz="2900" dirty="0">
                <a:hlinkClick r:id="rId8"/>
              </a:rPr>
              <a:t>http://www.birdphoto.cz/?lang=cz&amp;sc_lang=cz&amp;action=photo&amp;prev_action=select&amp;cat_id=1&amp;subcat_id=10&amp;sort_id=228&amp;author_id=&amp;</a:t>
            </a:r>
            <a:r>
              <a:rPr lang="cs-CZ" sz="2900" dirty="0" smtClean="0">
                <a:hlinkClick r:id="rId8"/>
              </a:rPr>
              <a:t>photo_id=1994&amp;pg=1</a:t>
            </a:r>
            <a:endParaRPr lang="cs-CZ" sz="29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2900" dirty="0" smtClean="0"/>
              <a:t>Havran polní: BOUCNÝ</a:t>
            </a:r>
            <a:r>
              <a:rPr lang="cs-CZ" sz="2900" dirty="0"/>
              <a:t>, Luděk. </a:t>
            </a:r>
            <a:r>
              <a:rPr lang="cs-CZ" sz="2900" i="1" dirty="0"/>
              <a:t>birdphoto.cz</a:t>
            </a:r>
            <a:r>
              <a:rPr lang="cs-CZ" sz="2900" dirty="0"/>
              <a:t> [online]. [cit. </a:t>
            </a:r>
            <a:r>
              <a:rPr lang="cs-CZ" sz="2900" dirty="0" smtClean="0"/>
              <a:t>30.10.2013]. </a:t>
            </a:r>
            <a:r>
              <a:rPr lang="cs-CZ" sz="2900" dirty="0"/>
              <a:t>Dostupný na WWW: </a:t>
            </a:r>
            <a:r>
              <a:rPr lang="cs-CZ" sz="2900" dirty="0">
                <a:hlinkClick r:id="rId9"/>
              </a:rPr>
              <a:t>http://www.birdphoto.cz/?lang=cz&amp;sc_lang=cz&amp;action=photo&amp;prev_action=select&amp;cat_id=1&amp;subcat_id=10&amp;sort_id=126&amp;author_id=&amp;</a:t>
            </a:r>
            <a:r>
              <a:rPr lang="cs-CZ" sz="2900" dirty="0" smtClean="0">
                <a:hlinkClick r:id="rId9"/>
              </a:rPr>
              <a:t>photo_id=11291&amp;pg=1</a:t>
            </a:r>
            <a:endParaRPr lang="cs-CZ" sz="29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altLang="cs-CZ" sz="2900" dirty="0" smtClean="0"/>
              <a:t>Mapa: </a:t>
            </a:r>
            <a:r>
              <a:rPr lang="cs-CZ" sz="2900" dirty="0" smtClean="0"/>
              <a:t>ADRIAN.BENKO</a:t>
            </a:r>
            <a:r>
              <a:rPr lang="cs-CZ" sz="2900" dirty="0"/>
              <a:t>. </a:t>
            </a:r>
            <a:r>
              <a:rPr lang="cs-CZ" sz="2900" i="1" dirty="0"/>
              <a:t>wikipedia.org</a:t>
            </a:r>
            <a:r>
              <a:rPr lang="cs-CZ" sz="2900" dirty="0"/>
              <a:t> [online]. [cit. </a:t>
            </a:r>
            <a:r>
              <a:rPr lang="cs-CZ" sz="2900" dirty="0" smtClean="0"/>
              <a:t>30.10.2013]. </a:t>
            </a:r>
            <a:r>
              <a:rPr lang="cs-CZ" sz="2900" dirty="0"/>
              <a:t>Dostupný na WWW: </a:t>
            </a:r>
            <a:r>
              <a:rPr lang="cs-CZ" sz="2900" dirty="0">
                <a:hlinkClick r:id="rId10"/>
              </a:rPr>
              <a:t>http://</a:t>
            </a:r>
            <a:r>
              <a:rPr lang="cs-CZ" sz="2900" dirty="0" smtClean="0">
                <a:hlinkClick r:id="rId10"/>
              </a:rPr>
              <a:t>cs.wikipedia.org/wiki/Soubor:Rook_range_map.PNG</a:t>
            </a:r>
            <a:endParaRPr lang="cs-CZ" sz="2900" dirty="0" smtClean="0"/>
          </a:p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charset="0"/>
              <a:buNone/>
              <a:defRPr/>
            </a:pPr>
            <a:r>
              <a:rPr lang="cs-CZ" sz="2900" dirty="0" smtClean="0"/>
              <a:t> 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altLang="cs-CZ" b="1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Vlastní 8">
      <a:dk1>
        <a:srgbClr val="17BBFD"/>
      </a:dk1>
      <a:lt1>
        <a:sysClr val="window" lastClr="FFFFFF"/>
      </a:lt1>
      <a:dk2>
        <a:srgbClr val="17BBFD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51515"/>
      </a:hlink>
      <a:folHlink>
        <a:srgbClr val="FF2AD7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Vlastní 8">
    <a:dk1>
      <a:srgbClr val="17BBFD"/>
    </a:dk1>
    <a:lt1>
      <a:sysClr val="window" lastClr="FFFFFF"/>
    </a:lt1>
    <a:dk2>
      <a:srgbClr val="17BBFD"/>
    </a:dk2>
    <a:lt2>
      <a:srgbClr val="D2D2D2"/>
    </a:lt2>
    <a:accent1>
      <a:srgbClr val="FF388C"/>
    </a:accent1>
    <a:accent2>
      <a:srgbClr val="E40059"/>
    </a:accent2>
    <a:accent3>
      <a:srgbClr val="9C007F"/>
    </a:accent3>
    <a:accent4>
      <a:srgbClr val="68007F"/>
    </a:accent4>
    <a:accent5>
      <a:srgbClr val="005BD3"/>
    </a:accent5>
    <a:accent6>
      <a:srgbClr val="00349E"/>
    </a:accent6>
    <a:hlink>
      <a:srgbClr val="151515"/>
    </a:hlink>
    <a:folHlink>
      <a:srgbClr val="FF2AD7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251</TotalTime>
  <Words>765</Words>
  <Application>Microsoft Office PowerPoint</Application>
  <PresentationFormat>Předvádění na obrazovce (4:3)</PresentationFormat>
  <Paragraphs>102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2" baseType="lpstr">
      <vt:lpstr>Arial</vt:lpstr>
      <vt:lpstr>Tw Cen MT</vt:lpstr>
      <vt:lpstr>Calibri</vt:lpstr>
      <vt:lpstr>Times New Roman</vt:lpstr>
      <vt:lpstr>Franklin Gothic Book</vt:lpstr>
      <vt:lpstr>Wingdings 2</vt:lpstr>
      <vt:lpstr>Došky</vt:lpstr>
      <vt:lpstr>Základní škola a Praktická škola Dvůr Králové nad Labem</vt:lpstr>
      <vt:lpstr>Snímek 2</vt:lpstr>
      <vt:lpstr>PĚVCI III.</vt:lpstr>
      <vt:lpstr>Charakteristické znaky:</vt:lpstr>
      <vt:lpstr>SOJKA OBECNÁ</vt:lpstr>
      <vt:lpstr>STRAKA OBECNÁ</vt:lpstr>
      <vt:lpstr>Straka obecná v letu:</vt:lpstr>
      <vt:lpstr>KAVKA OBECNÁ</vt:lpstr>
      <vt:lpstr>VRÁNY:</vt:lpstr>
      <vt:lpstr>vrána obecná šedá:</vt:lpstr>
      <vt:lpstr>vrána obecná černá:</vt:lpstr>
      <vt:lpstr>HAVRAN POLNÍ</vt:lpstr>
      <vt:lpstr>Rozšíření havrana polního:</vt:lpstr>
      <vt:lpstr>Co již víš?</vt:lpstr>
      <vt:lpstr>ZDROJE:</vt:lpstr>
    </vt:vector>
  </TitlesOfParts>
  <Company>Dvůr Králové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Praktická škola Dvůr králové nad Labem</dc:title>
  <dc:creator>ucitel</dc:creator>
  <cp:lastModifiedBy>Dum</cp:lastModifiedBy>
  <cp:revision>48</cp:revision>
  <dcterms:created xsi:type="dcterms:W3CDTF">2012-05-29T12:17:24Z</dcterms:created>
  <dcterms:modified xsi:type="dcterms:W3CDTF">2014-02-14T12:30:56Z</dcterms:modified>
</cp:coreProperties>
</file>