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8" r:id="rId11"/>
    <p:sldId id="269" r:id="rId12"/>
    <p:sldId id="270" r:id="rId13"/>
    <p:sldId id="272" r:id="rId14"/>
    <p:sldId id="271" r:id="rId15"/>
    <p:sldId id="262" r:id="rId16"/>
    <p:sldId id="26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835148F-8FF1-4092-9258-9AB8D5A349A7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950EE06-20C5-48BB-9D4E-9F9DC6AA9D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EC5710-3625-401F-B4B4-F90543BAB68C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20A21-5D84-4154-B6A9-2C4627339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872C7-F0F9-48B2-B285-6708DFD92170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03A5B68-440B-4707-9FEB-03CAB35F82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DDC8867-FDC0-437C-8B10-F1D4B830C4AE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1F35834-C753-4FDB-9F9F-B4C8D1234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9A9B987-1C8C-45E6-A46A-40F21F3024EE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C29A0B9-F932-499E-B722-508F71338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06AE2-1141-4BF4-85A2-A15C43F5A73D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25B32-22DF-4C8E-9FCE-70DF870715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8E454-B5AA-42A9-9D9D-1776B68CAF2D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D35D606F-C329-41B4-83BF-B330225F1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8840B-8626-40D5-9C47-F8342910F34B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37BA5-300B-4C75-9E19-AB1A830E2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905BE79-EDFA-4787-9DD7-A3EC1841660D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D23A0F4E-5479-4B3B-9153-21914072C2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45E25-DE6E-4E8B-82C9-F75EE83CE61D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A4F2A-53A3-4DC0-97E5-ED45865437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A4BDC7-694D-49B5-8BB6-C672530024ED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9DB34C-515F-4EE2-A1A8-E8C3E20820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FCCA411D-DD70-418B-87F4-0723DC540414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CBDBC29-C079-4F4D-8D60-2272C7CEAB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69" r:id="rId2"/>
    <p:sldLayoutId id="2147483774" r:id="rId3"/>
    <p:sldLayoutId id="2147483775" r:id="rId4"/>
    <p:sldLayoutId id="2147483776" r:id="rId5"/>
    <p:sldLayoutId id="2147483770" r:id="rId6"/>
    <p:sldLayoutId id="2147483777" r:id="rId7"/>
    <p:sldLayoutId id="2147483771" r:id="rId8"/>
    <p:sldLayoutId id="2147483778" r:id="rId9"/>
    <p:sldLayoutId id="2147483772" r:id="rId10"/>
    <p:sldLayoutId id="21474837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9C007F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68007F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rdphoto.cz/?lang=cz&amp;sc_lang=cz&amp;action=photo&amp;prev_action=select&amp;cat_id=1&amp;subcat_id=6&amp;sort_id=252&amp;author_id=&amp;photo_id=3972&amp;pg=1" TargetMode="External"/><Relationship Id="rId3" Type="http://schemas.openxmlformats.org/officeDocument/2006/relationships/hyperlink" Target="http://www.birdphoto.cz/?lang=cz&amp;sc_lang=cz&amp;action=photo&amp;prev_action=select&amp;cat_id=1&amp;subcat_id=6&amp;sort_id=372&amp;author_id=&amp;photo_id=4485&amp;pg=1" TargetMode="External"/><Relationship Id="rId7" Type="http://schemas.openxmlformats.org/officeDocument/2006/relationships/hyperlink" Target="http://www.birdphoto.cz/?lang=cz&amp;sc_lang=cz&amp;action=photo&amp;prev_action=select&amp;cat_id=1&amp;subcat_id=6&amp;sort_id=431&amp;author_id=&amp;photo_id=10923&amp;pg=1" TargetMode="External"/><Relationship Id="rId2" Type="http://schemas.openxmlformats.org/officeDocument/2006/relationships/hyperlink" Target="http://www.birdphoto.cz/?lang=cz&amp;sc_lang=cz&amp;action=photo&amp;prev_action=select&amp;cat_id=1&amp;subcat_id=6&amp;sort_id=139&amp;author_id=&amp;photo_id=11107&amp;pg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rdphoto.cz/?lang=cz&amp;sc_lang=cz&amp;action=photo&amp;prev_action=select&amp;cat_id=1&amp;subcat_id=6&amp;sort_id=391&amp;author_id=&amp;photo_id=7624&amp;pg=1" TargetMode="External"/><Relationship Id="rId5" Type="http://schemas.openxmlformats.org/officeDocument/2006/relationships/hyperlink" Target="http://www.birdphoto.cz/?lang=cz&amp;sc_lang=cz&amp;action=photo&amp;prev_action=select&amp;cat_id=1&amp;subcat_id=6&amp;sort_id=149&amp;author_id=&amp;photo_id=4609&amp;pg=1" TargetMode="External"/><Relationship Id="rId4" Type="http://schemas.openxmlformats.org/officeDocument/2006/relationships/hyperlink" Target="http://www.birdphoto.cz/?lang=cz&amp;sc_lang=cz&amp;action=photo&amp;prev_action=select&amp;cat_id=1&amp;subcat_id=6&amp;sort_id=489&amp;author_id=&amp;photo_id=9575&amp;pg=1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rdphoto.cz/?lang=cz&amp;sc_lang=cz&amp;action=photo&amp;prev_action=select&amp;cat_id=1&amp;subcat_id=6&amp;sort_id=363&amp;author_id=&amp;photo_id=3846&amp;pg=1" TargetMode="External"/><Relationship Id="rId2" Type="http://schemas.openxmlformats.org/officeDocument/2006/relationships/hyperlink" Target="http://www.birdphoto.cz/?lang=cz&amp;sc_lang=cz&amp;action=photo&amp;prev_action=select&amp;cat_id=1&amp;subcat_id=5&amp;sort_id=158&amp;author_id=&amp;photo_id=14301&amp;pg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irdphoto.cz/?lang=cz&amp;sc_lang=cz&amp;action=photo&amp;prev_action=select&amp;cat_id=1&amp;subcat_id=&amp;sort_id=172&amp;author_id=&amp;photo_id=14051&amp;pg=1" TargetMode="External"/><Relationship Id="rId4" Type="http://schemas.openxmlformats.org/officeDocument/2006/relationships/hyperlink" Target="http://www.birdphoto.cz/?lang=cz&amp;sc_lang=cz&amp;action=photo&amp;prev_action=select&amp;cat_id=1&amp;subcat_id=6&amp;sort_id=561&amp;author_id=&amp;photo_id=13855&amp;pg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altLang="cs-CZ" sz="2000" smtClean="0">
                <a:latin typeface="Times New Roman" pitchFamily="18" charset="0"/>
              </a:rPr>
              <a:t>Základní škola a Praktická škola</a:t>
            </a:r>
            <a:br>
              <a:rPr lang="cs-CZ" altLang="cs-CZ" sz="2000" smtClean="0">
                <a:latin typeface="Times New Roman" pitchFamily="18" charset="0"/>
              </a:rPr>
            </a:br>
            <a:r>
              <a:rPr lang="cs-CZ" altLang="cs-CZ" sz="2000" smtClean="0">
                <a:latin typeface="Times New Roman" pitchFamily="18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8218488" cy="3343275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VY_32_INOVACE_04 - 15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ZOOLOGIE – OBRATLOVCI –  PTÁCI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Dlouhokřídlí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na II.st. ZV-LMP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03.01.2014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pic>
        <p:nvPicPr>
          <p:cNvPr id="9248" name="Obrázek 5" descr="Popis: MSMT_logolink_bez_vl_a_sloganu.a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9" name="Obrázek 3" descr="Popis: MSMT_slog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50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 altLang="cs-CZ">
              <a:latin typeface="Calibri" pitchFamily="34" charset="0"/>
            </a:endParaRPr>
          </a:p>
        </p:txBody>
      </p:sp>
      <p:sp>
        <p:nvSpPr>
          <p:cNvPr id="9251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altLang="cs-CZ" sz="1200">
                <a:cs typeface="Times New Roman" pitchFamily="18" charset="0"/>
              </a:rPr>
              <a:t>  </a:t>
            </a:r>
            <a:endParaRPr lang="cs-CZ" altLang="cs-CZ" sz="900"/>
          </a:p>
          <a:p>
            <a:pPr eaLnBrk="0" hangingPunct="0"/>
            <a:endParaRPr lang="cs-CZ" alt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68313" y="549275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porovnat vnější a vnitřní stavbu ptáků a vysvětlit funkce jednotlivých orgánů.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rozlišit  jednotlivé skupiny  ptáků a znát hlavní zástupce,  objasnit jejich způsob života a přizpůsobení danému prostředí.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vědět o významu ptáků v přírodě i pro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schopnost vyhledávání informací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 a opakování učiva, ale také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 měl  umět  pojmenovat jednotlivé ptáky.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Dlouhokřídlí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 plovací blána, nekrmivá mláďata,…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Učebnice : - KROULÍKOVÁ ING. PAEDDR., Jarmila; KROULÍK ING. CSC., Josef. Přírodopis 8. Praha: Septima, 1995,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ISBN 80 - 85801 - 36 - 1.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- </a:t>
                      </a: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ČERNÍK, PaedDr.</a:t>
                      </a:r>
                      <a:r>
                        <a:rPr lang="cs-CZ" sz="120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V</a:t>
                      </a: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ladimír; MARTINEC, CSC, RNDr. Zdeněk. </a:t>
                      </a:r>
                      <a:r>
                        <a:rPr lang="cs-CZ" sz="1200" i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Přírodopis - zoologie</a:t>
                      </a: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 Praha: SPN, 1995,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ISBN 80-85937-05-0.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Encyklopedie dle výběru učitele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type="body" idx="1"/>
          </p:nvPr>
        </p:nvSpPr>
        <p:spPr>
          <a:xfrm>
            <a:off x="827584" y="3212976"/>
            <a:ext cx="8316416" cy="1673225"/>
          </a:xfrm>
        </p:spPr>
        <p:txBody>
          <a:bodyPr/>
          <a:lstStyle/>
          <a:p>
            <a:pPr eaLnBrk="1" hangingPunct="1"/>
            <a:r>
              <a:rPr lang="cs-CZ" altLang="cs-CZ" sz="8000" b="1" dirty="0" smtClean="0"/>
              <a:t>DLOUHOKŘÍDLÍ</a:t>
            </a:r>
          </a:p>
        </p:txBody>
      </p:sp>
      <p:sp>
        <p:nvSpPr>
          <p:cNvPr id="1126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PTÁCI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5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Charakteristické rysy:</a:t>
            </a:r>
          </a:p>
        </p:txBody>
      </p:sp>
      <p:sp>
        <p:nvSpPr>
          <p:cNvPr id="12291" name="Zástupný symbol pro obsah 6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altLang="cs-CZ" smtClean="0"/>
              <a:t>Úzká dlouhá křídla</a:t>
            </a:r>
          </a:p>
          <a:p>
            <a:pPr eaLnBrk="1" hangingPunct="1"/>
            <a:r>
              <a:rPr lang="cs-CZ" altLang="cs-CZ" smtClean="0"/>
              <a:t>Prsty spojené plovací blánou</a:t>
            </a:r>
          </a:p>
          <a:p>
            <a:pPr eaLnBrk="1" hangingPunct="1"/>
            <a:r>
              <a:rPr lang="cs-CZ" altLang="cs-CZ" smtClean="0"/>
              <a:t>Žijí blízko vody</a:t>
            </a:r>
          </a:p>
          <a:p>
            <a:pPr eaLnBrk="1" hangingPunct="1"/>
            <a:r>
              <a:rPr lang="cs-CZ" altLang="cs-CZ" smtClean="0"/>
              <a:t>Živí se drobnými živočichy a bezobratlými</a:t>
            </a:r>
          </a:p>
          <a:p>
            <a:pPr eaLnBrk="1" hangingPunct="1"/>
            <a:r>
              <a:rPr lang="cs-CZ" altLang="cs-CZ" smtClean="0"/>
              <a:t>Hnízdí na zemi</a:t>
            </a:r>
          </a:p>
          <a:p>
            <a:pPr eaLnBrk="1" hangingPunct="1"/>
            <a:r>
              <a:rPr lang="cs-CZ" altLang="cs-CZ" smtClean="0"/>
              <a:t>Mláďata jsou nekrmivá</a:t>
            </a:r>
          </a:p>
          <a:p>
            <a:pPr eaLnBrk="1" hangingPunct="1"/>
            <a:r>
              <a:rPr lang="cs-CZ" altLang="cs-CZ" smtClean="0"/>
              <a:t>Pečují oba rodiče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Racek chechtavý</a:t>
            </a:r>
          </a:p>
        </p:txBody>
      </p:sp>
      <p:sp>
        <p:nvSpPr>
          <p:cNvPr id="13315" name="Zástupný symbol pro text 5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730152" cy="4343400"/>
          </a:xfrm>
        </p:spPr>
        <p:txBody>
          <a:bodyPr/>
          <a:lstStyle/>
          <a:p>
            <a:pPr marL="285750" indent="-285750" eaLnBrk="1" hangingPunct="1">
              <a:buFontTx/>
              <a:buChar char="-"/>
            </a:pPr>
            <a:endParaRPr lang="cs-CZ" altLang="cs-CZ" sz="1600" dirty="0" smtClean="0">
              <a:solidFill>
                <a:srgbClr val="68007F"/>
              </a:solidFill>
            </a:endParaRPr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>
                <a:solidFill>
                  <a:srgbClr val="68007F"/>
                </a:solidFill>
              </a:rPr>
              <a:t>Obývá mořské i vnitrozemní pobřeží Evropy i Asie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>
                <a:solidFill>
                  <a:srgbClr val="68007F"/>
                </a:solidFill>
              </a:rPr>
              <a:t>Měří asi 35 cm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1600" dirty="0" smtClean="0">
                <a:solidFill>
                  <a:srgbClr val="68007F"/>
                </a:solidFill>
              </a:rPr>
              <a:t>Hlasitý pták, ale hlas nepřipomíná chechtání</a:t>
            </a:r>
          </a:p>
        </p:txBody>
      </p:sp>
      <p:sp>
        <p:nvSpPr>
          <p:cNvPr id="13316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1844675"/>
            <a:ext cx="6191250" cy="435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Racek tříprstý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730152" cy="4343400"/>
          </a:xfrm>
        </p:spPr>
        <p:txBody>
          <a:bodyPr/>
          <a:lstStyle/>
          <a:p>
            <a:pPr marL="285750" indent="-285750" eaLnBrk="1" hangingPunct="1">
              <a:buFontTx/>
              <a:buChar char="-"/>
            </a:pPr>
            <a:endParaRPr lang="cs-CZ" altLang="cs-CZ" sz="2000" dirty="0" smtClean="0">
              <a:solidFill>
                <a:srgbClr val="68007F"/>
              </a:solidFill>
            </a:endParaRPr>
          </a:p>
          <a:p>
            <a:pPr marL="285750" indent="-285750" eaLnBrk="1" hangingPunct="1">
              <a:buFontTx/>
              <a:buChar char="-"/>
            </a:pPr>
            <a:r>
              <a:rPr lang="cs-CZ" altLang="cs-CZ" sz="2000" dirty="0" smtClean="0">
                <a:solidFill>
                  <a:srgbClr val="68007F"/>
                </a:solidFill>
              </a:rPr>
              <a:t>Tmavé končetiny  se 3 prsty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2000" dirty="0" smtClean="0">
                <a:solidFill>
                  <a:srgbClr val="68007F"/>
                </a:solidFill>
              </a:rPr>
              <a:t>Měří asi 40 cm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z="2000" dirty="0" smtClean="0">
                <a:solidFill>
                  <a:srgbClr val="68007F"/>
                </a:solidFill>
              </a:rPr>
              <a:t>Rozpětí křídel až 100 cm</a:t>
            </a:r>
          </a:p>
        </p:txBody>
      </p:sp>
      <p:sp>
        <p:nvSpPr>
          <p:cNvPr id="14340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13" y="1830388"/>
            <a:ext cx="4319587" cy="427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/>
              <a:t>Další druhy racků:</a:t>
            </a:r>
          </a:p>
        </p:txBody>
      </p:sp>
      <p:sp>
        <p:nvSpPr>
          <p:cNvPr id="15363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altLang="cs-CZ" sz="2400" smtClean="0"/>
              <a:t>Jeden z největších racků</a:t>
            </a:r>
          </a:p>
        </p:txBody>
      </p:sp>
      <p:sp>
        <p:nvSpPr>
          <p:cNvPr id="15364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5365" name="Zástupný symbol pro text 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39763"/>
          </a:xfrm>
        </p:spPr>
        <p:txBody>
          <a:bodyPr/>
          <a:lstStyle/>
          <a:p>
            <a:pPr algn="ctr" eaLnBrk="1" hangingPunct="1"/>
            <a:r>
              <a:rPr lang="cs-CZ" altLang="cs-CZ" smtClean="0"/>
              <a:t>Racek šedý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39763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dirty="0" smtClean="0"/>
              <a:t>Racek bouřní</a:t>
            </a:r>
            <a:endParaRPr lang="cs-CZ" dirty="0"/>
          </a:p>
        </p:txBody>
      </p:sp>
      <p:pic>
        <p:nvPicPr>
          <p:cNvPr id="1536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4663" y="2997200"/>
            <a:ext cx="4095750" cy="294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1400" y="2546350"/>
            <a:ext cx="3783013" cy="3367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/>
              <a:t>Další druhy racků: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Je všežravec</a:t>
            </a:r>
          </a:p>
        </p:txBody>
      </p:sp>
      <p:sp>
        <p:nvSpPr>
          <p:cNvPr id="16388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6389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39763"/>
          </a:xfrm>
        </p:spPr>
        <p:txBody>
          <a:bodyPr/>
          <a:lstStyle/>
          <a:p>
            <a:pPr algn="ctr" eaLnBrk="1" hangingPunct="1"/>
            <a:r>
              <a:rPr lang="cs-CZ" altLang="cs-CZ" smtClean="0"/>
              <a:t>Racek mořský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39763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dirty="0" smtClean="0"/>
              <a:t>Racek žlutonohý</a:t>
            </a:r>
            <a:endParaRPr lang="cs-CZ" dirty="0"/>
          </a:p>
        </p:txBody>
      </p:sp>
      <p:pic>
        <p:nvPicPr>
          <p:cNvPr id="1639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3284538"/>
            <a:ext cx="3924300" cy="2728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363" y="2484438"/>
            <a:ext cx="3527425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6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Další druhy racků:</a:t>
            </a:r>
          </a:p>
        </p:txBody>
      </p:sp>
      <p:sp>
        <p:nvSpPr>
          <p:cNvPr id="17411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altLang="cs-CZ" smtClean="0"/>
              <a:t>Racek bělohlavý</a:t>
            </a:r>
          </a:p>
          <a:p>
            <a:pPr eaLnBrk="1" hangingPunct="1"/>
            <a:r>
              <a:rPr lang="cs-CZ" altLang="cs-CZ" smtClean="0"/>
              <a:t>Racek černohlavý</a:t>
            </a:r>
          </a:p>
          <a:p>
            <a:pPr eaLnBrk="1" hangingPunct="1"/>
            <a:r>
              <a:rPr lang="cs-CZ" altLang="cs-CZ" smtClean="0"/>
              <a:t>Racek malý</a:t>
            </a:r>
          </a:p>
          <a:p>
            <a:pPr eaLnBrk="1" hangingPunct="1"/>
            <a:r>
              <a:rPr lang="cs-CZ" altLang="cs-CZ" smtClean="0"/>
              <a:t>Racek polární</a:t>
            </a:r>
          </a:p>
          <a:p>
            <a:pPr eaLnBrk="1" hangingPunct="1"/>
            <a:r>
              <a:rPr lang="cs-CZ" altLang="cs-CZ" smtClean="0"/>
              <a:t>Racek středomořský</a:t>
            </a:r>
          </a:p>
          <a:p>
            <a:pPr eaLnBrk="1" hangingPunct="1"/>
            <a:r>
              <a:rPr lang="cs-CZ" altLang="cs-CZ" smtClean="0"/>
              <a:t>Racek stříbřitý</a:t>
            </a:r>
          </a:p>
          <a:p>
            <a:pPr eaLnBrk="1" hangingPunct="1"/>
            <a:r>
              <a:rPr lang="cs-CZ" altLang="cs-CZ" smtClean="0"/>
              <a:t>Racek tenkozobý</a:t>
            </a:r>
          </a:p>
          <a:p>
            <a:pPr eaLnBrk="1" hangingPunct="1"/>
            <a:r>
              <a:rPr lang="cs-CZ" altLang="cs-CZ" smtClean="0"/>
              <a:t>Racek zelenonohý</a:t>
            </a: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62475" y="2060575"/>
            <a:ext cx="4149725" cy="347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nice se šipkou 9"/>
          <p:cNvCxnSpPr/>
          <p:nvPr/>
        </p:nvCxnSpPr>
        <p:spPr>
          <a:xfrm>
            <a:off x="3995738" y="4005263"/>
            <a:ext cx="9366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Další zástupci dlouhokřídlých:</a:t>
            </a:r>
          </a:p>
        </p:txBody>
      </p:sp>
      <p:sp>
        <p:nvSpPr>
          <p:cNvPr id="18435" name="Zástupný symbol pro text 7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285750" indent="-285750" eaLnBrk="1" hangingPunct="1">
              <a:buFontTx/>
              <a:buChar char="-"/>
            </a:pPr>
            <a:r>
              <a:rPr lang="cs-CZ" altLang="cs-CZ" smtClean="0">
                <a:solidFill>
                  <a:srgbClr val="68007F"/>
                </a:solidFill>
              </a:rPr>
              <a:t>Dlouhý tenký a zahnutý zobák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mtClean="0">
                <a:solidFill>
                  <a:srgbClr val="68007F"/>
                </a:solidFill>
              </a:rPr>
              <a:t>Mláďata nekrmivá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mtClean="0">
                <a:solidFill>
                  <a:srgbClr val="68007F"/>
                </a:solidFill>
              </a:rPr>
              <a:t>Pečuje samec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mtClean="0">
                <a:solidFill>
                  <a:srgbClr val="68007F"/>
                </a:solidFill>
              </a:rPr>
              <a:t>Samice je pestřejší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mtClean="0">
                <a:solidFill>
                  <a:srgbClr val="68007F"/>
                </a:solidFill>
              </a:rPr>
              <a:t>Dobrý letec</a:t>
            </a:r>
          </a:p>
          <a:p>
            <a:pPr marL="285750" indent="-285750" eaLnBrk="1" hangingPunct="1">
              <a:buFontTx/>
              <a:buChar char="-"/>
            </a:pPr>
            <a:endParaRPr lang="cs-CZ" altLang="cs-CZ" smtClean="0">
              <a:solidFill>
                <a:srgbClr val="68007F"/>
              </a:solidFill>
            </a:endParaRPr>
          </a:p>
        </p:txBody>
      </p:sp>
      <p:sp>
        <p:nvSpPr>
          <p:cNvPr id="18436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Koliha velká</a:t>
            </a:r>
          </a:p>
        </p:txBody>
      </p:sp>
      <p:pic>
        <p:nvPicPr>
          <p:cNvPr id="1843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775" y="2349500"/>
            <a:ext cx="3887788" cy="388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Další zástupci dlouhokřídlých:</a:t>
            </a:r>
          </a:p>
        </p:txBody>
      </p:sp>
      <p:sp>
        <p:nvSpPr>
          <p:cNvPr id="19459" name="Zástupný symbol pro text 2"/>
          <p:cNvSpPr>
            <a:spLocks noGrp="1"/>
          </p:cNvSpPr>
          <p:nvPr>
            <p:ph type="body" idx="2"/>
          </p:nvPr>
        </p:nvSpPr>
        <p:spPr>
          <a:xfrm>
            <a:off x="467544" y="1752600"/>
            <a:ext cx="1872208" cy="4343400"/>
          </a:xfrm>
        </p:spPr>
        <p:txBody>
          <a:bodyPr/>
          <a:lstStyle/>
          <a:p>
            <a:pPr eaLnBrk="1" hangingPunct="1"/>
            <a:r>
              <a:rPr lang="cs-CZ" altLang="cs-CZ" sz="2400" b="1" smtClean="0">
                <a:solidFill>
                  <a:srgbClr val="68007F"/>
                </a:solidFill>
              </a:rPr>
              <a:t>CHALUHA PŘÍŽIVNÁ</a:t>
            </a:r>
          </a:p>
        </p:txBody>
      </p:sp>
      <p:sp>
        <p:nvSpPr>
          <p:cNvPr id="19460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946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1916113"/>
            <a:ext cx="6096000" cy="406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Další zástupci dlouhokřídlých:</a:t>
            </a:r>
          </a:p>
        </p:txBody>
      </p:sp>
      <p:sp>
        <p:nvSpPr>
          <p:cNvPr id="2048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730152" cy="4343400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8007F"/>
                </a:solidFill>
              </a:rPr>
              <a:t>RYBÁK VELKOZOBÝ</a:t>
            </a:r>
          </a:p>
        </p:txBody>
      </p:sp>
      <p:sp>
        <p:nvSpPr>
          <p:cNvPr id="2048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2048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4913" y="1887538"/>
            <a:ext cx="6191250" cy="412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Fotografie pro potěšení:</a:t>
            </a:r>
          </a:p>
        </p:txBody>
      </p:sp>
      <p:sp>
        <p:nvSpPr>
          <p:cNvPr id="21507" name="Zástupný symbol pro text 2"/>
          <p:cNvSpPr>
            <a:spLocks noGrp="1"/>
          </p:cNvSpPr>
          <p:nvPr>
            <p:ph type="body" idx="2"/>
          </p:nvPr>
        </p:nvSpPr>
        <p:spPr>
          <a:xfrm>
            <a:off x="539552" y="1752600"/>
            <a:ext cx="1800200" cy="4343400"/>
          </a:xfrm>
        </p:spPr>
        <p:txBody>
          <a:bodyPr/>
          <a:lstStyle/>
          <a:p>
            <a:r>
              <a:rPr lang="cs-CZ" sz="2800" b="1" smtClean="0">
                <a:solidFill>
                  <a:srgbClr val="68007F"/>
                </a:solidFill>
              </a:rPr>
              <a:t>JESPÁK OBECNÝ</a:t>
            </a:r>
          </a:p>
        </p:txBody>
      </p:sp>
      <p:sp>
        <p:nvSpPr>
          <p:cNvPr id="21508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150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1576388"/>
            <a:ext cx="4681538" cy="4681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4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Opakování:</a:t>
            </a:r>
          </a:p>
        </p:txBody>
      </p:sp>
      <p:sp>
        <p:nvSpPr>
          <p:cNvPr id="22531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altLang="cs-CZ" sz="4800" smtClean="0"/>
              <a:t>Který je nejdůležitější znak dlouhokřídlých?</a:t>
            </a:r>
          </a:p>
          <a:p>
            <a:pPr eaLnBrk="1" hangingPunct="1"/>
            <a:r>
              <a:rPr lang="cs-CZ" altLang="cs-CZ" sz="4800" smtClean="0"/>
              <a:t>Které další znaky znáš?</a:t>
            </a:r>
          </a:p>
          <a:p>
            <a:pPr eaLnBrk="1" hangingPunct="1"/>
            <a:r>
              <a:rPr lang="cs-CZ" altLang="cs-CZ" sz="4800" smtClean="0"/>
              <a:t>Jmenuj zástupce racků.</a:t>
            </a:r>
          </a:p>
          <a:p>
            <a:pPr eaLnBrk="1" hangingPunct="1"/>
            <a:r>
              <a:rPr lang="cs-CZ" altLang="cs-CZ" sz="4800" smtClean="0"/>
              <a:t>Jmenuj další zástupce dlouhokřídlých.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4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ZDROJE:</a:t>
            </a:r>
          </a:p>
        </p:txBody>
      </p:sp>
      <p:sp>
        <p:nvSpPr>
          <p:cNvPr id="15363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dirty="0" smtClean="0"/>
              <a:t>Racek chechtavý: TUNKA, Zdeněk. </a:t>
            </a:r>
            <a:r>
              <a:rPr lang="cs-CZ" altLang="cs-CZ" sz="1200" i="1" dirty="0" smtClean="0"/>
              <a:t>birdphoto.cz</a:t>
            </a:r>
            <a:r>
              <a:rPr lang="cs-CZ" altLang="cs-CZ" sz="1200" dirty="0" smtClean="0"/>
              <a:t> [online]. [cit. 3.1.2014]. Dostupný na WWW: </a:t>
            </a:r>
            <a:r>
              <a:rPr lang="cs-CZ" altLang="cs-CZ" sz="1200" dirty="0" smtClean="0">
                <a:hlinkClick r:id="rId2"/>
              </a:rPr>
              <a:t>http://www.birdphoto.cz/?lang=cz&amp;sc_lang=cz&amp;action=photo&amp;prev_action=select&amp;cat_id=1&amp;subcat_id=6&amp;sort_id=139&amp;author_id=&amp;photo_id=11107&amp;pg=1</a:t>
            </a:r>
            <a:endParaRPr lang="cs-CZ" altLang="cs-CZ" sz="1200" dirty="0" smtClean="0"/>
          </a:p>
          <a:p>
            <a:pPr eaLnBrk="1" hangingPunct="1">
              <a:defRPr/>
            </a:pPr>
            <a:r>
              <a:rPr lang="cs-CZ" altLang="cs-CZ" sz="1200" dirty="0" smtClean="0"/>
              <a:t> racek tříprstý:</a:t>
            </a:r>
            <a:r>
              <a:rPr lang="cs-CZ" altLang="cs-CZ" sz="1200" dirty="0"/>
              <a:t> </a:t>
            </a:r>
            <a:r>
              <a:rPr lang="cs-CZ" sz="1200" dirty="0" smtClean="0"/>
              <a:t>POSPÍŠIL, Tomáš. </a:t>
            </a:r>
            <a:r>
              <a:rPr lang="cs-CZ" sz="1200" i="1" dirty="0" smtClean="0"/>
              <a:t>birdphoto.cz</a:t>
            </a:r>
            <a:r>
              <a:rPr lang="cs-CZ" sz="1200" dirty="0" smtClean="0"/>
              <a:t> [online]. [cit. 3.1.2014]. Dostupný na WWW: </a:t>
            </a:r>
            <a:r>
              <a:rPr lang="cs-CZ" sz="1200" dirty="0" smtClean="0">
                <a:hlinkClick r:id="rId3"/>
              </a:rPr>
              <a:t>http://www.birdphoto.cz/?lang=cz&amp;sc_</a:t>
            </a:r>
            <a:r>
              <a:rPr lang="cs-CZ" sz="1200" dirty="0">
                <a:hlinkClick r:id="rId3"/>
              </a:rPr>
              <a:t>lang=cz&amp;action=photo&amp;prev</a:t>
            </a:r>
            <a:r>
              <a:rPr lang="cs-CZ" sz="1200" dirty="0" smtClean="0">
                <a:hlinkClick r:id="rId3"/>
              </a:rPr>
              <a:t>_action=select&amp;cat_id=1&amp;subcat_id=6&amp;sort_id=372&amp;author_id=&amp;photo_id=4485&amp;pg=1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Racek šedý:</a:t>
            </a:r>
            <a:r>
              <a:rPr lang="cs-CZ" sz="1200" dirty="0"/>
              <a:t> </a:t>
            </a:r>
            <a:r>
              <a:rPr lang="cs-CZ" sz="1200" dirty="0" smtClean="0"/>
              <a:t>BĚLKA, Tomáš. </a:t>
            </a:r>
            <a:r>
              <a:rPr lang="cs-CZ" sz="1200" i="1" dirty="0" smtClean="0"/>
              <a:t>birdphoto.cz</a:t>
            </a:r>
            <a:r>
              <a:rPr lang="cs-CZ" sz="1200" dirty="0" smtClean="0"/>
              <a:t> [online]. [cit. 3.1.2014]. Dostupný na WWW: </a:t>
            </a:r>
            <a:r>
              <a:rPr lang="cs-CZ" sz="1200" dirty="0" smtClean="0">
                <a:hlinkClick r:id="rId4"/>
              </a:rPr>
              <a:t>http://www.birdphoto.cz/?lang=cz&amp;sc_lang=cz&amp;action=photo&amp;prev_action=select&amp;cat_id=1&amp;subcat_id=6&amp;sort_id=489&amp;author_id=&amp;photo_id=9575&amp;pg=1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Racek bouřní:</a:t>
            </a:r>
            <a:r>
              <a:rPr lang="cs-CZ" sz="1200" dirty="0"/>
              <a:t> </a:t>
            </a:r>
            <a:r>
              <a:rPr lang="cs-CZ" sz="1200" dirty="0" smtClean="0"/>
              <a:t>BĚLKA, Tomáš. </a:t>
            </a:r>
            <a:r>
              <a:rPr lang="cs-CZ" sz="1200" i="1" dirty="0" smtClean="0"/>
              <a:t>birdphoto.cz</a:t>
            </a:r>
            <a:r>
              <a:rPr lang="cs-CZ" sz="1200" dirty="0" smtClean="0"/>
              <a:t> [online]. [cit. 3.1.2014]. Dostupný na WWW: </a:t>
            </a:r>
            <a:r>
              <a:rPr lang="cs-CZ" sz="1200" dirty="0" smtClean="0">
                <a:hlinkClick r:id="rId5"/>
              </a:rPr>
              <a:t>http://www.birdphoto.cz/?lang=cz&amp;sc_lang=cz&amp;action=photo&amp;prev_action=select&amp;cat_id=1&amp;subcat_id=6&amp;sort_id=149&amp;author_id=&amp;photo_id=4609&amp;pg=1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racek mořský: TUNKA, Zdeněk. </a:t>
            </a:r>
            <a:r>
              <a:rPr lang="cs-CZ" sz="1200" i="1" dirty="0" smtClean="0"/>
              <a:t>birdphoto.cz</a:t>
            </a:r>
            <a:r>
              <a:rPr lang="cs-CZ" sz="1200" dirty="0" smtClean="0"/>
              <a:t> [online]. [cit. 3.1.2014]. Dostupný na WWW: </a:t>
            </a:r>
            <a:r>
              <a:rPr lang="cs-CZ" sz="1200" dirty="0" smtClean="0">
                <a:hlinkClick r:id="rId6"/>
              </a:rPr>
              <a:t>http://www.birdphoto.cz/?lang=cz&amp;sc_lang=cz&amp;action=photo&amp;prev_action=select&amp;cat_id=1&amp;subcat_id=6&amp;sort_id=391&amp;author_id=&amp;photo_id=7624&amp;pg=1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Racek žlutonohý: BOUCNÝ, Dušan. </a:t>
            </a:r>
            <a:r>
              <a:rPr lang="cs-CZ" sz="1200" i="1" dirty="0" smtClean="0"/>
              <a:t>birdphoto.cz</a:t>
            </a:r>
            <a:r>
              <a:rPr lang="cs-CZ" sz="1200" dirty="0" smtClean="0"/>
              <a:t> [online]. [cit. 3.1.2014]. Dostupný na WWW: </a:t>
            </a:r>
            <a:r>
              <a:rPr lang="cs-CZ" sz="1200" dirty="0" smtClean="0">
                <a:hlinkClick r:id="rId7"/>
              </a:rPr>
              <a:t>http://www.birdphoto.cz/?lang=cz&amp;sc_lang=cz&amp;action=photo&amp;prev_action=select&amp;cat_id=1&amp;subcat_id=6&amp;sort_id=431&amp;author_id=&amp;photo_id=10923&amp;pg=1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 racek středomořský: TUNKA, Zdeněk. </a:t>
            </a:r>
            <a:r>
              <a:rPr lang="cs-CZ" sz="1200" i="1" dirty="0" smtClean="0"/>
              <a:t>birdphoto.cz</a:t>
            </a:r>
            <a:r>
              <a:rPr lang="cs-CZ" sz="1200" dirty="0" smtClean="0"/>
              <a:t> [online]. [cit. 3.1.2014]. Dostupný na WWW: </a:t>
            </a:r>
            <a:r>
              <a:rPr lang="cs-CZ" sz="1200" dirty="0" smtClean="0">
                <a:hlinkClick r:id="rId8"/>
              </a:rPr>
              <a:t>http://www.birdphoto.cz/?lang=cz&amp;sc_lang=cz&amp;action=photo&amp;prev_action=select&amp;cat_id=1&amp;subcat_id=6&amp;sort_id=252&amp;author_id=&amp;photo_id=3972&amp;pg=1</a:t>
            </a: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</a:t>
            </a:r>
          </a:p>
          <a:p>
            <a:pPr eaLnBrk="1" hangingPunct="1">
              <a:defRPr/>
            </a:pPr>
            <a:endParaRPr lang="cs-CZ" dirty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/>
          </a:p>
          <a:p>
            <a:pPr eaLnBrk="1" hangingPunct="1">
              <a:defRPr/>
            </a:pP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altLang="cs-CZ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DALŠÍ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>
              <a:defRPr/>
            </a:pPr>
            <a:r>
              <a:rPr lang="cs-CZ" sz="1200" dirty="0" smtClean="0"/>
              <a:t>Koliha velká: PETR ŠAJ. </a:t>
            </a:r>
            <a:r>
              <a:rPr lang="cs-CZ" sz="1200" i="1" dirty="0" smtClean="0"/>
              <a:t>birdphoto.cz</a:t>
            </a:r>
            <a:r>
              <a:rPr lang="cs-CZ" sz="1200" dirty="0" smtClean="0"/>
              <a:t> [online]. [cit. 3.1.2014]. Dostupný na WWW: </a:t>
            </a:r>
            <a:r>
              <a:rPr lang="cs-CZ" sz="1200" dirty="0" smtClean="0">
                <a:hlinkClick r:id="rId2"/>
              </a:rPr>
              <a:t>http://www.birdphoto.cz/?lang=cz&amp;sc_lang=cz&amp;action=photo&amp;prev_action=select&amp;cat_id=1&amp;subcat_id=5&amp;sort_id=158&amp;author_id=&amp;photo_id=14301&amp;pg=1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Chaluha příživná: POSPÍŠIL, Tomáš. </a:t>
            </a:r>
            <a:r>
              <a:rPr lang="cs-CZ" sz="1200" i="1" dirty="0" smtClean="0"/>
              <a:t>birdphoto.cz</a:t>
            </a:r>
            <a:r>
              <a:rPr lang="cs-CZ" sz="1200" dirty="0" smtClean="0"/>
              <a:t> [online]. [cit. 3.1.2014]. Dostupný na WWW: </a:t>
            </a:r>
            <a:r>
              <a:rPr lang="cs-CZ" sz="1200" dirty="0" smtClean="0">
                <a:hlinkClick r:id="rId3"/>
              </a:rPr>
              <a:t>http://www.birdphoto.cz/?lang=cz&amp;sc_lang=cz&amp;action=photo&amp;prev_action=select&amp;cat_id=1&amp;subcat_id=6&amp;sort_id=363&amp;author_id=&amp;photo_id=3846&amp;pg=1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Rybák velkozobý: TUNKA, Zdeněk. </a:t>
            </a:r>
            <a:r>
              <a:rPr lang="cs-CZ" sz="1200" i="1" dirty="0" smtClean="0"/>
              <a:t>birdphoto.cz</a:t>
            </a:r>
            <a:r>
              <a:rPr lang="cs-CZ" sz="1200" dirty="0" smtClean="0"/>
              <a:t> [online]. [cit. 3.1.2014]. Dostupný na WWW: </a:t>
            </a:r>
            <a:r>
              <a:rPr lang="cs-CZ" sz="1200" dirty="0" smtClean="0">
                <a:hlinkClick r:id="rId4"/>
              </a:rPr>
              <a:t>http://www.birdphoto.cz/?lang=cz&amp;sc_lang=cz&amp;action=photo&amp;prev_action=select&amp;cat_id=1&amp;subcat_id=6&amp;sort_id=561&amp;author_id=&amp;photo_id=13855&amp;pg=1</a:t>
            </a:r>
            <a:endParaRPr lang="cs-CZ" sz="1200" dirty="0" smtClean="0"/>
          </a:p>
          <a:p>
            <a:pPr>
              <a:defRPr/>
            </a:pPr>
            <a:r>
              <a:rPr lang="cs-CZ" sz="1200" dirty="0" smtClean="0"/>
              <a:t>Jespák obecný:</a:t>
            </a:r>
            <a:r>
              <a:rPr lang="cs-CZ" sz="1200" dirty="0"/>
              <a:t> </a:t>
            </a:r>
            <a:r>
              <a:rPr lang="cs-CZ" sz="1200" dirty="0" smtClean="0"/>
              <a:t>BOUCNÝ, Dušan. </a:t>
            </a:r>
            <a:r>
              <a:rPr lang="cs-CZ" sz="1200" i="1" dirty="0" smtClean="0"/>
              <a:t>birdphoto.cz</a:t>
            </a:r>
            <a:r>
              <a:rPr lang="cs-CZ" sz="1200" dirty="0" smtClean="0"/>
              <a:t> [online]. [cit. 4.1.2014]. Dostupný na WWW: </a:t>
            </a:r>
            <a:r>
              <a:rPr lang="cs-CZ" sz="1200" dirty="0" smtClean="0">
                <a:hlinkClick r:id="rId5"/>
              </a:rPr>
              <a:t>http://www.birdphoto.cz/?lang=cz&amp;sc_lang=cz&amp;action=photo&amp;prev_action=select&amp;cat_id=1&amp;subcat_id=&amp;sort_id=172&amp;author_id=&amp;photo_id=14051&amp;pg=1</a:t>
            </a:r>
            <a:endParaRPr lang="cs-CZ" sz="1200" dirty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200" dirty="0" smtClean="0"/>
              <a:t> </a:t>
            </a:r>
          </a:p>
          <a:p>
            <a:pPr eaLnBrk="1" hangingPunct="1">
              <a:defRPr/>
            </a:pPr>
            <a:r>
              <a:rPr lang="cs-CZ" sz="1200" dirty="0" smtClean="0"/>
              <a:t> </a:t>
            </a:r>
            <a:r>
              <a:rPr lang="cs-CZ" altLang="cs-CZ" sz="1600" b="1" dirty="0" smtClean="0"/>
              <a:t>Fotografie z www. birdphoto.cz jsou použity se souhlasem všech autorů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6">
      <a:dk1>
        <a:srgbClr val="D519FF"/>
      </a:dk1>
      <a:lt1>
        <a:srgbClr val="68007F"/>
      </a:lt1>
      <a:dk2>
        <a:srgbClr val="FFAEDA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6">
    <a:dk1>
      <a:srgbClr val="D519FF"/>
    </a:dk1>
    <a:lt1>
      <a:srgbClr val="68007F"/>
    </a:lt1>
    <a:dk2>
      <a:srgbClr val="FFAEDA"/>
    </a:dk2>
    <a:lt2>
      <a:srgbClr val="D2D2D2"/>
    </a:lt2>
    <a:accent1>
      <a:srgbClr val="FF388C"/>
    </a:accent1>
    <a:accent2>
      <a:srgbClr val="E40059"/>
    </a:accent2>
    <a:accent3>
      <a:srgbClr val="9C007F"/>
    </a:accent3>
    <a:accent4>
      <a:srgbClr val="68007F"/>
    </a:accent4>
    <a:accent5>
      <a:srgbClr val="005BD3"/>
    </a:accent5>
    <a:accent6>
      <a:srgbClr val="00349E"/>
    </a:accent6>
    <a:hlink>
      <a:srgbClr val="17BBFD"/>
    </a:hlink>
    <a:folHlink>
      <a:srgbClr val="FF79C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286</TotalTime>
  <Words>715</Words>
  <Application>Microsoft Office PowerPoint</Application>
  <PresentationFormat>Předvádění na obrazovce (4:3)</PresentationFormat>
  <Paragraphs>110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3" baseType="lpstr">
      <vt:lpstr>Arial</vt:lpstr>
      <vt:lpstr>Tw Cen MT</vt:lpstr>
      <vt:lpstr>Wingdings</vt:lpstr>
      <vt:lpstr>Wingdings 2</vt:lpstr>
      <vt:lpstr>Calibri</vt:lpstr>
      <vt:lpstr>Times New Roman</vt:lpstr>
      <vt:lpstr>Medián</vt:lpstr>
      <vt:lpstr>Základní škola a Praktická škola Dvůr Králové nad Labem</vt:lpstr>
      <vt:lpstr>Snímek 2</vt:lpstr>
      <vt:lpstr>PTÁCI</vt:lpstr>
      <vt:lpstr>Charakteristické rysy:</vt:lpstr>
      <vt:lpstr>Racek chechtavý</vt:lpstr>
      <vt:lpstr>Racek tříprstý</vt:lpstr>
      <vt:lpstr>Další druhy racků:</vt:lpstr>
      <vt:lpstr>Další druhy racků:</vt:lpstr>
      <vt:lpstr>Další druhy racků:</vt:lpstr>
      <vt:lpstr>Další zástupci dlouhokřídlých:</vt:lpstr>
      <vt:lpstr>Další zástupci dlouhokřídlých:</vt:lpstr>
      <vt:lpstr>Další zástupci dlouhokřídlých:</vt:lpstr>
      <vt:lpstr>Fotografie pro potěšení:</vt:lpstr>
      <vt:lpstr>Opakování:</vt:lpstr>
      <vt:lpstr>ZDROJE:</vt:lpstr>
      <vt:lpstr>DALŠÍ ZDROJE:</vt:lpstr>
    </vt:vector>
  </TitlesOfParts>
  <Company>Dvůr Králové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ucitel</dc:creator>
  <cp:lastModifiedBy>Dum</cp:lastModifiedBy>
  <cp:revision>53</cp:revision>
  <dcterms:created xsi:type="dcterms:W3CDTF">2012-05-29T12:17:24Z</dcterms:created>
  <dcterms:modified xsi:type="dcterms:W3CDTF">2014-02-14T12:35:43Z</dcterms:modified>
</cp:coreProperties>
</file>