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3" r:id="rId1"/>
  </p:sldMasterIdLst>
  <p:handoutMasterIdLst>
    <p:handoutMasterId r:id="rId15"/>
  </p:handoutMasterIdLst>
  <p:sldIdLst>
    <p:sldId id="271" r:id="rId2"/>
    <p:sldId id="257" r:id="rId3"/>
    <p:sldId id="272" r:id="rId4"/>
    <p:sldId id="278" r:id="rId5"/>
    <p:sldId id="279" r:id="rId6"/>
    <p:sldId id="275" r:id="rId7"/>
    <p:sldId id="276" r:id="rId8"/>
    <p:sldId id="273" r:id="rId9"/>
    <p:sldId id="277" r:id="rId10"/>
    <p:sldId id="274" r:id="rId11"/>
    <p:sldId id="280" r:id="rId12"/>
    <p:sldId id="281" r:id="rId13"/>
    <p:sldId id="282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03" autoAdjust="0"/>
    <p:restoredTop sz="94660"/>
  </p:normalViewPr>
  <p:slideViewPr>
    <p:cSldViewPr>
      <p:cViewPr>
        <p:scale>
          <a:sx n="76" d="100"/>
          <a:sy n="76" d="100"/>
        </p:scale>
        <p:origin x="-1170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137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37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7B30CD-B906-4C2C-B652-9552B2BDD18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0702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7D3A-A6EF-4B6D-AD67-25973E352A0E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1336673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02964-72CF-49FB-A419-2C7455FE1C63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424814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17881-5EC3-4258-8F3B-F4E7A331B1C0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2754518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0B26D-A202-4760-84A2-E10055F3A20C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3133156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6144-94DC-411F-BE7E-76445EF9C813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3009995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2988-EF3A-44A4-8F91-C02ED4CB961B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2020678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C884E-6231-4B66-BFC3-56B6461CB71F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2652347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5CA3-8A68-4C4D-B668-DAA604BA0075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494254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E1CF-0BE2-496A-810C-934A57E9C8E9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3778083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5DFDF-69F4-466E-9E12-79B376524BD0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165439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0E6DF-14C8-45D7-8487-4591AA446A65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1960660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64C85-417D-404A-81D3-D6734032B981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val="510785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476672"/>
            <a:ext cx="7772400" cy="1470025"/>
          </a:xfrm>
        </p:spPr>
        <p:txBody>
          <a:bodyPr/>
          <a:lstStyle/>
          <a:p>
            <a:r>
              <a:rPr lang="cs-CZ" b="1" dirty="0" smtClean="0"/>
              <a:t>NETIKETA – správné chování na internetu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5127513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VY_32_INOVACE_01-46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979243"/>
              </p:ext>
            </p:extLst>
          </p:nvPr>
        </p:nvGraphicFramePr>
        <p:xfrm>
          <a:off x="1475656" y="1772816"/>
          <a:ext cx="6920622" cy="3186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1845"/>
                <a:gridCol w="5238777"/>
              </a:tblGrid>
              <a:tr h="24171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960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Informační a komunikační technologie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960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Informatika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960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Vyhledávání informací a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960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err="1" smtClean="0">
                          <a:effectLst/>
                        </a:rPr>
                        <a:t>Netiketa</a:t>
                      </a:r>
                      <a:r>
                        <a:rPr lang="cs-CZ" sz="1400" kern="50" dirty="0" smtClean="0">
                          <a:effectLst/>
                        </a:rPr>
                        <a:t> – správné chování na internetu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960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Petr Chvojka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2960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21</a:t>
                      </a:r>
                      <a:r>
                        <a:rPr lang="cs-CZ" sz="1400" kern="50" dirty="0" smtClean="0">
                          <a:effectLst/>
                        </a:rPr>
                        <a:t>. 11.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6686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Prezentace o e-mailu je určená k podpoře výkladu </a:t>
                      </a:r>
                      <a:r>
                        <a:rPr lang="cs-CZ" sz="1400" kern="50" baseline="0" dirty="0" smtClean="0">
                          <a:effectLst/>
                        </a:rPr>
                        <a:t> o základech slušnosti na internetu – e-mail, chat, </a:t>
                      </a:r>
                      <a:r>
                        <a:rPr lang="cs-CZ" sz="1400" kern="50" baseline="0" dirty="0" err="1" smtClean="0">
                          <a:effectLst/>
                        </a:rPr>
                        <a:t>Facebook</a:t>
                      </a:r>
                      <a:r>
                        <a:rPr lang="cs-CZ" sz="1400" kern="50" baseline="0" dirty="0" smtClean="0">
                          <a:effectLst/>
                        </a:rPr>
                        <a:t>. Prezentaci je vhodné žákům zpřístupnit na internetu ve formátu </a:t>
                      </a:r>
                      <a:r>
                        <a:rPr lang="cs-CZ" sz="1400" kern="50" baseline="0" dirty="0" err="1" smtClean="0">
                          <a:effectLst/>
                        </a:rPr>
                        <a:t>pdf</a:t>
                      </a:r>
                      <a:r>
                        <a:rPr lang="cs-CZ" sz="1400" kern="50" baseline="0" dirty="0" smtClean="0">
                          <a:effectLst/>
                        </a:rPr>
                        <a:t>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86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Co je to ETIKETA a NETIKETA?</a:t>
            </a:r>
            <a:endParaRPr lang="cs-CZ" b="1" dirty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endParaRPr lang="cs-CZ" dirty="0"/>
          </a:p>
          <a:p>
            <a:r>
              <a:rPr lang="cs-CZ" b="1" dirty="0" smtClean="0"/>
              <a:t>ETIKETA</a:t>
            </a:r>
            <a:r>
              <a:rPr lang="cs-CZ" dirty="0" smtClean="0"/>
              <a:t> – pravidla zdvořilosti a slušného společenského </a:t>
            </a:r>
            <a:r>
              <a:rPr lang="cs-CZ" dirty="0" smtClean="0"/>
              <a:t>chování.</a:t>
            </a:r>
            <a:endParaRPr lang="cs-CZ" dirty="0" smtClean="0"/>
          </a:p>
          <a:p>
            <a:r>
              <a:rPr lang="cs-CZ" b="1" dirty="0" smtClean="0"/>
              <a:t>NETIKETA</a:t>
            </a:r>
            <a:r>
              <a:rPr lang="cs-CZ" dirty="0" smtClean="0"/>
              <a:t> – pravidla zdvořilosti a slušného chování při používání </a:t>
            </a:r>
            <a:r>
              <a:rPr lang="cs-CZ" dirty="0" smtClean="0"/>
              <a:t>internetu:</a:t>
            </a:r>
            <a:endParaRPr lang="cs-CZ" dirty="0" smtClean="0"/>
          </a:p>
          <a:p>
            <a:pPr lvl="1"/>
            <a:r>
              <a:rPr lang="cs-CZ" dirty="0" smtClean="0"/>
              <a:t>Práce s daty z internetu</a:t>
            </a:r>
          </a:p>
          <a:p>
            <a:pPr lvl="1"/>
            <a:r>
              <a:rPr lang="cs-CZ" dirty="0" smtClean="0"/>
              <a:t>Komunikace na internetu</a:t>
            </a:r>
          </a:p>
          <a:p>
            <a:pPr lvl="2"/>
            <a:r>
              <a:rPr lang="cs-CZ" dirty="0" smtClean="0"/>
              <a:t>E-mail</a:t>
            </a:r>
          </a:p>
          <a:p>
            <a:pPr lvl="2"/>
            <a:r>
              <a:rPr lang="cs-CZ" dirty="0" smtClean="0"/>
              <a:t>Chat</a:t>
            </a:r>
          </a:p>
          <a:p>
            <a:pPr lvl="2"/>
            <a:r>
              <a:rPr lang="cs-CZ" dirty="0" smtClean="0"/>
              <a:t>Sociální sítě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DESATERO NETIKETY </a:t>
            </a:r>
            <a:r>
              <a:rPr lang="cs-CZ" dirty="0" smtClean="0"/>
              <a:t>aneb příručka dobrých mravů při práci s počítačem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112568"/>
          </a:xfrm>
        </p:spPr>
        <p:txBody>
          <a:bodyPr>
            <a:normAutofit fontScale="85000" lnSpcReduction="20000"/>
          </a:bodyPr>
          <a:lstStyle/>
          <a:p>
            <a:pPr marL="514350" lvl="0" indent="-514350" hangingPunct="0">
              <a:buFont typeface="+mj-lt"/>
              <a:buAutoNum type="arabicPeriod"/>
            </a:pPr>
            <a:r>
              <a:rPr lang="cs-CZ" dirty="0" smtClean="0"/>
              <a:t>Chovejte </a:t>
            </a:r>
            <a:r>
              <a:rPr lang="cs-CZ" dirty="0"/>
              <a:t>se v síti tak, abyste nepoškozovali ostatní uživatele.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Neomezujte ostatní při jejich vlastní práci v síti.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Nenahlížejte do souborů ostatních uživatelů.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Nevyužívejte počítačů ke krádežím.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Neuveřejňujte falešné údaje na síti.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Nepoužívejte nelegální software.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Nevyužívejte zdroje ostatních uživatelů bez autorizace.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Nepřisvojujte si duševní bohatství ostatních.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Uvažujte o důsledcích programu, který jste vytvořili.</a:t>
            </a:r>
          </a:p>
          <a:p>
            <a:pPr marL="514350" lvl="0" indent="-514350" hangingPunct="0">
              <a:buFont typeface="+mj-lt"/>
              <a:buAutoNum type="arabicPeriod"/>
            </a:pPr>
            <a:r>
              <a:rPr lang="cs-CZ" dirty="0"/>
              <a:t>Využívejte počítače s úctou a ohleduplně.</a:t>
            </a:r>
          </a:p>
          <a:p>
            <a:pPr marL="0" indent="0" algn="r">
              <a:buNone/>
            </a:pPr>
            <a:r>
              <a:rPr lang="cs-CZ" sz="1600" dirty="0" smtClean="0"/>
              <a:t>Toto desatero vzniklo v USA</a:t>
            </a:r>
            <a:endParaRPr lang="cs-CZ" sz="1900" dirty="0"/>
          </a:p>
        </p:txBody>
      </p:sp>
    </p:spTree>
    <p:extLst>
      <p:ext uri="{BB962C8B-B14F-4D97-AF65-F5344CB8AC3E}">
        <p14:creationId xmlns:p14="http://schemas.microsoft.com/office/powerpoint/2010/main" val="105158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chování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Nezapomínejte, že jste člověk a komunikujete s </a:t>
            </a:r>
            <a:r>
              <a:rPr lang="cs-CZ" dirty="0" smtClean="0"/>
              <a:t>lidmi.</a:t>
            </a:r>
            <a:endParaRPr lang="cs-CZ" dirty="0" smtClean="0"/>
          </a:p>
          <a:p>
            <a:r>
              <a:rPr lang="cs-CZ" dirty="0" smtClean="0"/>
              <a:t>Nedělejte to, co byste nedělali v běžném </a:t>
            </a:r>
            <a:r>
              <a:rPr lang="cs-CZ" dirty="0" smtClean="0"/>
              <a:t>životě.</a:t>
            </a:r>
            <a:endParaRPr lang="cs-CZ" dirty="0" smtClean="0"/>
          </a:p>
          <a:p>
            <a:r>
              <a:rPr lang="cs-CZ" dirty="0" smtClean="0"/>
              <a:t>Pište správně </a:t>
            </a:r>
            <a:r>
              <a:rPr lang="cs-CZ" dirty="0" smtClean="0"/>
              <a:t>česky.</a:t>
            </a:r>
            <a:endParaRPr lang="cs-CZ" dirty="0" smtClean="0"/>
          </a:p>
          <a:p>
            <a:r>
              <a:rPr lang="cs-CZ" dirty="0" smtClean="0"/>
              <a:t>Chraňte soukromí (své i ostatních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dirty="0" smtClean="0"/>
              <a:t>Buďte velkorysí k chybám </a:t>
            </a:r>
            <a:r>
              <a:rPr lang="cs-CZ" dirty="0" smtClean="0"/>
              <a:t>druhých.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341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„Úskalí“ e-mailové komunikace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E-mail = elektronická pošta</a:t>
            </a:r>
          </a:p>
          <a:p>
            <a:r>
              <a:rPr lang="cs-CZ" dirty="0" smtClean="0"/>
              <a:t>Dodržujeme zvyklosti z klasické pošty</a:t>
            </a:r>
          </a:p>
          <a:p>
            <a:pPr lvl="1"/>
            <a:r>
              <a:rPr lang="cs-CZ" dirty="0" smtClean="0"/>
              <a:t>Oslovení</a:t>
            </a:r>
          </a:p>
          <a:p>
            <a:pPr lvl="1"/>
            <a:r>
              <a:rPr lang="cs-CZ" dirty="0" smtClean="0"/>
              <a:t>Text dopisu</a:t>
            </a:r>
          </a:p>
          <a:p>
            <a:pPr lvl="1"/>
            <a:r>
              <a:rPr lang="cs-CZ" dirty="0" smtClean="0"/>
              <a:t>Závěr dopisu</a:t>
            </a:r>
          </a:p>
          <a:p>
            <a:pPr lvl="1"/>
            <a:r>
              <a:rPr lang="cs-CZ" dirty="0" smtClean="0"/>
              <a:t>Podpis</a:t>
            </a:r>
          </a:p>
          <a:p>
            <a:pPr lvl="1"/>
            <a:r>
              <a:rPr lang="cs-CZ" dirty="0" smtClean="0"/>
              <a:t>Kontaktní údaje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068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Jednotlivé položky e-mailu</a:t>
            </a:r>
            <a:endParaRPr lang="cs-CZ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368" b="61651"/>
          <a:stretch/>
        </p:blipFill>
        <p:spPr bwMode="auto">
          <a:xfrm>
            <a:off x="683568" y="1412776"/>
            <a:ext cx="555947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Čárový popisek 2 4"/>
          <p:cNvSpPr/>
          <p:nvPr/>
        </p:nvSpPr>
        <p:spPr>
          <a:xfrm>
            <a:off x="755576" y="4725144"/>
            <a:ext cx="1990725" cy="1253480"/>
          </a:xfrm>
          <a:prstGeom prst="borderCallout2">
            <a:avLst>
              <a:gd name="adj1" fmla="val -4581"/>
              <a:gd name="adj2" fmla="val 44491"/>
              <a:gd name="adj3" fmla="val -115630"/>
              <a:gd name="adj4" fmla="val 46021"/>
              <a:gd name="adj5" fmla="val -136660"/>
              <a:gd name="adj6" fmla="val 5578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 hangingPunct="0">
              <a:spcAft>
                <a:spcPts val="0"/>
              </a:spcAft>
            </a:pPr>
            <a:r>
              <a:rPr lang="cs-CZ" sz="20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E-mailová adresa </a:t>
            </a:r>
            <a:r>
              <a:rPr lang="cs-CZ" sz="20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příjemce</a:t>
            </a:r>
            <a:endParaRPr lang="cs-CZ" sz="1200" dirty="0">
              <a:effectLst/>
              <a:ea typeface="Times New Roman"/>
              <a:cs typeface="Times New Roman"/>
            </a:endParaRPr>
          </a:p>
        </p:txBody>
      </p:sp>
      <p:sp>
        <p:nvSpPr>
          <p:cNvPr id="6" name="Čárový popisek 2 5"/>
          <p:cNvSpPr/>
          <p:nvPr/>
        </p:nvSpPr>
        <p:spPr>
          <a:xfrm>
            <a:off x="3131840" y="4725144"/>
            <a:ext cx="1990725" cy="1253480"/>
          </a:xfrm>
          <a:prstGeom prst="borderCallout2">
            <a:avLst>
              <a:gd name="adj1" fmla="val -1250"/>
              <a:gd name="adj2" fmla="val 26882"/>
              <a:gd name="adj3" fmla="val -39660"/>
              <a:gd name="adj4" fmla="val -66428"/>
              <a:gd name="adj5" fmla="val -99921"/>
              <a:gd name="adj6" fmla="val -6019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 hangingPunct="0">
              <a:spcAft>
                <a:spcPts val="0"/>
              </a:spcAft>
            </a:pPr>
            <a:r>
              <a:rPr lang="cs-CZ" sz="20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E-mailová adresa dalšího </a:t>
            </a:r>
            <a:r>
              <a:rPr lang="cs-CZ" sz="20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příjemce</a:t>
            </a:r>
            <a:endParaRPr lang="cs-CZ" sz="2000" dirty="0">
              <a:effectLst/>
              <a:ea typeface="Times New Roman"/>
              <a:cs typeface="Times New Roman"/>
            </a:endParaRPr>
          </a:p>
        </p:txBody>
      </p:sp>
      <p:sp>
        <p:nvSpPr>
          <p:cNvPr id="7" name="Čárový popisek 2 6"/>
          <p:cNvSpPr/>
          <p:nvPr/>
        </p:nvSpPr>
        <p:spPr>
          <a:xfrm>
            <a:off x="6228184" y="4725144"/>
            <a:ext cx="2160240" cy="1253480"/>
          </a:xfrm>
          <a:prstGeom prst="borderCallout2">
            <a:avLst>
              <a:gd name="adj1" fmla="val -9821"/>
              <a:gd name="adj2" fmla="val 26334"/>
              <a:gd name="adj3" fmla="val -61971"/>
              <a:gd name="adj4" fmla="val -1781"/>
              <a:gd name="adj5" fmla="val -67649"/>
              <a:gd name="adj6" fmla="val -9247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 hangingPunct="0">
              <a:spcAft>
                <a:spcPts val="0"/>
              </a:spcAft>
            </a:pPr>
            <a:r>
              <a:rPr lang="cs-CZ" sz="2000" b="1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Předmět </a:t>
            </a:r>
            <a:r>
              <a:rPr lang="cs-CZ" sz="20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– stručně vyjádřený obsah zprávy</a:t>
            </a:r>
            <a:endParaRPr lang="cs-CZ" sz="2000" dirty="0">
              <a:effectLst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777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položek e-mailu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Komu, Kopie </a:t>
            </a:r>
            <a:r>
              <a:rPr lang="cs-CZ" dirty="0" smtClean="0"/>
              <a:t>– e-mailová adresa uživatele, kterému zpráva </a:t>
            </a:r>
            <a:r>
              <a:rPr lang="cs-CZ" dirty="0" smtClean="0"/>
              <a:t>dojde.</a:t>
            </a:r>
            <a:endParaRPr lang="cs-CZ" dirty="0" smtClean="0"/>
          </a:p>
          <a:p>
            <a:pPr lvl="1"/>
            <a:r>
              <a:rPr lang="cs-CZ" dirty="0" smtClean="0"/>
              <a:t>Můžeme zadat i více adres do jednoho pole.</a:t>
            </a:r>
          </a:p>
          <a:p>
            <a:r>
              <a:rPr lang="cs-CZ" b="1" dirty="0" smtClean="0"/>
              <a:t>Předmět</a:t>
            </a:r>
            <a:endParaRPr lang="cs-CZ" dirty="0" smtClean="0"/>
          </a:p>
          <a:p>
            <a:pPr lvl="1"/>
            <a:r>
              <a:rPr lang="cs-CZ" dirty="0" smtClean="0"/>
              <a:t>Vyjadřuje stručně a výstižně smysl zprávy.</a:t>
            </a:r>
          </a:p>
          <a:p>
            <a:r>
              <a:rPr lang="cs-CZ" dirty="0" smtClean="0"/>
              <a:t>Na dalším snímku následuje náhled zprávy: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373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-16584"/>
            <a:ext cx="8332828" cy="6874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56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Nezapomínejme!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zdvořilost – </a:t>
            </a:r>
            <a:r>
              <a:rPr lang="cs-CZ" b="1" dirty="0" smtClean="0"/>
              <a:t>prosím – děkuji…</a:t>
            </a:r>
          </a:p>
          <a:p>
            <a:r>
              <a:rPr lang="cs-CZ" dirty="0" smtClean="0"/>
              <a:t>Na diakritiku – píšeme e-mail, ne </a:t>
            </a:r>
            <a:r>
              <a:rPr lang="cs-CZ" dirty="0" smtClean="0"/>
              <a:t>SMS</a:t>
            </a:r>
            <a:r>
              <a:rPr lang="cs-CZ" dirty="0" smtClean="0"/>
              <a:t>.</a:t>
            </a:r>
            <a:endParaRPr lang="cs-CZ" dirty="0" smtClean="0"/>
          </a:p>
          <a:p>
            <a:r>
              <a:rPr lang="cs-CZ" dirty="0" smtClean="0"/>
              <a:t>Na pravidla českého </a:t>
            </a:r>
            <a:r>
              <a:rPr lang="cs-CZ" dirty="0" smtClean="0"/>
              <a:t>pravopisu.</a:t>
            </a:r>
            <a:endParaRPr lang="cs-CZ" dirty="0" smtClean="0"/>
          </a:p>
          <a:p>
            <a:r>
              <a:rPr lang="cs-CZ" dirty="0" smtClean="0"/>
              <a:t>Na podpis v závěru </a:t>
            </a:r>
            <a:r>
              <a:rPr lang="cs-CZ" dirty="0" smtClean="0"/>
              <a:t>e-mailu:</a:t>
            </a:r>
            <a:endParaRPr lang="cs-CZ" dirty="0" smtClean="0"/>
          </a:p>
          <a:p>
            <a:pPr lvl="1"/>
            <a:r>
              <a:rPr lang="cs-CZ" dirty="0" smtClean="0"/>
              <a:t>Jméno</a:t>
            </a:r>
          </a:p>
          <a:p>
            <a:pPr lvl="1"/>
            <a:r>
              <a:rPr lang="cs-CZ" dirty="0" smtClean="0"/>
              <a:t>Telefon, fax</a:t>
            </a:r>
          </a:p>
          <a:p>
            <a:pPr lvl="1"/>
            <a:r>
              <a:rPr lang="cs-CZ" dirty="0" smtClean="0"/>
              <a:t>E-mail, odkaz na web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82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Reálný rozhovor X elektronická komunikace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Reální rozhovor</a:t>
            </a:r>
          </a:p>
          <a:p>
            <a:pPr lvl="1"/>
            <a:r>
              <a:rPr lang="cs-CZ" dirty="0" smtClean="0"/>
              <a:t>Přímý kontakt s </a:t>
            </a:r>
            <a:r>
              <a:rPr lang="cs-CZ" dirty="0" smtClean="0"/>
              <a:t>člověkem</a:t>
            </a:r>
            <a:endParaRPr lang="cs-CZ" dirty="0" smtClean="0"/>
          </a:p>
          <a:p>
            <a:pPr lvl="1"/>
            <a:r>
              <a:rPr lang="cs-CZ" dirty="0" smtClean="0"/>
              <a:t>Vnímáme výraz </a:t>
            </a:r>
            <a:r>
              <a:rPr lang="cs-CZ" dirty="0" smtClean="0"/>
              <a:t>obličeje</a:t>
            </a:r>
            <a:endParaRPr lang="cs-CZ" dirty="0" smtClean="0"/>
          </a:p>
          <a:p>
            <a:pPr lvl="1"/>
            <a:r>
              <a:rPr lang="cs-CZ" dirty="0" smtClean="0"/>
              <a:t>Vnímáme </a:t>
            </a:r>
            <a:r>
              <a:rPr lang="cs-CZ" dirty="0" smtClean="0"/>
              <a:t>intonaci</a:t>
            </a:r>
            <a:endParaRPr lang="cs-CZ" dirty="0" smtClean="0"/>
          </a:p>
          <a:p>
            <a:pPr lvl="1"/>
            <a:r>
              <a:rPr lang="cs-CZ" dirty="0" smtClean="0"/>
              <a:t>Vnímáme citové rozpoložení </a:t>
            </a:r>
            <a:r>
              <a:rPr lang="cs-CZ" dirty="0" smtClean="0"/>
              <a:t>mluvčího</a:t>
            </a:r>
            <a:endParaRPr lang="cs-CZ" dirty="0" smtClean="0"/>
          </a:p>
          <a:p>
            <a:pPr lvl="1"/>
            <a:r>
              <a:rPr lang="cs-CZ" dirty="0" smtClean="0"/>
              <a:t>Vnímáme…</a:t>
            </a:r>
          </a:p>
          <a:p>
            <a:r>
              <a:rPr lang="cs-CZ" dirty="0" smtClean="0"/>
              <a:t>Elektronická komunikace</a:t>
            </a:r>
          </a:p>
          <a:p>
            <a:pPr lvl="1"/>
            <a:r>
              <a:rPr lang="cs-CZ" dirty="0" smtClean="0"/>
              <a:t>Pouze písemný </a:t>
            </a:r>
            <a:r>
              <a:rPr lang="cs-CZ" dirty="0" smtClean="0"/>
              <a:t>kontakt</a:t>
            </a:r>
            <a:endParaRPr lang="cs-CZ" dirty="0" smtClean="0"/>
          </a:p>
          <a:p>
            <a:pPr lvl="1"/>
            <a:r>
              <a:rPr lang="cs-CZ" dirty="0" smtClean="0"/>
              <a:t>Často neznáme člověka, se kterým </a:t>
            </a:r>
            <a:r>
              <a:rPr lang="cs-CZ" dirty="0" smtClean="0"/>
              <a:t>komunikujeme</a:t>
            </a:r>
            <a:endParaRPr lang="cs-CZ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16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Nejčastěji používané </a:t>
            </a:r>
            <a:r>
              <a:rPr lang="cs-CZ" dirty="0" err="1" smtClean="0"/>
              <a:t>emotikony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/>
          <a:lstStyle/>
          <a:p>
            <a:r>
              <a:rPr lang="cs-CZ" dirty="0" smtClean="0"/>
              <a:t>Znaky, jimiž můžeme vyjádřit emoce</a:t>
            </a:r>
          </a:p>
          <a:p>
            <a:pPr lvl="1"/>
            <a:r>
              <a:rPr lang="cs-CZ" dirty="0" smtClean="0"/>
              <a:t>Nepoužíváme při formální </a:t>
            </a:r>
            <a:r>
              <a:rPr lang="cs-CZ" dirty="0" smtClean="0"/>
              <a:t>komunikaci</a:t>
            </a:r>
            <a:endParaRPr lang="cs-CZ" dirty="0" smtClean="0"/>
          </a:p>
          <a:p>
            <a:pPr lvl="1"/>
            <a:r>
              <a:rPr lang="cs-CZ" dirty="0" smtClean="0"/>
              <a:t>Nadměrné používání není příliš </a:t>
            </a:r>
            <a:r>
              <a:rPr lang="cs-CZ" dirty="0" smtClean="0"/>
              <a:t>vhodné</a:t>
            </a:r>
            <a:endParaRPr lang="cs-CZ" dirty="0" smtClean="0"/>
          </a:p>
          <a:p>
            <a:pPr lvl="1"/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008747"/>
              </p:ext>
            </p:extLst>
          </p:nvPr>
        </p:nvGraphicFramePr>
        <p:xfrm>
          <a:off x="1547664" y="2420886"/>
          <a:ext cx="5760640" cy="41044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152128"/>
                <a:gridCol w="4608512"/>
              </a:tblGrid>
              <a:tr h="4617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:-)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úsměv, dobrá nálada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:-(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zklamání, lítost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219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;-)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mrknutí – znamená, že něco má být bráno s rezervou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:-e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zklamání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:-/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rozpaky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:-D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šok, překvapení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:-o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údiv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:-X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budu mlčet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64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Akronyma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Zkratková slova (anglické zkratky)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635602"/>
              </p:ext>
            </p:extLst>
          </p:nvPr>
        </p:nvGraphicFramePr>
        <p:xfrm>
          <a:off x="1187624" y="2204864"/>
          <a:ext cx="6984776" cy="40324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132264"/>
                <a:gridCol w="3116208"/>
                <a:gridCol w="2736304"/>
              </a:tblGrid>
              <a:tr h="45939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BTW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by </a:t>
                      </a:r>
                      <a:r>
                        <a:rPr lang="cs-CZ" sz="2000" b="1" dirty="0" err="1">
                          <a:effectLst/>
                        </a:rPr>
                        <a:t>the</a:t>
                      </a:r>
                      <a:r>
                        <a:rPr lang="cs-CZ" sz="2000" b="1" dirty="0">
                          <a:effectLst/>
                        </a:rPr>
                        <a:t> </a:t>
                      </a:r>
                      <a:r>
                        <a:rPr lang="cs-CZ" sz="2000" b="1" dirty="0" err="1">
                          <a:effectLst/>
                        </a:rPr>
                        <a:t>way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mimochodem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39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EOD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end </a:t>
                      </a:r>
                      <a:r>
                        <a:rPr lang="cs-CZ" sz="2000" b="1" dirty="0" err="1">
                          <a:effectLst/>
                        </a:rPr>
                        <a:t>of</a:t>
                      </a:r>
                      <a:r>
                        <a:rPr lang="cs-CZ" sz="2000" b="1" dirty="0">
                          <a:effectLst/>
                        </a:rPr>
                        <a:t> </a:t>
                      </a:r>
                      <a:r>
                        <a:rPr lang="cs-CZ" sz="2000" b="1" dirty="0" err="1">
                          <a:effectLst/>
                        </a:rPr>
                        <a:t>day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konec dne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741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FYI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 err="1">
                          <a:effectLst/>
                        </a:rPr>
                        <a:t>for</a:t>
                      </a:r>
                      <a:r>
                        <a:rPr lang="cs-CZ" sz="2000" b="1" dirty="0">
                          <a:effectLst/>
                        </a:rPr>
                        <a:t> </a:t>
                      </a:r>
                      <a:r>
                        <a:rPr lang="cs-CZ" sz="2000" b="1" dirty="0" err="1">
                          <a:effectLst/>
                        </a:rPr>
                        <a:t>your</a:t>
                      </a:r>
                      <a:r>
                        <a:rPr lang="cs-CZ" sz="2000" b="1" dirty="0">
                          <a:effectLst/>
                        </a:rPr>
                        <a:t> </a:t>
                      </a:r>
                      <a:r>
                        <a:rPr lang="cs-CZ" sz="2000" b="1" dirty="0" err="1">
                          <a:effectLst/>
                        </a:rPr>
                        <a:t>information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pro </a:t>
                      </a:r>
                      <a:r>
                        <a:rPr lang="cs-CZ" sz="2000" b="1" dirty="0" smtClean="0">
                          <a:effectLst/>
                        </a:rPr>
                        <a:t>tvoji / vaši </a:t>
                      </a:r>
                      <a:r>
                        <a:rPr lang="cs-CZ" sz="2000" b="1" dirty="0">
                          <a:effectLst/>
                        </a:rPr>
                        <a:t>informaci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39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IMO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in my </a:t>
                      </a:r>
                      <a:r>
                        <a:rPr lang="cs-CZ" sz="2000" b="1" dirty="0" err="1">
                          <a:effectLst/>
                        </a:rPr>
                        <a:t>opinion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podle mého názoru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39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ASAP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as soon as possible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co nejdříve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741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FAQ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frequently asked questions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často kladené otázky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39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TIA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>
                          <a:effectLst/>
                        </a:rPr>
                        <a:t>thanks in advance</a:t>
                      </a:r>
                      <a:endParaRPr lang="cs-CZ" sz="2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s-CZ" sz="2000" b="1" dirty="0">
                          <a:effectLst/>
                        </a:rPr>
                        <a:t>předem děkuji</a:t>
                      </a:r>
                      <a:endParaRPr lang="cs-CZ" sz="2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897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Netiketa</a:t>
            </a:r>
            <a:r>
              <a:rPr lang="cs-CZ" sz="2000" dirty="0"/>
              <a:t>. FORMSOFT S.R.O. </a:t>
            </a:r>
            <a:r>
              <a:rPr lang="cs-CZ" sz="2000" i="1" dirty="0"/>
              <a:t>Společenské chování</a:t>
            </a:r>
            <a:r>
              <a:rPr lang="cs-CZ" sz="2000" dirty="0"/>
              <a:t>: </a:t>
            </a:r>
            <a:r>
              <a:rPr lang="cs-CZ" sz="2000" i="1" dirty="0"/>
              <a:t>Chování.eu</a:t>
            </a:r>
            <a:r>
              <a:rPr lang="cs-CZ" sz="2000" dirty="0"/>
              <a:t> [online]. © 2006 [cit. 2012-02-20]. Dostupné z: www.chovani.eu</a:t>
            </a:r>
          </a:p>
          <a:p>
            <a:r>
              <a:rPr lang="cs-CZ" sz="2000" dirty="0"/>
              <a:t>JIŘÍ, </a:t>
            </a:r>
            <a:r>
              <a:rPr lang="cs-CZ" sz="2000" dirty="0" err="1"/>
              <a:t>Hlavenka</a:t>
            </a:r>
            <a:r>
              <a:rPr lang="cs-CZ" sz="2000" dirty="0"/>
              <a:t>. </a:t>
            </a:r>
            <a:r>
              <a:rPr lang="cs-CZ" sz="2000" i="1" dirty="0"/>
              <a:t>Používáme, využíváme a zneužíváme e-mail</a:t>
            </a:r>
            <a:r>
              <a:rPr lang="cs-CZ" sz="2000" dirty="0"/>
              <a:t>. Vyd.1. Praha: </a:t>
            </a:r>
            <a:r>
              <a:rPr lang="cs-CZ" sz="2000" dirty="0" err="1"/>
              <a:t>Computer</a:t>
            </a:r>
            <a:r>
              <a:rPr lang="cs-CZ" sz="2000" dirty="0"/>
              <a:t> </a:t>
            </a:r>
            <a:r>
              <a:rPr lang="cs-CZ" sz="2000" dirty="0" err="1"/>
              <a:t>Press</a:t>
            </a:r>
            <a:r>
              <a:rPr lang="cs-CZ" sz="2000" dirty="0"/>
              <a:t>, </a:t>
            </a:r>
            <a:endParaRPr lang="cs-CZ" sz="2000" dirty="0" smtClean="0"/>
          </a:p>
          <a:p>
            <a:r>
              <a:rPr lang="cs-CZ" sz="2000" dirty="0"/>
              <a:t>BARANOVIČ, Roman, Ľudmila MORAVČÍKOVÁ a Ľubomír ŠNAJDER. </a:t>
            </a:r>
            <a:r>
              <a:rPr lang="cs-CZ" sz="2000" i="1" dirty="0"/>
              <a:t>Internet pro střední školy</a:t>
            </a:r>
            <a:r>
              <a:rPr lang="cs-CZ" sz="2000" dirty="0"/>
              <a:t>. Vyd. 1. Praha: </a:t>
            </a:r>
            <a:r>
              <a:rPr lang="cs-CZ" sz="2000" dirty="0" err="1"/>
              <a:t>Computer</a:t>
            </a:r>
            <a:r>
              <a:rPr lang="cs-CZ" sz="2000" dirty="0"/>
              <a:t> </a:t>
            </a:r>
            <a:r>
              <a:rPr lang="cs-CZ" sz="2000" dirty="0" err="1"/>
              <a:t>Press</a:t>
            </a:r>
            <a:r>
              <a:rPr lang="cs-CZ" sz="2000" dirty="0"/>
              <a:t>, 1999, 275 s. Učebnice pro střední školy (</a:t>
            </a:r>
            <a:r>
              <a:rPr lang="cs-CZ" sz="2000" dirty="0" err="1"/>
              <a:t>Computer</a:t>
            </a:r>
            <a:r>
              <a:rPr lang="cs-CZ" sz="2000" dirty="0"/>
              <a:t> </a:t>
            </a:r>
            <a:r>
              <a:rPr lang="cs-CZ" sz="2000" dirty="0" err="1"/>
              <a:t>Press</a:t>
            </a:r>
            <a:r>
              <a:rPr lang="cs-CZ" sz="2000" dirty="0"/>
              <a:t>). ISBN 80-722-6186-X. 2002, 280 s. ISBN 80-722-6606-3. </a:t>
            </a:r>
          </a:p>
        </p:txBody>
      </p:sp>
    </p:spTree>
    <p:extLst>
      <p:ext uri="{BB962C8B-B14F-4D97-AF65-F5344CB8AC3E}">
        <p14:creationId xmlns:p14="http://schemas.microsoft.com/office/powerpoint/2010/main" val="129855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2213</TotalTime>
  <Words>494</Words>
  <Application>Microsoft Office PowerPoint</Application>
  <PresentationFormat>Předvádění na obrazovce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NETIKETA – správné chování na internetu</vt:lpstr>
      <vt:lpstr>Co je to ETIKETA a NETIKETA?</vt:lpstr>
      <vt:lpstr>DESATERO NETIKETY aneb příručka dobrých mravů při práci s počítačem</vt:lpstr>
      <vt:lpstr>Pravidla chování </vt:lpstr>
      <vt:lpstr>„Úskalí“ e-mailové komunikace</vt:lpstr>
      <vt:lpstr>Jednotlivé položky e-mailu</vt:lpstr>
      <vt:lpstr>Popis položek e-mailu</vt:lpstr>
      <vt:lpstr>Prezentace aplikace PowerPoint</vt:lpstr>
      <vt:lpstr>Nezapomínejme!</vt:lpstr>
      <vt:lpstr>Reálný rozhovor X elektronická komunikace</vt:lpstr>
      <vt:lpstr>Nejčastěji používané emotikony</vt:lpstr>
      <vt:lpstr>Akronyma 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E-mail</dc:title>
  <dc:creator>Petr Chvojka</dc:creator>
  <cp:lastModifiedBy>Martin Králík</cp:lastModifiedBy>
  <cp:revision>29</cp:revision>
  <cp:lastPrinted>1601-01-01T00:00:00Z</cp:lastPrinted>
  <dcterms:created xsi:type="dcterms:W3CDTF">2003-01-20T16:32:06Z</dcterms:created>
  <dcterms:modified xsi:type="dcterms:W3CDTF">2012-03-26T17:30:17Z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