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8" r:id="rId1"/>
  </p:sldMasterIdLst>
  <p:notesMasterIdLst>
    <p:notesMasterId r:id="rId29"/>
  </p:notesMasterIdLst>
  <p:sldIdLst>
    <p:sldId id="256" r:id="rId2"/>
    <p:sldId id="262" r:id="rId3"/>
    <p:sldId id="308" r:id="rId4"/>
    <p:sldId id="306" r:id="rId5"/>
    <p:sldId id="307" r:id="rId6"/>
    <p:sldId id="309" r:id="rId7"/>
    <p:sldId id="310" r:id="rId8"/>
    <p:sldId id="312" r:id="rId9"/>
    <p:sldId id="311" r:id="rId10"/>
    <p:sldId id="313" r:id="rId11"/>
    <p:sldId id="314" r:id="rId12"/>
    <p:sldId id="315" r:id="rId13"/>
    <p:sldId id="316" r:id="rId14"/>
    <p:sldId id="317" r:id="rId15"/>
    <p:sldId id="318" r:id="rId16"/>
    <p:sldId id="319" r:id="rId17"/>
    <p:sldId id="320" r:id="rId18"/>
    <p:sldId id="321" r:id="rId19"/>
    <p:sldId id="322" r:id="rId20"/>
    <p:sldId id="323" r:id="rId21"/>
    <p:sldId id="324" r:id="rId22"/>
    <p:sldId id="325" r:id="rId23"/>
    <p:sldId id="326" r:id="rId24"/>
    <p:sldId id="327" r:id="rId25"/>
    <p:sldId id="277" r:id="rId26"/>
    <p:sldId id="281" r:id="rId27"/>
    <p:sldId id="305"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40E8"/>
    <a:srgbClr val="C83644"/>
    <a:srgbClr val="F3A7E8"/>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21" autoAdjust="0"/>
    <p:restoredTop sz="94622" autoAdjust="0"/>
  </p:normalViewPr>
  <p:slideViewPr>
    <p:cSldViewPr>
      <p:cViewPr varScale="1">
        <p:scale>
          <a:sx n="103" d="100"/>
          <a:sy n="103" d="100"/>
        </p:scale>
        <p:origin x="-24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Dějiny umění v Evropě</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A83A7CFB-B411-4357-9641-4A8443F73655}">
      <dgm:prSet phldrT="[Text]" custT="1"/>
      <dgm:spPr/>
      <dgm:t>
        <a:bodyPr/>
        <a:lstStyle/>
        <a:p>
          <a:r>
            <a:rPr lang="cs-CZ" sz="2000" b="1" dirty="0" smtClean="0"/>
            <a:t>Autor: Mgr. Kateřina Poživilová</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leden 2014</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60B5D622-D348-4384-9EFA-863CA4F7B7A3}">
      <dgm:prSet phldrT="[Text]" custT="1"/>
      <dgm:spPr/>
      <dgm:t>
        <a:bodyPr/>
        <a:lstStyle/>
        <a:p>
          <a:r>
            <a:rPr lang="cs-CZ" sz="2000" b="1" dirty="0" smtClean="0"/>
            <a:t>Název: </a:t>
          </a:r>
          <a:r>
            <a:rPr lang="cs-CZ" sz="2000" b="0" dirty="0" smtClean="0"/>
            <a:t>VY_32_INOVACE_Pozdní gotika v českých zemích </a:t>
          </a:r>
        </a:p>
      </dgm:t>
    </dgm:pt>
    <dgm:pt modelId="{5895C10F-262B-4EFF-A7FE-F20237FEAECB}" type="sibTrans" cxnId="{DF849492-EC0F-41C4-9A01-844E1A834E31}">
      <dgm:prSet/>
      <dgm:spPr/>
      <dgm:t>
        <a:bodyPr/>
        <a:lstStyle/>
        <a:p>
          <a:endParaRPr lang="cs-CZ" sz="1100" b="1"/>
        </a:p>
      </dgm:t>
    </dgm:pt>
    <dgm:pt modelId="{74CB5370-34BA-43B8-AB66-1E3510545B42}" type="parTrans" cxnId="{DF849492-EC0F-41C4-9A01-844E1A834E31}">
      <dgm:prSet/>
      <dgm:spPr/>
      <dgm:t>
        <a:bodyPr/>
        <a:lstStyle/>
        <a:p>
          <a:endParaRPr lang="cs-CZ" sz="1100" b="1"/>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t>
        <a:bodyPr/>
        <a:lstStyle/>
        <a:p>
          <a:endParaRPr lang="cs-CZ"/>
        </a:p>
      </dgm:t>
    </dgm:pt>
    <dgm:pt modelId="{2741B69B-255D-4143-BECE-5BD9035A4FC6}" type="pres">
      <dgm:prSet presAssocID="{8D78E2D7-18A7-41DD-9962-57B3FE2BEBDD}" presName="accentRepeatNode" presStyleLbl="solidFgAcc1" presStyleIdx="1" presStyleCnt="5"/>
      <dgm:spPr/>
      <dgm:t>
        <a:bodyPr/>
        <a:lstStyle/>
        <a:p>
          <a:endParaRPr lang="cs-CZ"/>
        </a:p>
      </dgm:t>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t>
        <a:bodyPr/>
        <a:lstStyle/>
        <a:p>
          <a:endParaRPr lang="cs-CZ"/>
        </a:p>
      </dgm:t>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custScaleY="172673">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t>
        <a:bodyPr/>
        <a:lstStyle/>
        <a:p>
          <a:endParaRPr lang="cs-CZ"/>
        </a:p>
      </dgm:t>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X="101403" custScaleY="166449">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t>
        <a:bodyPr/>
        <a:lstStyle/>
        <a:p>
          <a:endParaRPr lang="cs-CZ"/>
        </a:p>
      </dgm:t>
    </dgm:pt>
    <dgm:pt modelId="{D00E28E9-7A94-4DBE-BF47-6DC8F169B300}" type="pres">
      <dgm:prSet presAssocID="{60B5D622-D348-4384-9EFA-863CA4F7B7A3}" presName="accentRepeatNode" presStyleLbl="solidFgAcc1" presStyleIdx="4" presStyleCnt="5" custLinFactNeighborX="-2815" custLinFactNeighborY="-29974"/>
      <dgm:spPr/>
      <dgm:t>
        <a:bodyPr/>
        <a:lstStyle/>
        <a:p>
          <a:endParaRPr lang="cs-CZ"/>
        </a:p>
      </dgm:t>
    </dgm:pt>
  </dgm:ptLst>
  <dgm:cxnLst>
    <dgm:cxn modelId="{A6EAC2AC-C10D-4EB4-9ADF-5A79DC737E27}" srcId="{E392F34A-E55D-43D5-AEDD-49027298B816}" destId="{A6F0E638-0CDE-4E1F-BB57-10C18463C623}" srcOrd="0" destOrd="0" parTransId="{00411118-6576-416C-BD8F-DA7F795DDF12}" sibTransId="{5E32EA29-68D1-4F1E-9F33-DE2095689CF9}"/>
    <dgm:cxn modelId="{3936A9CF-6709-4BA5-9334-10996410A69F}" type="presOf" srcId="{A83A7CFB-B411-4357-9641-4A8443F73655}" destId="{F036299F-AF4D-4DAF-ABF5-87E8CC3FEF1B}"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626A5645-578F-459D-99A1-1FBE09638A46}" type="presOf" srcId="{3061F91D-8548-4FCB-A021-DD835A272F0F}" destId="{88F378EC-C3F8-47CD-AEFF-49BA634320FB}" srcOrd="0" destOrd="0" presId="urn:microsoft.com/office/officeart/2008/layout/VerticalCurvedList"/>
    <dgm:cxn modelId="{8D6424C2-F7EC-4613-B5CC-761B7111CF32}" type="presOf" srcId="{A6F0E638-0CDE-4E1F-BB57-10C18463C623}" destId="{7DCEBD2C-792F-484E-9C96-926E03F540ED}" srcOrd="0" destOrd="1" presId="urn:microsoft.com/office/officeart/2008/layout/VerticalCurvedList"/>
    <dgm:cxn modelId="{B8CA4157-A852-47B0-AA7D-B35F5A2EABF2}" type="presOf" srcId="{BA9EE107-A5FB-41C4-9EF1-1CC153B68B3F}" destId="{9C0CD981-713F-47B3-AE2F-2963F2684A6F}"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1D8FC7F3-12CA-4B2C-94F8-5FAF1F35E3AF}"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3E199D5D-90A7-47C8-AAA5-30638E7C7134}" type="presOf" srcId="{E392F34A-E55D-43D5-AEDD-49027298B816}" destId="{7DCEBD2C-792F-484E-9C96-926E03F540ED}" srcOrd="0" destOrd="0" presId="urn:microsoft.com/office/officeart/2008/layout/VerticalCurvedList"/>
    <dgm:cxn modelId="{F6C5362C-484F-41C7-9AE2-269317B93766}" type="presOf" srcId="{60B5D622-D348-4384-9EFA-863CA4F7B7A3}" destId="{CAE44C5F-81A1-4D30-8D3F-2E663ECAC700}" srcOrd="0" destOrd="0" presId="urn:microsoft.com/office/officeart/2008/layout/VerticalCurvedList"/>
    <dgm:cxn modelId="{E07D03EB-F45B-4D34-A2E6-08CFFE1498B3}" type="presOf" srcId="{F3C4A836-23AC-4E41-B6D6-51221E7E6743}" destId="{EF104B90-7E69-4918-A202-E6F91FC6E413}" srcOrd="0" destOrd="0" presId="urn:microsoft.com/office/officeart/2008/layout/VerticalCurvedList"/>
    <dgm:cxn modelId="{F9D5C115-AAD4-4CEA-974D-D21F0DDBDA53}" type="presParOf" srcId="{9C0CD981-713F-47B3-AE2F-2963F2684A6F}" destId="{96773A7D-3367-4F53-A2D2-EA5770AFFDB3}" srcOrd="0" destOrd="0" presId="urn:microsoft.com/office/officeart/2008/layout/VerticalCurvedList"/>
    <dgm:cxn modelId="{21D95D52-1C19-4AB3-84D2-0EF511528C9A}" type="presParOf" srcId="{96773A7D-3367-4F53-A2D2-EA5770AFFDB3}" destId="{F31B7103-6E88-4DB9-9888-CB9E0B3FEEF8}" srcOrd="0" destOrd="0" presId="urn:microsoft.com/office/officeart/2008/layout/VerticalCurvedList"/>
    <dgm:cxn modelId="{912EDA34-F0DA-4876-B632-414B13BCDF35}" type="presParOf" srcId="{F31B7103-6E88-4DB9-9888-CB9E0B3FEEF8}" destId="{F7A92DE4-3445-4B9B-AF3D-F2DA6F69C25D}" srcOrd="0" destOrd="0" presId="urn:microsoft.com/office/officeart/2008/layout/VerticalCurvedList"/>
    <dgm:cxn modelId="{9778A082-ABBE-44B1-A4D6-6BDA8080533B}" type="presParOf" srcId="{F31B7103-6E88-4DB9-9888-CB9E0B3FEEF8}" destId="{EF104B90-7E69-4918-A202-E6F91FC6E413}" srcOrd="1" destOrd="0" presId="urn:microsoft.com/office/officeart/2008/layout/VerticalCurvedList"/>
    <dgm:cxn modelId="{A2A7A460-999F-41D1-BBED-E886A0EF1276}" type="presParOf" srcId="{F31B7103-6E88-4DB9-9888-CB9E0B3FEEF8}" destId="{F5A5022A-2B1C-4F3B-B289-BC099E9CE92F}" srcOrd="2" destOrd="0" presId="urn:microsoft.com/office/officeart/2008/layout/VerticalCurvedList"/>
    <dgm:cxn modelId="{B40DE0CA-0F08-4A11-9448-F74F7F557BE0}" type="presParOf" srcId="{F31B7103-6E88-4DB9-9888-CB9E0B3FEEF8}" destId="{F16BA6F4-95DE-4E28-BF94-6459A70C4A6D}" srcOrd="3" destOrd="0" presId="urn:microsoft.com/office/officeart/2008/layout/VerticalCurvedList"/>
    <dgm:cxn modelId="{1560BDC9-D10D-4FF6-BF61-CE62B9A1F2EE}" type="presParOf" srcId="{96773A7D-3367-4F53-A2D2-EA5770AFFDB3}" destId="{F036299F-AF4D-4DAF-ABF5-87E8CC3FEF1B}" srcOrd="1" destOrd="0" presId="urn:microsoft.com/office/officeart/2008/layout/VerticalCurvedList"/>
    <dgm:cxn modelId="{A5F695AD-ECDA-4AD2-A61C-A9937A3FF21E}" type="presParOf" srcId="{96773A7D-3367-4F53-A2D2-EA5770AFFDB3}" destId="{40B95986-31F6-48A6-A8D8-D04AC3BEDA92}" srcOrd="2" destOrd="0" presId="urn:microsoft.com/office/officeart/2008/layout/VerticalCurvedList"/>
    <dgm:cxn modelId="{7EE2D048-54C8-490B-A84A-E5617D342FEE}" type="presParOf" srcId="{40B95986-31F6-48A6-A8D8-D04AC3BEDA92}" destId="{112F553D-60C2-4CC4-948D-0369F51C4DB0}" srcOrd="0" destOrd="0" presId="urn:microsoft.com/office/officeart/2008/layout/VerticalCurvedList"/>
    <dgm:cxn modelId="{0C04A992-BC70-4670-B853-9DC908C62DA3}" type="presParOf" srcId="{96773A7D-3367-4F53-A2D2-EA5770AFFDB3}" destId="{A1781B13-DE10-4169-ABDE-0384026A6B34}" srcOrd="3" destOrd="0" presId="urn:microsoft.com/office/officeart/2008/layout/VerticalCurvedList"/>
    <dgm:cxn modelId="{34AE69D7-9AC3-4E08-AB73-2811860261A9}" type="presParOf" srcId="{96773A7D-3367-4F53-A2D2-EA5770AFFDB3}" destId="{65CD74A9-3E7B-49D7-95DD-EB8B72D6CA84}" srcOrd="4" destOrd="0" presId="urn:microsoft.com/office/officeart/2008/layout/VerticalCurvedList"/>
    <dgm:cxn modelId="{1F19D10E-F22C-4278-ABC9-6753E36E22E9}" type="presParOf" srcId="{65CD74A9-3E7B-49D7-95DD-EB8B72D6CA84}" destId="{2741B69B-255D-4143-BECE-5BD9035A4FC6}" srcOrd="0" destOrd="0" presId="urn:microsoft.com/office/officeart/2008/layout/VerticalCurvedList"/>
    <dgm:cxn modelId="{03045486-CA01-4129-BCB0-AFF3B6431A70}" type="presParOf" srcId="{96773A7D-3367-4F53-A2D2-EA5770AFFDB3}" destId="{7DCEBD2C-792F-484E-9C96-926E03F540ED}" srcOrd="5" destOrd="0" presId="urn:microsoft.com/office/officeart/2008/layout/VerticalCurvedList"/>
    <dgm:cxn modelId="{98D2D3E6-91E0-49C0-B332-19D8E8BB3B6B}" type="presParOf" srcId="{96773A7D-3367-4F53-A2D2-EA5770AFFDB3}" destId="{8E391AE5-35EA-4A7F-ACFF-6E662A0BD046}" srcOrd="6" destOrd="0" presId="urn:microsoft.com/office/officeart/2008/layout/VerticalCurvedList"/>
    <dgm:cxn modelId="{0516B8A3-1D61-4222-A594-82C59E5804A3}" type="presParOf" srcId="{8E391AE5-35EA-4A7F-ACFF-6E662A0BD046}" destId="{EB133F34-59A3-4639-B813-3EF5396EC28B}" srcOrd="0" destOrd="0" presId="urn:microsoft.com/office/officeart/2008/layout/VerticalCurvedList"/>
    <dgm:cxn modelId="{159D22FF-8EF4-4B0A-B3E1-0803B09A8B50}" type="presParOf" srcId="{96773A7D-3367-4F53-A2D2-EA5770AFFDB3}" destId="{88F378EC-C3F8-47CD-AEFF-49BA634320FB}" srcOrd="7" destOrd="0" presId="urn:microsoft.com/office/officeart/2008/layout/VerticalCurvedList"/>
    <dgm:cxn modelId="{18105714-E2A3-4E39-ADF7-E9DFFDBF88CC}" type="presParOf" srcId="{96773A7D-3367-4F53-A2D2-EA5770AFFDB3}" destId="{0C1D6B2A-9239-4220-B9D4-EF24FF044C0E}" srcOrd="8" destOrd="0" presId="urn:microsoft.com/office/officeart/2008/layout/VerticalCurvedList"/>
    <dgm:cxn modelId="{E812CBE5-9BB8-445F-97A2-6D966B930FEF}" type="presParOf" srcId="{0C1D6B2A-9239-4220-B9D4-EF24FF044C0E}" destId="{A6FEC19F-0F90-4EC7-BB21-E0ADFEFFA617}" srcOrd="0" destOrd="0" presId="urn:microsoft.com/office/officeart/2008/layout/VerticalCurvedList"/>
    <dgm:cxn modelId="{B4FEC76D-31E3-4652-9457-989032455C1F}" type="presParOf" srcId="{96773A7D-3367-4F53-A2D2-EA5770AFFDB3}" destId="{CAE44C5F-81A1-4D30-8D3F-2E663ECAC700}" srcOrd="9" destOrd="0" presId="urn:microsoft.com/office/officeart/2008/layout/VerticalCurvedList"/>
    <dgm:cxn modelId="{4E7C5722-7943-426E-812B-D8DA08D38D2A}" type="presParOf" srcId="{96773A7D-3367-4F53-A2D2-EA5770AFFDB3}" destId="{053E2699-E7D5-4B6C-A824-2ED732C32228}" srcOrd="10" destOrd="0" presId="urn:microsoft.com/office/officeart/2008/layout/VerticalCurvedList"/>
    <dgm:cxn modelId="{D0CE5975-1886-491C-9468-BD3DC610BB79}"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22020"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281256"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Kateřina Poživilová</a:t>
          </a:r>
        </a:p>
      </dsp:txBody>
      <dsp:txXfrm>
        <a:off x="281256" y="197958"/>
        <a:ext cx="5849872" cy="396170"/>
      </dsp:txXfrm>
    </dsp:sp>
    <dsp:sp modelId="{112F553D-60C2-4CC4-948D-0369F51C4DB0}">
      <dsp:nvSpPr>
        <dsp:cNvPr id="0" name=""/>
        <dsp:cNvSpPr/>
      </dsp:nvSpPr>
      <dsp:spPr>
        <a:xfrm>
          <a:off x="33649"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65140"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leden 2014</a:t>
          </a:r>
          <a:endParaRPr lang="cs-CZ" sz="2000" b="1" kern="1200" dirty="0"/>
        </a:p>
      </dsp:txBody>
      <dsp:txXfrm>
        <a:off x="565140" y="792024"/>
        <a:ext cx="5565987" cy="396170"/>
      </dsp:txXfrm>
    </dsp:sp>
    <dsp:sp modelId="{2741B69B-255D-4143-BECE-5BD9035A4FC6}">
      <dsp:nvSpPr>
        <dsp:cNvPr id="0" name=""/>
        <dsp:cNvSpPr/>
      </dsp:nvSpPr>
      <dsp:spPr>
        <a:xfrm>
          <a:off x="317534"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52270"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52270" y="1386090"/>
        <a:ext cx="5478858" cy="396170"/>
      </dsp:txXfrm>
    </dsp:sp>
    <dsp:sp modelId="{EB133F34-59A3-4639-B813-3EF5396EC28B}">
      <dsp:nvSpPr>
        <dsp:cNvPr id="0" name=""/>
        <dsp:cNvSpPr/>
      </dsp:nvSpPr>
      <dsp:spPr>
        <a:xfrm>
          <a:off x="404663"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65140" y="1836202"/>
          <a:ext cx="5565987" cy="684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Dějiny umění v Evropě</a:t>
          </a:r>
          <a:endParaRPr lang="cs-CZ" sz="2000" b="1" kern="1200" dirty="0"/>
        </a:p>
      </dsp:txBody>
      <dsp:txXfrm>
        <a:off x="565140" y="1836202"/>
        <a:ext cx="5565987" cy="684079"/>
      </dsp:txXfrm>
    </dsp:sp>
    <dsp:sp modelId="{A6FEC19F-0F90-4EC7-BB21-E0ADFEFFA617}">
      <dsp:nvSpPr>
        <dsp:cNvPr id="0" name=""/>
        <dsp:cNvSpPr/>
      </dsp:nvSpPr>
      <dsp:spPr>
        <a:xfrm>
          <a:off x="317534"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240219" y="2442596"/>
          <a:ext cx="5931946" cy="65942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VY_32_INOVACE_Pozdní gotika v českých zemích </a:t>
          </a:r>
        </a:p>
      </dsp:txBody>
      <dsp:txXfrm>
        <a:off x="240219" y="2442596"/>
        <a:ext cx="5931946" cy="659422"/>
      </dsp:txXfrm>
    </dsp:sp>
    <dsp:sp modelId="{D00E28E9-7A94-4DBE-BF47-6DC8F169B300}">
      <dsp:nvSpPr>
        <dsp:cNvPr id="0" name=""/>
        <dsp:cNvSpPr/>
      </dsp:nvSpPr>
      <dsp:spPr>
        <a:xfrm>
          <a:off x="19709" y="2376266"/>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D676B5-40FB-4304-A515-3A9FE54A98CF}" type="datetimeFigureOut">
              <a:rPr lang="cs-CZ" smtClean="0"/>
              <a:pPr/>
              <a:t>14.2.2014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DEEC0E9-EDB4-4849-B798-E91ADE36F6A8}" type="slidenum">
              <a:rPr lang="cs-CZ" smtClean="0"/>
              <a:pPr/>
              <a:t>‹#›</a:t>
            </a:fld>
            <a:endParaRPr lang="cs-CZ"/>
          </a:p>
        </p:txBody>
      </p:sp>
    </p:spTree>
    <p:extLst>
      <p:ext uri="{BB962C8B-B14F-4D97-AF65-F5344CB8AC3E}">
        <p14:creationId xmlns:p14="http://schemas.microsoft.com/office/powerpoint/2010/main" xmlns="" val="1311850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2DEEC0E9-EDB4-4849-B798-E91ADE36F6A8}" type="slidenum">
              <a:rPr lang="cs-CZ" smtClean="0"/>
              <a:pPr/>
              <a:t>2</a:t>
            </a:fld>
            <a:endParaRPr lang="cs-CZ"/>
          </a:p>
        </p:txBody>
      </p:sp>
    </p:spTree>
    <p:extLst>
      <p:ext uri="{BB962C8B-B14F-4D97-AF65-F5344CB8AC3E}">
        <p14:creationId xmlns:p14="http://schemas.microsoft.com/office/powerpoint/2010/main" xmlns="" val="2376799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dirty="0"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dirty="0" smtClean="0"/>
              <a:t>Kliknutím lze upravit styl předlohy.</a:t>
            </a:r>
            <a:endParaRPr lang="en-US" dirty="0"/>
          </a:p>
        </p:txBody>
      </p:sp>
      <p:sp>
        <p:nvSpPr>
          <p:cNvPr id="4" name="Date Placeholder 3"/>
          <p:cNvSpPr>
            <a:spLocks noGrp="1"/>
          </p:cNvSpPr>
          <p:nvPr>
            <p:ph type="dt" sz="half" idx="10"/>
          </p:nvPr>
        </p:nvSpPr>
        <p:spPr/>
        <p:txBody>
          <a:bodyPr/>
          <a:lstStyle/>
          <a:p>
            <a:fld id="{C2F23A43-DD5F-4CD2-836F-6D6D9386C738}" type="datetime1">
              <a:rPr lang="cs-CZ" smtClean="0"/>
              <a:pPr/>
              <a:t>14.2.2014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4" name="Date Placeholder 3"/>
          <p:cNvSpPr>
            <a:spLocks noGrp="1"/>
          </p:cNvSpPr>
          <p:nvPr>
            <p:ph type="dt" sz="half" idx="10"/>
          </p:nvPr>
        </p:nvSpPr>
        <p:spPr/>
        <p:txBody>
          <a:bodyPr/>
          <a:lstStyle/>
          <a:p>
            <a:fld id="{C1A7162F-90B9-4DEF-9207-D819C9D79576}" type="datetime1">
              <a:rPr lang="cs-CZ" smtClean="0"/>
              <a:pPr/>
              <a:t>14.2.2014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
        <p:nvSpPr>
          <p:cNvPr id="7" name="Title 6"/>
          <p:cNvSpPr>
            <a:spLocks noGrp="1"/>
          </p:cNvSpPr>
          <p:nvPr>
            <p:ph type="title"/>
          </p:nvPr>
        </p:nvSpPr>
        <p:spPr/>
        <p:txBody>
          <a:bodyPr/>
          <a:lstStyle/>
          <a:p>
            <a:r>
              <a:rPr lang="cs-CZ" dirty="0" smtClean="0"/>
              <a:t>Kliknutím lze upravit styl.</a:t>
            </a:r>
            <a:endParaRPr lang="en-US" dirty="0"/>
          </a:p>
        </p:txBody>
      </p:sp>
    </p:spTree>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A0D45C8C-67DA-4C77-B49D-1BE859F9E3C0}" type="datetime1">
              <a:rPr lang="cs-CZ" smtClean="0"/>
              <a:pPr/>
              <a:t>14.2.2014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dirty="0" smtClean="0"/>
              <a:t>Kliknutím lze upravit styl.</a:t>
            </a:r>
            <a:endParaRPr lang="en-US" dirty="0"/>
          </a:p>
        </p:txBody>
      </p:sp>
      <p:sp>
        <p:nvSpPr>
          <p:cNvPr id="5" name="Date Placeholder 4"/>
          <p:cNvSpPr>
            <a:spLocks noGrp="1"/>
          </p:cNvSpPr>
          <p:nvPr>
            <p:ph type="dt" sz="half" idx="10"/>
          </p:nvPr>
        </p:nvSpPr>
        <p:spPr/>
        <p:txBody>
          <a:bodyPr/>
          <a:lstStyle/>
          <a:p>
            <a:fld id="{FF1E3CF8-5281-4F3B-81F6-C1E9F4A02277}" type="datetime1">
              <a:rPr lang="cs-CZ" smtClean="0"/>
              <a:pPr/>
              <a:t>14.2.2014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afterEffect">
                                  <p:stCondLst>
                                    <p:cond delay="0"/>
                                  </p:stCondLst>
                                  <p:childTnLst>
                                    <p:animRot by="120000">
                                      <p:cBhvr>
                                        <p:cTn id="6" dur="100" fill="hold">
                                          <p:stCondLst>
                                            <p:cond delay="0"/>
                                          </p:stCondLst>
                                        </p:cTn>
                                        <p:tgtEl>
                                          <p:spTgt spid="9">
                                            <p:txEl>
                                              <p:pRg st="0" end="0"/>
                                            </p:txEl>
                                          </p:spTgt>
                                        </p:tgtEl>
                                        <p:attrNameLst>
                                          <p:attrName>r</p:attrName>
                                        </p:attrNameLst>
                                      </p:cBhvr>
                                    </p:animRot>
                                    <p:animRot by="-240000">
                                      <p:cBhvr>
                                        <p:cTn id="7" dur="200" fill="hold">
                                          <p:stCondLst>
                                            <p:cond delay="200"/>
                                          </p:stCondLst>
                                        </p:cTn>
                                        <p:tgtEl>
                                          <p:spTgt spid="9">
                                            <p:txEl>
                                              <p:pRg st="0" end="0"/>
                                            </p:txEl>
                                          </p:spTgt>
                                        </p:tgtEl>
                                        <p:attrNameLst>
                                          <p:attrName>r</p:attrName>
                                        </p:attrNameLst>
                                      </p:cBhvr>
                                    </p:animRot>
                                    <p:animRot by="240000">
                                      <p:cBhvr>
                                        <p:cTn id="8" dur="200" fill="hold">
                                          <p:stCondLst>
                                            <p:cond delay="400"/>
                                          </p:stCondLst>
                                        </p:cTn>
                                        <p:tgtEl>
                                          <p:spTgt spid="9">
                                            <p:txEl>
                                              <p:pRg st="0" end="0"/>
                                            </p:txEl>
                                          </p:spTgt>
                                        </p:tgtEl>
                                        <p:attrNameLst>
                                          <p:attrName>r</p:attrName>
                                        </p:attrNameLst>
                                      </p:cBhvr>
                                    </p:animRot>
                                    <p:animRot by="-240000">
                                      <p:cBhvr>
                                        <p:cTn id="9" dur="200" fill="hold">
                                          <p:stCondLst>
                                            <p:cond delay="600"/>
                                          </p:stCondLst>
                                        </p:cTn>
                                        <p:tgtEl>
                                          <p:spTgt spid="9">
                                            <p:txEl>
                                              <p:pRg st="0" end="0"/>
                                            </p:txEl>
                                          </p:spTgt>
                                        </p:tgtEl>
                                        <p:attrNameLst>
                                          <p:attrName>r</p:attrName>
                                        </p:attrNameLst>
                                      </p:cBhvr>
                                    </p:animRot>
                                    <p:animRot by="120000">
                                      <p:cBhvr>
                                        <p:cTn id="10" dur="200" fill="hold">
                                          <p:stCondLst>
                                            <p:cond delay="800"/>
                                          </p:stCondLst>
                                        </p:cTn>
                                        <p:tgtEl>
                                          <p:spTgt spid="9">
                                            <p:txEl>
                                              <p:pRg st="0" end="0"/>
                                            </p:txEl>
                                          </p:spTgt>
                                        </p:tgtEl>
                                        <p:attrNameLst>
                                          <p:attrName>r</p:attrName>
                                        </p:attrNameLst>
                                      </p:cBhvr>
                                    </p:animRot>
                                  </p:childTnLst>
                                </p:cTn>
                              </p:par>
                            </p:childTnLst>
                          </p:cTn>
                        </p:par>
                        <p:par>
                          <p:cTn id="11" fill="hold">
                            <p:stCondLst>
                              <p:cond delay="1000"/>
                            </p:stCondLst>
                            <p:childTnLst>
                              <p:par>
                                <p:cTn id="12" presetID="32" presetClass="emph" presetSubtype="0" fill="hold" grpId="0" nodeType="afterEffect">
                                  <p:stCondLst>
                                    <p:cond delay="0"/>
                                  </p:stCondLst>
                                  <p:childTnLst>
                                    <p:animRot by="120000">
                                      <p:cBhvr>
                                        <p:cTn id="13" dur="100" fill="hold">
                                          <p:stCondLst>
                                            <p:cond delay="0"/>
                                          </p:stCondLst>
                                        </p:cTn>
                                        <p:tgtEl>
                                          <p:spTgt spid="9">
                                            <p:txEl>
                                              <p:pRg st="1" end="1"/>
                                            </p:txEl>
                                          </p:spTgt>
                                        </p:tgtEl>
                                        <p:attrNameLst>
                                          <p:attrName>r</p:attrName>
                                        </p:attrNameLst>
                                      </p:cBhvr>
                                    </p:animRot>
                                    <p:animRot by="-240000">
                                      <p:cBhvr>
                                        <p:cTn id="14" dur="200" fill="hold">
                                          <p:stCondLst>
                                            <p:cond delay="200"/>
                                          </p:stCondLst>
                                        </p:cTn>
                                        <p:tgtEl>
                                          <p:spTgt spid="9">
                                            <p:txEl>
                                              <p:pRg st="1" end="1"/>
                                            </p:txEl>
                                          </p:spTgt>
                                        </p:tgtEl>
                                        <p:attrNameLst>
                                          <p:attrName>r</p:attrName>
                                        </p:attrNameLst>
                                      </p:cBhvr>
                                    </p:animRot>
                                    <p:animRot by="240000">
                                      <p:cBhvr>
                                        <p:cTn id="15" dur="200" fill="hold">
                                          <p:stCondLst>
                                            <p:cond delay="400"/>
                                          </p:stCondLst>
                                        </p:cTn>
                                        <p:tgtEl>
                                          <p:spTgt spid="9">
                                            <p:txEl>
                                              <p:pRg st="1" end="1"/>
                                            </p:txEl>
                                          </p:spTgt>
                                        </p:tgtEl>
                                        <p:attrNameLst>
                                          <p:attrName>r</p:attrName>
                                        </p:attrNameLst>
                                      </p:cBhvr>
                                    </p:animRot>
                                    <p:animRot by="-240000">
                                      <p:cBhvr>
                                        <p:cTn id="16" dur="200" fill="hold">
                                          <p:stCondLst>
                                            <p:cond delay="600"/>
                                          </p:stCondLst>
                                        </p:cTn>
                                        <p:tgtEl>
                                          <p:spTgt spid="9">
                                            <p:txEl>
                                              <p:pRg st="1" end="1"/>
                                            </p:txEl>
                                          </p:spTgt>
                                        </p:tgtEl>
                                        <p:attrNameLst>
                                          <p:attrName>r</p:attrName>
                                        </p:attrNameLst>
                                      </p:cBhvr>
                                    </p:animRot>
                                    <p:animRot by="120000">
                                      <p:cBhvr>
                                        <p:cTn id="17" dur="200" fill="hold">
                                          <p:stCondLst>
                                            <p:cond delay="800"/>
                                          </p:stCondLst>
                                        </p:cTn>
                                        <p:tgtEl>
                                          <p:spTgt spid="9">
                                            <p:txEl>
                                              <p:pRg st="1" end="1"/>
                                            </p:txEl>
                                          </p:spTgt>
                                        </p:tgtEl>
                                        <p:attrNameLst>
                                          <p:attrName>r</p:attrName>
                                        </p:attrNameLst>
                                      </p:cBhvr>
                                    </p:animRot>
                                  </p:childTnLst>
                                </p:cTn>
                              </p:par>
                            </p:childTnLst>
                          </p:cTn>
                        </p:par>
                        <p:par>
                          <p:cTn id="18" fill="hold">
                            <p:stCondLst>
                              <p:cond delay="2000"/>
                            </p:stCondLst>
                            <p:childTnLst>
                              <p:par>
                                <p:cTn id="19" presetID="32" presetClass="emph" presetSubtype="0" fill="hold" grpId="0" nodeType="afterEffect">
                                  <p:stCondLst>
                                    <p:cond delay="0"/>
                                  </p:stCondLst>
                                  <p:childTnLst>
                                    <p:animRot by="120000">
                                      <p:cBhvr>
                                        <p:cTn id="20" dur="100" fill="hold">
                                          <p:stCondLst>
                                            <p:cond delay="0"/>
                                          </p:stCondLst>
                                        </p:cTn>
                                        <p:tgtEl>
                                          <p:spTgt spid="9">
                                            <p:txEl>
                                              <p:pRg st="2" end="2"/>
                                            </p:txEl>
                                          </p:spTgt>
                                        </p:tgtEl>
                                        <p:attrNameLst>
                                          <p:attrName>r</p:attrName>
                                        </p:attrNameLst>
                                      </p:cBhvr>
                                    </p:animRot>
                                    <p:animRot by="-240000">
                                      <p:cBhvr>
                                        <p:cTn id="21" dur="200" fill="hold">
                                          <p:stCondLst>
                                            <p:cond delay="200"/>
                                          </p:stCondLst>
                                        </p:cTn>
                                        <p:tgtEl>
                                          <p:spTgt spid="9">
                                            <p:txEl>
                                              <p:pRg st="2" end="2"/>
                                            </p:txEl>
                                          </p:spTgt>
                                        </p:tgtEl>
                                        <p:attrNameLst>
                                          <p:attrName>r</p:attrName>
                                        </p:attrNameLst>
                                      </p:cBhvr>
                                    </p:animRot>
                                    <p:animRot by="240000">
                                      <p:cBhvr>
                                        <p:cTn id="22" dur="200" fill="hold">
                                          <p:stCondLst>
                                            <p:cond delay="400"/>
                                          </p:stCondLst>
                                        </p:cTn>
                                        <p:tgtEl>
                                          <p:spTgt spid="9">
                                            <p:txEl>
                                              <p:pRg st="2" end="2"/>
                                            </p:txEl>
                                          </p:spTgt>
                                        </p:tgtEl>
                                        <p:attrNameLst>
                                          <p:attrName>r</p:attrName>
                                        </p:attrNameLst>
                                      </p:cBhvr>
                                    </p:animRot>
                                    <p:animRot by="-240000">
                                      <p:cBhvr>
                                        <p:cTn id="23" dur="200" fill="hold">
                                          <p:stCondLst>
                                            <p:cond delay="600"/>
                                          </p:stCondLst>
                                        </p:cTn>
                                        <p:tgtEl>
                                          <p:spTgt spid="9">
                                            <p:txEl>
                                              <p:pRg st="2" end="2"/>
                                            </p:txEl>
                                          </p:spTgt>
                                        </p:tgtEl>
                                        <p:attrNameLst>
                                          <p:attrName>r</p:attrName>
                                        </p:attrNameLst>
                                      </p:cBhvr>
                                    </p:animRot>
                                    <p:animRot by="120000">
                                      <p:cBhvr>
                                        <p:cTn id="24" dur="200" fill="hold">
                                          <p:stCondLst>
                                            <p:cond delay="800"/>
                                          </p:stCondLst>
                                        </p:cTn>
                                        <p:tgtEl>
                                          <p:spTgt spid="9">
                                            <p:txEl>
                                              <p:pRg st="2" end="2"/>
                                            </p:txEl>
                                          </p:spTgt>
                                        </p:tgtEl>
                                        <p:attrNameLst>
                                          <p:attrName>r</p:attrName>
                                        </p:attrNameLst>
                                      </p:cBhvr>
                                    </p:animRot>
                                  </p:childTnLst>
                                </p:cTn>
                              </p:par>
                            </p:childTnLst>
                          </p:cTn>
                        </p:par>
                        <p:par>
                          <p:cTn id="25" fill="hold">
                            <p:stCondLst>
                              <p:cond delay="3000"/>
                            </p:stCondLst>
                            <p:childTnLst>
                              <p:par>
                                <p:cTn id="26" presetID="32" presetClass="emph" presetSubtype="0" fill="hold" grpId="0" nodeType="afterEffect">
                                  <p:stCondLst>
                                    <p:cond delay="0"/>
                                  </p:stCondLst>
                                  <p:childTnLst>
                                    <p:animRot by="120000">
                                      <p:cBhvr>
                                        <p:cTn id="27" dur="100" fill="hold">
                                          <p:stCondLst>
                                            <p:cond delay="0"/>
                                          </p:stCondLst>
                                        </p:cTn>
                                        <p:tgtEl>
                                          <p:spTgt spid="9">
                                            <p:txEl>
                                              <p:pRg st="3" end="3"/>
                                            </p:txEl>
                                          </p:spTgt>
                                        </p:tgtEl>
                                        <p:attrNameLst>
                                          <p:attrName>r</p:attrName>
                                        </p:attrNameLst>
                                      </p:cBhvr>
                                    </p:animRot>
                                    <p:animRot by="-240000">
                                      <p:cBhvr>
                                        <p:cTn id="28" dur="200" fill="hold">
                                          <p:stCondLst>
                                            <p:cond delay="200"/>
                                          </p:stCondLst>
                                        </p:cTn>
                                        <p:tgtEl>
                                          <p:spTgt spid="9">
                                            <p:txEl>
                                              <p:pRg st="3" end="3"/>
                                            </p:txEl>
                                          </p:spTgt>
                                        </p:tgtEl>
                                        <p:attrNameLst>
                                          <p:attrName>r</p:attrName>
                                        </p:attrNameLst>
                                      </p:cBhvr>
                                    </p:animRot>
                                    <p:animRot by="240000">
                                      <p:cBhvr>
                                        <p:cTn id="29" dur="200" fill="hold">
                                          <p:stCondLst>
                                            <p:cond delay="400"/>
                                          </p:stCondLst>
                                        </p:cTn>
                                        <p:tgtEl>
                                          <p:spTgt spid="9">
                                            <p:txEl>
                                              <p:pRg st="3" end="3"/>
                                            </p:txEl>
                                          </p:spTgt>
                                        </p:tgtEl>
                                        <p:attrNameLst>
                                          <p:attrName>r</p:attrName>
                                        </p:attrNameLst>
                                      </p:cBhvr>
                                    </p:animRot>
                                    <p:animRot by="-240000">
                                      <p:cBhvr>
                                        <p:cTn id="30" dur="200" fill="hold">
                                          <p:stCondLst>
                                            <p:cond delay="600"/>
                                          </p:stCondLst>
                                        </p:cTn>
                                        <p:tgtEl>
                                          <p:spTgt spid="9">
                                            <p:txEl>
                                              <p:pRg st="3" end="3"/>
                                            </p:txEl>
                                          </p:spTgt>
                                        </p:tgtEl>
                                        <p:attrNameLst>
                                          <p:attrName>r</p:attrName>
                                        </p:attrNameLst>
                                      </p:cBhvr>
                                    </p:animRot>
                                    <p:animRot by="120000">
                                      <p:cBhvr>
                                        <p:cTn id="31" dur="200" fill="hold">
                                          <p:stCondLst>
                                            <p:cond delay="800"/>
                                          </p:stCondLst>
                                        </p:cTn>
                                        <p:tgtEl>
                                          <p:spTgt spid="9">
                                            <p:txEl>
                                              <p:pRg st="3" end="3"/>
                                            </p:txEl>
                                          </p:spTgt>
                                        </p:tgtEl>
                                        <p:attrNameLst>
                                          <p:attrName>r</p:attrName>
                                        </p:attrNameLst>
                                      </p:cBhvr>
                                    </p:animRot>
                                  </p:childTnLst>
                                </p:cTn>
                              </p:par>
                            </p:childTnLst>
                          </p:cTn>
                        </p:par>
                        <p:par>
                          <p:cTn id="32" fill="hold">
                            <p:stCondLst>
                              <p:cond delay="4000"/>
                            </p:stCondLst>
                            <p:childTnLst>
                              <p:par>
                                <p:cTn id="33" presetID="32" presetClass="emph" presetSubtype="0" fill="hold" grpId="0" nodeType="afterEffect">
                                  <p:stCondLst>
                                    <p:cond delay="0"/>
                                  </p:stCondLst>
                                  <p:childTnLst>
                                    <p:animRot by="120000">
                                      <p:cBhvr>
                                        <p:cTn id="34" dur="100" fill="hold">
                                          <p:stCondLst>
                                            <p:cond delay="0"/>
                                          </p:stCondLst>
                                        </p:cTn>
                                        <p:tgtEl>
                                          <p:spTgt spid="9">
                                            <p:txEl>
                                              <p:pRg st="4" end="4"/>
                                            </p:txEl>
                                          </p:spTgt>
                                        </p:tgtEl>
                                        <p:attrNameLst>
                                          <p:attrName>r</p:attrName>
                                        </p:attrNameLst>
                                      </p:cBhvr>
                                    </p:animRot>
                                    <p:animRot by="-240000">
                                      <p:cBhvr>
                                        <p:cTn id="35" dur="200" fill="hold">
                                          <p:stCondLst>
                                            <p:cond delay="200"/>
                                          </p:stCondLst>
                                        </p:cTn>
                                        <p:tgtEl>
                                          <p:spTgt spid="9">
                                            <p:txEl>
                                              <p:pRg st="4" end="4"/>
                                            </p:txEl>
                                          </p:spTgt>
                                        </p:tgtEl>
                                        <p:attrNameLst>
                                          <p:attrName>r</p:attrName>
                                        </p:attrNameLst>
                                      </p:cBhvr>
                                    </p:animRot>
                                    <p:animRot by="240000">
                                      <p:cBhvr>
                                        <p:cTn id="36" dur="200" fill="hold">
                                          <p:stCondLst>
                                            <p:cond delay="400"/>
                                          </p:stCondLst>
                                        </p:cTn>
                                        <p:tgtEl>
                                          <p:spTgt spid="9">
                                            <p:txEl>
                                              <p:pRg st="4" end="4"/>
                                            </p:txEl>
                                          </p:spTgt>
                                        </p:tgtEl>
                                        <p:attrNameLst>
                                          <p:attrName>r</p:attrName>
                                        </p:attrNameLst>
                                      </p:cBhvr>
                                    </p:animRot>
                                    <p:animRot by="-240000">
                                      <p:cBhvr>
                                        <p:cTn id="37" dur="200" fill="hold">
                                          <p:stCondLst>
                                            <p:cond delay="600"/>
                                          </p:stCondLst>
                                        </p:cTn>
                                        <p:tgtEl>
                                          <p:spTgt spid="9">
                                            <p:txEl>
                                              <p:pRg st="4" end="4"/>
                                            </p:txEl>
                                          </p:spTgt>
                                        </p:tgtEl>
                                        <p:attrNameLst>
                                          <p:attrName>r</p:attrName>
                                        </p:attrNameLst>
                                      </p:cBhvr>
                                    </p:animRot>
                                    <p:animRot by="120000">
                                      <p:cBhvr>
                                        <p:cTn id="38" dur="200" fill="hold">
                                          <p:stCondLst>
                                            <p:cond delay="800"/>
                                          </p:stCondLst>
                                        </p:cTn>
                                        <p:tgtEl>
                                          <p:spTgt spid="9">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tmplLst>
          <p:tmpl lvl="1">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2">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3">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4">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 lvl="5">
            <p:tnLst>
              <p:par>
                <p:cTn presetID="32" presetClass="emph" presetSubtype="0" fill="hold" nodeType="afterEffect">
                  <p:stCondLst>
                    <p:cond delay="0"/>
                  </p:stCondLst>
                  <p:childTnLst>
                    <p:animRot by="120000">
                      <p:cBhvr>
                        <p:cTn dur="100" fill="hold">
                          <p:stCondLst>
                            <p:cond delay="0"/>
                          </p:stCondLst>
                        </p:cTn>
                        <p:tgtEl>
                          <p:spTgt spid="9"/>
                        </p:tgtEl>
                        <p:attrNameLst>
                          <p:attrName>r</p:attrName>
                        </p:attrNameLst>
                      </p:cBhvr>
                    </p:animRot>
                    <p:animRot by="-240000">
                      <p:cBhvr>
                        <p:cTn dur="200" fill="hold">
                          <p:stCondLst>
                            <p:cond delay="200"/>
                          </p:stCondLst>
                        </p:cTn>
                        <p:tgtEl>
                          <p:spTgt spid="9"/>
                        </p:tgtEl>
                        <p:attrNameLst>
                          <p:attrName>r</p:attrName>
                        </p:attrNameLst>
                      </p:cBhvr>
                    </p:animRot>
                    <p:animRot by="240000">
                      <p:cBhvr>
                        <p:cTn dur="200" fill="hold">
                          <p:stCondLst>
                            <p:cond delay="400"/>
                          </p:stCondLst>
                        </p:cTn>
                        <p:tgtEl>
                          <p:spTgt spid="9"/>
                        </p:tgtEl>
                        <p:attrNameLst>
                          <p:attrName>r</p:attrName>
                        </p:attrNameLst>
                      </p:cBhvr>
                    </p:animRot>
                    <p:animRot by="-240000">
                      <p:cBhvr>
                        <p:cTn dur="200" fill="hold">
                          <p:stCondLst>
                            <p:cond delay="600"/>
                          </p:stCondLst>
                        </p:cTn>
                        <p:tgtEl>
                          <p:spTgt spid="9"/>
                        </p:tgtEl>
                        <p:attrNameLst>
                          <p:attrName>r</p:attrName>
                        </p:attrNameLst>
                      </p:cBhvr>
                    </p:animRot>
                    <p:animRot by="120000">
                      <p:cBhvr>
                        <p:cTn dur="200" fill="hold">
                          <p:stCondLst>
                            <p:cond delay="800"/>
                          </p:stCondLst>
                        </p:cTn>
                        <p:tgtEl>
                          <p:spTgt spid="9"/>
                        </p:tgtEl>
                        <p:attrNameLst>
                          <p:attrName>r</p:attrName>
                        </p:attrNameLst>
                      </p:cBhvr>
                    </p:animRo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dirty="0"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C503C11-3421-43DA-B654-98BED68469C9}" type="datetime1">
              <a:rPr lang="cs-CZ" smtClean="0"/>
              <a:pPr/>
              <a:t>14.2.2014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9503B6B-900B-4431-9EC9-0504992A991A}" type="datetime1">
              <a:rPr lang="cs-CZ" smtClean="0"/>
              <a:pPr/>
              <a:t>14.2.2014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90D2150-83A7-4070-B62D-DC0ED6A2A9F0}" type="datetime1">
              <a:rPr lang="cs-CZ" smtClean="0"/>
              <a:pPr/>
              <a:t>14.2.2014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p:transition spd="slow">
    <p:push dir="u"/>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F2635DF-67F5-48C1-977C-9FE9ED484D3B}" type="datetime1">
              <a:rPr lang="cs-CZ" smtClean="0"/>
              <a:pPr/>
              <a:t>14.2.2014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ransition spd="slow">
    <p:pull/>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A521AC36-3469-4A21-BD20-3914117921E6}" type="datetime1">
              <a:rPr lang="cs-CZ" smtClean="0"/>
              <a:pPr/>
              <a:t>14.2.2014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C5885FD-E9F6-4616-A947-C967941DDDC2}"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mc:AlternateContent xmlns:mc="http://schemas.openxmlformats.org/markup-compatibility/2006">
    <mc:Choice xmlns:p14="http://schemas.microsoft.com/office/powerpoint/2010/main" xmlns="" Requires="p14">
      <p:transition p14:dur="100">
        <p:cut/>
      </p:transition>
    </mc:Choice>
    <mc:Fallback>
      <p:transition>
        <p:cu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AF700F18-ADE5-4807-9373-727F3A31F4D5}" type="datetime1">
              <a:rPr lang="cs-CZ" smtClean="0"/>
              <a:pPr/>
              <a:t>14.2.2014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100">
        <p14:switch dir="r"/>
      </p:transition>
    </mc:Choice>
    <mc:Fallback>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5345219-191E-4AAE-B0B5-30B8DD961B52}" type="datetime1">
              <a:rPr lang="cs-CZ" smtClean="0"/>
              <a:pPr/>
              <a:t>14.2.2014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C5885FD-E9F6-4616-A947-C967941DDDC2}"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800">
        <p:circle/>
      </p:transition>
    </mc:Choice>
    <mc:Fallback>
      <p:transition spd="slow">
        <p:circl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dirty="0"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5E78B05B-E061-4713-9789-089775149A20}" type="datetime1">
              <a:rPr lang="cs-CZ" smtClean="0"/>
              <a:pPr/>
              <a:t>14.2.2014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5885FD-E9F6-4616-A947-C967941DDDC2}"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p14="http://schemas.microsoft.com/office/powerpoint/2010/main" xmlns="" val="3714023188"/>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1691481" y="476672"/>
            <a:ext cx="5761037" cy="1258887"/>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p14="http://schemas.microsoft.com/office/powerpoint/2010/main" xmlns=""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27584" y="1739949"/>
            <a:ext cx="7452816" cy="4641379"/>
          </a:xfrm>
        </p:spPr>
        <p:txBody>
          <a:bodyPr>
            <a:normAutofit fontScale="70000" lnSpcReduction="20000"/>
          </a:bodyPr>
          <a:lstStyle/>
          <a:p>
            <a:r>
              <a:rPr lang="cs-CZ" dirty="0"/>
              <a:t>Materiál je určen k výuce výtvarné a estetické </a:t>
            </a:r>
            <a:r>
              <a:rPr lang="cs-CZ" dirty="0" smtClean="0"/>
              <a:t>výchovy (dějepisu) </a:t>
            </a:r>
            <a:r>
              <a:rPr lang="cs-CZ" dirty="0"/>
              <a:t>na 2. stupni základní školy. Slouží jako osnova pro výklad. Je  doplněn </a:t>
            </a:r>
            <a:r>
              <a:rPr lang="cs-CZ" dirty="0" smtClean="0"/>
              <a:t>fotografiemi. Na snímku 3 se po kliknutí do obdélníku odkryje hledané jméno panovníka. Na snímku 4 se po kliknutí do obr. zobrazí nápověda, po kliknutí do textu odpověď. Na snímcích 12, 13 se správná odpověď zobrazí po kliknutí do obrázku. Na snímku 5 se po kliknutí na šipku zobrazí název stavby. Na snímku 6, 8 se po kliknutí do obrázku zobrazí informace, po kliknutí do otázky odpověď. Na snímku 7 se po kliknutí do obrázku zobrazí odpověď, po dalších kliknutích šipky, po kliknutí na šipku popis. Na snímku 9, 10, 11 se po kliknutí do obrázků zobrazí nápověda, po dalším kliknutí odpověď. Na snímku 14, 17, 18, 19 se po kliknutí do obrázku zobrazí popis.  Na snímku 15 se po kliknutí do obr. objeví nápověda, po kliknutí do textu odpověď, po kliknutí do obr. šipky k objektům, po kliknutí na šipky jejich popis. Po kliknutí do otázky odpověď. </a:t>
            </a:r>
            <a:r>
              <a:rPr lang="cs-CZ" dirty="0"/>
              <a:t> </a:t>
            </a:r>
            <a:r>
              <a:rPr lang="cs-CZ" dirty="0" smtClean="0"/>
              <a:t>Na snímcích 20 – 22 je alternativní test, špatné odpovědi zmizí, správná se zvýrazní. Na snímcích 23 a 24 žáci rozhodují o odpovědi ano, ne</a:t>
            </a:r>
            <a:r>
              <a:rPr lang="cs-CZ" smtClean="0"/>
              <a:t>, správná odpověď </a:t>
            </a:r>
            <a:r>
              <a:rPr lang="cs-CZ" dirty="0" smtClean="0"/>
              <a:t>se zvýrazní, chybná zmizí.</a:t>
            </a:r>
          </a:p>
          <a:p>
            <a:r>
              <a:rPr lang="cs-CZ" dirty="0" smtClean="0"/>
              <a:t>Materiál je určen pro interaktivní výuku.</a:t>
            </a:r>
          </a:p>
          <a:p>
            <a:r>
              <a:rPr lang="cs-CZ" dirty="0" smtClean="0"/>
              <a:t>Časová dotace 30 minut.</a:t>
            </a:r>
          </a:p>
          <a:p>
            <a:endParaRPr lang="cs-CZ" dirty="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a:t>
            </a:fld>
            <a:endParaRPr lang="cs-CZ"/>
          </a:p>
        </p:txBody>
      </p:sp>
      <p:sp>
        <p:nvSpPr>
          <p:cNvPr id="4" name="Nadpis 3"/>
          <p:cNvSpPr>
            <a:spLocks noGrp="1"/>
          </p:cNvSpPr>
          <p:nvPr>
            <p:ph type="title"/>
          </p:nvPr>
        </p:nvSpPr>
        <p:spPr/>
        <p:txBody>
          <a:bodyPr/>
          <a:lstStyle/>
          <a:p>
            <a:r>
              <a:rPr lang="cs-CZ" dirty="0" smtClean="0"/>
              <a:t>Anotace</a:t>
            </a:r>
            <a:endParaRPr lang="cs-CZ" dirty="0"/>
          </a:p>
        </p:txBody>
      </p:sp>
    </p:spTree>
    <p:extLst>
      <p:ext uri="{BB962C8B-B14F-4D97-AF65-F5344CB8AC3E}">
        <p14:creationId xmlns:p14="http://schemas.microsoft.com/office/powerpoint/2010/main" xmlns="" val="276724860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Pozdní (Jagellonská) gotika</a:t>
            </a:r>
            <a:endParaRPr lang="cs-CZ" dirty="0"/>
          </a:p>
        </p:txBody>
      </p:sp>
      <p:sp>
        <p:nvSpPr>
          <p:cNvPr id="3" name="Zástupný symbol pro číslo snímku 2"/>
          <p:cNvSpPr>
            <a:spLocks noGrp="1"/>
          </p:cNvSpPr>
          <p:nvPr>
            <p:ph type="sldNum" sz="quarter" idx="12"/>
          </p:nvPr>
        </p:nvSpPr>
        <p:spPr>
          <a:xfrm>
            <a:off x="8172400" y="6381328"/>
            <a:ext cx="1156976" cy="365125"/>
          </a:xfrm>
        </p:spPr>
        <p:txBody>
          <a:bodyPr/>
          <a:lstStyle/>
          <a:p>
            <a:fld id="{BC5885FD-E9F6-4616-A947-C967941DDDC2}" type="slidenum">
              <a:rPr lang="cs-CZ" smtClean="0"/>
              <a:pPr/>
              <a:t>3</a:t>
            </a:fld>
            <a:endParaRPr lang="cs-CZ" dirty="0"/>
          </a:p>
        </p:txBody>
      </p:sp>
      <p:sp>
        <p:nvSpPr>
          <p:cNvPr id="6" name="Zástupný symbol pro obsah 5"/>
          <p:cNvSpPr>
            <a:spLocks noGrp="1"/>
          </p:cNvSpPr>
          <p:nvPr>
            <p:ph sz="quarter" idx="13"/>
          </p:nvPr>
        </p:nvSpPr>
        <p:spPr>
          <a:xfrm>
            <a:off x="660727" y="2996952"/>
            <a:ext cx="3407217" cy="2952328"/>
          </a:xfrm>
        </p:spPr>
        <p:txBody>
          <a:bodyPr/>
          <a:lstStyle/>
          <a:p>
            <a:pPr marL="0" indent="0">
              <a:buNone/>
            </a:pPr>
            <a:r>
              <a:rPr lang="cs-CZ" dirty="0" smtClean="0"/>
              <a:t>Zikmund Lucemburský</a:t>
            </a:r>
          </a:p>
          <a:p>
            <a:pPr marL="0" indent="0">
              <a:buNone/>
            </a:pPr>
            <a:r>
              <a:rPr lang="cs-CZ" dirty="0" smtClean="0"/>
              <a:t> ( 1420 – 1437)</a:t>
            </a:r>
          </a:p>
          <a:p>
            <a:pPr marL="0" indent="0">
              <a:buNone/>
            </a:pPr>
            <a:r>
              <a:rPr lang="cs-CZ" dirty="0" smtClean="0"/>
              <a:t>Albrecht II. Habsburský (1438 – 1439)</a:t>
            </a:r>
          </a:p>
          <a:p>
            <a:pPr marL="0" indent="0">
              <a:buNone/>
            </a:pPr>
            <a:r>
              <a:rPr lang="cs-CZ" dirty="0" smtClean="0"/>
              <a:t>Ladislav  Pohrobek</a:t>
            </a:r>
          </a:p>
          <a:p>
            <a:pPr marL="0" indent="0">
              <a:buNone/>
            </a:pPr>
            <a:r>
              <a:rPr lang="cs-CZ" dirty="0" smtClean="0"/>
              <a:t> (1453 – 1457)</a:t>
            </a:r>
          </a:p>
          <a:p>
            <a:endParaRPr lang="cs-CZ" dirty="0"/>
          </a:p>
          <a:p>
            <a:endParaRPr lang="cs-CZ" dirty="0"/>
          </a:p>
        </p:txBody>
      </p:sp>
      <p:sp>
        <p:nvSpPr>
          <p:cNvPr id="7" name="Zástupný symbol pro obsah 6"/>
          <p:cNvSpPr>
            <a:spLocks noGrp="1"/>
          </p:cNvSpPr>
          <p:nvPr>
            <p:ph sz="quarter" idx="14"/>
          </p:nvPr>
        </p:nvSpPr>
        <p:spPr>
          <a:xfrm>
            <a:off x="5220072" y="2996952"/>
            <a:ext cx="3096344" cy="3096344"/>
          </a:xfrm>
        </p:spPr>
        <p:txBody>
          <a:bodyPr/>
          <a:lstStyle/>
          <a:p>
            <a:pPr marL="0" indent="0">
              <a:buNone/>
            </a:pPr>
            <a:r>
              <a:rPr lang="cs-CZ" dirty="0" smtClean="0"/>
              <a:t>Jiří z Poděbrad</a:t>
            </a:r>
          </a:p>
          <a:p>
            <a:pPr marL="0" indent="0">
              <a:buNone/>
            </a:pPr>
            <a:r>
              <a:rPr lang="cs-CZ" dirty="0" smtClean="0"/>
              <a:t> (1458 – 1471)</a:t>
            </a:r>
          </a:p>
          <a:p>
            <a:pPr marL="0" indent="0">
              <a:buNone/>
            </a:pPr>
            <a:r>
              <a:rPr lang="cs-CZ" dirty="0" smtClean="0"/>
              <a:t>Vladislav Jagellonský</a:t>
            </a:r>
          </a:p>
          <a:p>
            <a:pPr marL="0" indent="0">
              <a:buNone/>
            </a:pPr>
            <a:r>
              <a:rPr lang="cs-CZ" dirty="0" smtClean="0"/>
              <a:t> ( 1471 – 1516)</a:t>
            </a:r>
          </a:p>
          <a:p>
            <a:pPr marL="0" indent="0">
              <a:buNone/>
            </a:pPr>
            <a:r>
              <a:rPr lang="cs-CZ" dirty="0" smtClean="0"/>
              <a:t>Ludvík Jagellonský</a:t>
            </a:r>
          </a:p>
          <a:p>
            <a:pPr marL="0" indent="0">
              <a:buNone/>
            </a:pPr>
            <a:r>
              <a:rPr lang="cs-CZ" dirty="0" smtClean="0"/>
              <a:t> (1516 – 1526)</a:t>
            </a:r>
          </a:p>
          <a:p>
            <a:endParaRPr lang="cs-CZ" dirty="0"/>
          </a:p>
        </p:txBody>
      </p:sp>
      <p:sp>
        <p:nvSpPr>
          <p:cNvPr id="8" name="TextovéPole 7"/>
          <p:cNvSpPr txBox="1"/>
          <p:nvPr/>
        </p:nvSpPr>
        <p:spPr>
          <a:xfrm>
            <a:off x="899592" y="1673513"/>
            <a:ext cx="7344816" cy="1323439"/>
          </a:xfrm>
          <a:prstGeom prst="rect">
            <a:avLst/>
          </a:prstGeom>
          <a:noFill/>
        </p:spPr>
        <p:txBody>
          <a:bodyPr wrap="square" rtlCol="0">
            <a:spAutoFit/>
          </a:bodyPr>
          <a:lstStyle/>
          <a:p>
            <a:r>
              <a:rPr lang="cs-CZ" sz="2400" dirty="0" smtClean="0">
                <a:solidFill>
                  <a:schemeClr val="bg2">
                    <a:lumMod val="25000"/>
                  </a:schemeClr>
                </a:solidFill>
              </a:rPr>
              <a:t>Období let 1430 – 1520</a:t>
            </a:r>
          </a:p>
          <a:p>
            <a:r>
              <a:rPr lang="cs-CZ" sz="2400" dirty="0" smtClean="0">
                <a:solidFill>
                  <a:schemeClr val="bg2">
                    <a:lumMod val="25000"/>
                  </a:schemeClr>
                </a:solidFill>
              </a:rPr>
              <a:t>Země byla oslabená náboženskými a politickými spory.</a:t>
            </a:r>
          </a:p>
          <a:p>
            <a:r>
              <a:rPr lang="cs-CZ" sz="3200" dirty="0" smtClean="0">
                <a:solidFill>
                  <a:srgbClr val="FF0000"/>
                </a:solidFill>
              </a:rPr>
              <a:t>Panovníci na českém trůně:</a:t>
            </a:r>
            <a:endParaRPr lang="cs-CZ" sz="3200" dirty="0">
              <a:solidFill>
                <a:srgbClr val="FF0000"/>
              </a:solidFill>
            </a:endParaRPr>
          </a:p>
        </p:txBody>
      </p:sp>
      <p:sp>
        <p:nvSpPr>
          <p:cNvPr id="9" name="Obdélník 8"/>
          <p:cNvSpPr/>
          <p:nvPr/>
        </p:nvSpPr>
        <p:spPr>
          <a:xfrm>
            <a:off x="755576" y="3068959"/>
            <a:ext cx="316835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755576" y="3933056"/>
            <a:ext cx="316835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712736" y="4773743"/>
            <a:ext cx="321119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5098254" y="3063428"/>
            <a:ext cx="316835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098254" y="3981655"/>
            <a:ext cx="316835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5100528" y="4845751"/>
            <a:ext cx="3168352" cy="311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683568" y="6021288"/>
            <a:ext cx="2736304" cy="461665"/>
          </a:xfrm>
          <a:prstGeom prst="rect">
            <a:avLst/>
          </a:prstGeom>
          <a:noFill/>
        </p:spPr>
        <p:txBody>
          <a:bodyPr wrap="square" rtlCol="0">
            <a:spAutoFit/>
          </a:bodyPr>
          <a:lstStyle/>
          <a:p>
            <a:r>
              <a:rPr lang="cs-CZ" sz="2400" dirty="0" smtClean="0"/>
              <a:t>Klikni do obdélníku</a:t>
            </a:r>
            <a:endParaRPr lang="cs-CZ" sz="2400" dirty="0"/>
          </a:p>
        </p:txBody>
      </p:sp>
    </p:spTree>
    <p:extLst>
      <p:ext uri="{BB962C8B-B14F-4D97-AF65-F5344CB8AC3E}">
        <p14:creationId xmlns:p14="http://schemas.microsoft.com/office/powerpoint/2010/main" xmlns="" val="4197016147"/>
      </p:ext>
    </p:extLst>
  </p:cSld>
  <p:clrMapOvr>
    <a:masterClrMapping/>
  </p:clrMapOvr>
  <p:transition spd="slow">
    <p:randomBar dir="vert"/>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7" restart="whenNotActive" fill="hold" evtFilter="cancelBubble" nodeType="interactiveSeq">
                <p:stCondLst>
                  <p:cond evt="onClick" delay="0">
                    <p:tgtEl>
                      <p:spTgt spid="12"/>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27" restart="whenNotActive" fill="hold" evtFilter="cancelBubble" nodeType="interactiveSeq">
                <p:stCondLst>
                  <p:cond evt="onClick" delay="0">
                    <p:tgtEl>
                      <p:spTgt spid="1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Zástupný symbol pro číslo snímku 2"/>
          <p:cNvSpPr>
            <a:spLocks noGrp="1"/>
          </p:cNvSpPr>
          <p:nvPr>
            <p:ph type="sldNum" sz="quarter" idx="12"/>
          </p:nvPr>
        </p:nvSpPr>
        <p:spPr>
          <a:xfrm>
            <a:off x="8100392" y="6453336"/>
            <a:ext cx="1161826" cy="365125"/>
          </a:xfrm>
        </p:spPr>
        <p:txBody>
          <a:bodyPr/>
          <a:lstStyle/>
          <a:p>
            <a:fld id="{BC5885FD-E9F6-4616-A947-C967941DDDC2}" type="slidenum">
              <a:rPr lang="cs-CZ" smtClean="0"/>
              <a:pPr/>
              <a:t>4</a:t>
            </a:fld>
            <a:endParaRPr lang="cs-CZ" dirty="0"/>
          </a:p>
        </p:txBody>
      </p:sp>
      <p:pic>
        <p:nvPicPr>
          <p:cNvPr id="14" name="Obrázek 1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39552" y="1169985"/>
            <a:ext cx="4125188" cy="4989102"/>
          </a:xfrm>
          <a:prstGeom prst="rect">
            <a:avLst/>
          </a:prstGeom>
        </p:spPr>
      </p:pic>
      <p:sp>
        <p:nvSpPr>
          <p:cNvPr id="15" name="TextovéPole 14"/>
          <p:cNvSpPr txBox="1"/>
          <p:nvPr/>
        </p:nvSpPr>
        <p:spPr>
          <a:xfrm>
            <a:off x="467544" y="188640"/>
            <a:ext cx="5688632" cy="954107"/>
          </a:xfrm>
          <a:prstGeom prst="rect">
            <a:avLst/>
          </a:prstGeom>
          <a:noFill/>
        </p:spPr>
        <p:txBody>
          <a:bodyPr wrap="square" rtlCol="0">
            <a:spAutoFit/>
          </a:bodyPr>
          <a:lstStyle/>
          <a:p>
            <a:r>
              <a:rPr lang="cs-CZ" sz="2800" dirty="0" smtClean="0">
                <a:solidFill>
                  <a:srgbClr val="FF0000"/>
                </a:solidFill>
              </a:rPr>
              <a:t>Poznáš gotickou stavbu na obrázku ? Klikni do něho.</a:t>
            </a:r>
            <a:endParaRPr lang="cs-CZ" sz="2800" dirty="0">
              <a:solidFill>
                <a:srgbClr val="FF0000"/>
              </a:solidFill>
            </a:endParaRPr>
          </a:p>
        </p:txBody>
      </p:sp>
      <p:sp>
        <p:nvSpPr>
          <p:cNvPr id="16" name="TextovéPole 15"/>
          <p:cNvSpPr txBox="1"/>
          <p:nvPr/>
        </p:nvSpPr>
        <p:spPr>
          <a:xfrm>
            <a:off x="4932040" y="1484784"/>
            <a:ext cx="3960440" cy="3785652"/>
          </a:xfrm>
          <a:prstGeom prst="rect">
            <a:avLst/>
          </a:prstGeom>
          <a:noFill/>
        </p:spPr>
        <p:txBody>
          <a:bodyPr wrap="square" rtlCol="0">
            <a:spAutoFit/>
          </a:bodyPr>
          <a:lstStyle/>
          <a:p>
            <a:r>
              <a:rPr lang="cs-CZ" sz="2400" dirty="0" smtClean="0">
                <a:solidFill>
                  <a:schemeClr val="tx2">
                    <a:lumMod val="60000"/>
                    <a:lumOff val="40000"/>
                  </a:schemeClr>
                </a:solidFill>
              </a:rPr>
              <a:t>Pozdně gotická cihlová bazilika, sídlo královéhradecké diecéze.</a:t>
            </a:r>
          </a:p>
          <a:p>
            <a:r>
              <a:rPr lang="cs-CZ" sz="2400" dirty="0" smtClean="0">
                <a:solidFill>
                  <a:schemeClr val="tx2">
                    <a:lumMod val="60000"/>
                    <a:lumOff val="40000"/>
                  </a:schemeClr>
                </a:solidFill>
              </a:rPr>
              <a:t>Farní kostel zde stál již okolo roku 1250. Opraven roku 1463 po husitských válkách, barokně upraven v 17. století, kdy se stal katedrálou, sídlem biskupa. Na konci 19. století regotizován.</a:t>
            </a:r>
            <a:endParaRPr lang="cs-CZ" sz="2400" dirty="0">
              <a:solidFill>
                <a:schemeClr val="tx2">
                  <a:lumMod val="60000"/>
                  <a:lumOff val="40000"/>
                </a:schemeClr>
              </a:solidFill>
            </a:endParaRPr>
          </a:p>
        </p:txBody>
      </p:sp>
      <p:sp>
        <p:nvSpPr>
          <p:cNvPr id="17" name="TextovéPole 16"/>
          <p:cNvSpPr txBox="1"/>
          <p:nvPr/>
        </p:nvSpPr>
        <p:spPr>
          <a:xfrm>
            <a:off x="539552" y="1268760"/>
            <a:ext cx="4125188" cy="1200329"/>
          </a:xfrm>
          <a:prstGeom prst="rect">
            <a:avLst/>
          </a:prstGeom>
          <a:noFill/>
        </p:spPr>
        <p:txBody>
          <a:bodyPr wrap="square" rtlCol="0">
            <a:spAutoFit/>
          </a:bodyPr>
          <a:lstStyle/>
          <a:p>
            <a:r>
              <a:rPr lang="cs-CZ" sz="3600" b="1" dirty="0" smtClean="0">
                <a:solidFill>
                  <a:schemeClr val="bg1"/>
                </a:solidFill>
              </a:rPr>
              <a:t>Katedrála sv. Ducha V Hradci Králové</a:t>
            </a:r>
            <a:endParaRPr lang="cs-CZ" sz="3600" b="1" dirty="0">
              <a:solidFill>
                <a:schemeClr val="bg1"/>
              </a:solidFill>
            </a:endParaRPr>
          </a:p>
        </p:txBody>
      </p:sp>
      <p:sp>
        <p:nvSpPr>
          <p:cNvPr id="18" name="TextovéPole 17"/>
          <p:cNvSpPr txBox="1"/>
          <p:nvPr/>
        </p:nvSpPr>
        <p:spPr>
          <a:xfrm>
            <a:off x="4932040" y="5805264"/>
            <a:ext cx="2160240" cy="461665"/>
          </a:xfrm>
          <a:prstGeom prst="rect">
            <a:avLst/>
          </a:prstGeom>
          <a:noFill/>
        </p:spPr>
        <p:txBody>
          <a:bodyPr wrap="square" rtlCol="0">
            <a:spAutoFit/>
          </a:bodyPr>
          <a:lstStyle/>
          <a:p>
            <a:r>
              <a:rPr lang="cs-CZ" sz="2400" dirty="0" smtClean="0"/>
              <a:t>Klikni do textu</a:t>
            </a:r>
            <a:r>
              <a:rPr lang="cs-CZ" dirty="0" smtClean="0"/>
              <a:t>.</a:t>
            </a:r>
            <a:endParaRPr lang="cs-CZ" dirty="0"/>
          </a:p>
        </p:txBody>
      </p:sp>
      <p:sp>
        <p:nvSpPr>
          <p:cNvPr id="19" name="TextovéPole 18"/>
          <p:cNvSpPr txBox="1"/>
          <p:nvPr/>
        </p:nvSpPr>
        <p:spPr>
          <a:xfrm>
            <a:off x="539552" y="5661248"/>
            <a:ext cx="292068" cy="461665"/>
          </a:xfrm>
          <a:prstGeom prst="rect">
            <a:avLst/>
          </a:prstGeom>
          <a:noFill/>
        </p:spPr>
        <p:txBody>
          <a:bodyPr wrap="none" rtlCol="0">
            <a:spAutoFit/>
          </a:bodyPr>
          <a:lstStyle/>
          <a:p>
            <a:r>
              <a:rPr lang="cs-CZ" sz="2400" dirty="0" smtClean="0">
                <a:solidFill>
                  <a:schemeClr val="bg1"/>
                </a:solidFill>
              </a:rPr>
              <a:t>1</a:t>
            </a:r>
            <a:endParaRPr lang="cs-CZ" sz="2400" dirty="0">
              <a:solidFill>
                <a:schemeClr val="bg1"/>
              </a:solidFill>
            </a:endParaRPr>
          </a:p>
        </p:txBody>
      </p:sp>
    </p:spTree>
    <p:extLst>
      <p:ext uri="{BB962C8B-B14F-4D97-AF65-F5344CB8AC3E}">
        <p14:creationId xmlns:p14="http://schemas.microsoft.com/office/powerpoint/2010/main" xmlns="" val="301264472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nextCondLst>
                <p:cond evt="onClick" delay="0">
                  <p:tgtEl>
                    <p:spTgt spid="14"/>
                  </p:tgtEl>
                </p:cond>
              </p:nextCondLst>
            </p:seq>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wipe(down)">
                                      <p:cBhvr>
                                        <p:cTn id="13" dur="500"/>
                                        <p:tgtEl>
                                          <p:spTgt spid="17"/>
                                        </p:tgtEl>
                                      </p:cBhvr>
                                    </p:animEffect>
                                  </p:childTnLst>
                                </p:cTn>
                              </p:par>
                            </p:childTnLst>
                          </p:cTn>
                        </p:par>
                      </p:childTnLst>
                    </p:cTn>
                  </p:par>
                </p:childTnLst>
              </p:cTn>
              <p:nextCondLst>
                <p:cond evt="onClick" delay="0">
                  <p:tgtEl>
                    <p:spTgt spid="16"/>
                  </p:tgtEl>
                </p:cond>
              </p:nextCondLst>
            </p:seq>
          </p:childTnLst>
        </p:cTn>
      </p:par>
    </p:tnLst>
    <p:bldLst>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492875"/>
            <a:ext cx="1161826" cy="365125"/>
          </a:xfrm>
        </p:spPr>
        <p:txBody>
          <a:bodyPr/>
          <a:lstStyle/>
          <a:p>
            <a:fld id="{BC5885FD-E9F6-4616-A947-C967941DDDC2}" type="slidenum">
              <a:rPr lang="cs-CZ" smtClean="0"/>
              <a:pPr/>
              <a:t>5</a:t>
            </a:fld>
            <a:endParaRPr lang="cs-CZ" dirty="0"/>
          </a:p>
        </p:txBody>
      </p:sp>
      <p:sp>
        <p:nvSpPr>
          <p:cNvPr id="5" name="TextovéPole 4"/>
          <p:cNvSpPr txBox="1"/>
          <p:nvPr/>
        </p:nvSpPr>
        <p:spPr>
          <a:xfrm>
            <a:off x="1007604" y="260648"/>
            <a:ext cx="7128792" cy="646331"/>
          </a:xfrm>
          <a:prstGeom prst="rect">
            <a:avLst/>
          </a:prstGeom>
          <a:noFill/>
        </p:spPr>
        <p:txBody>
          <a:bodyPr wrap="square" rtlCol="0">
            <a:spAutoFit/>
          </a:bodyPr>
          <a:lstStyle/>
          <a:p>
            <a:r>
              <a:rPr lang="cs-CZ" sz="3600" dirty="0" smtClean="0">
                <a:solidFill>
                  <a:srgbClr val="FF0000"/>
                </a:solidFill>
              </a:rPr>
              <a:t>Vladislav Jagellonský (1471  -  1516)</a:t>
            </a:r>
            <a:endParaRPr lang="cs-CZ" sz="3600" dirty="0">
              <a:solidFill>
                <a:srgbClr val="FF0000"/>
              </a:solidFill>
            </a:endParaRPr>
          </a:p>
        </p:txBody>
      </p:sp>
      <p:sp>
        <p:nvSpPr>
          <p:cNvPr id="6" name="TextovéPole 5"/>
          <p:cNvSpPr txBox="1"/>
          <p:nvPr/>
        </p:nvSpPr>
        <p:spPr>
          <a:xfrm>
            <a:off x="683568" y="980728"/>
            <a:ext cx="7776864" cy="1569660"/>
          </a:xfrm>
          <a:prstGeom prst="rect">
            <a:avLst/>
          </a:prstGeom>
          <a:noFill/>
        </p:spPr>
        <p:txBody>
          <a:bodyPr wrap="square" rtlCol="0">
            <a:spAutoFit/>
          </a:bodyPr>
          <a:lstStyle/>
          <a:p>
            <a:r>
              <a:rPr lang="cs-CZ" sz="2400" dirty="0" smtClean="0">
                <a:solidFill>
                  <a:schemeClr val="tx2">
                    <a:lumMod val="60000"/>
                    <a:lumOff val="40000"/>
                  </a:schemeClr>
                </a:solidFill>
              </a:rPr>
              <a:t>Za vlády Vladislava Jagellonského byla obnovena těžba a zpracování stříbra v Kutné Hoře. </a:t>
            </a:r>
            <a:r>
              <a:rPr lang="cs-CZ" sz="2400" dirty="0">
                <a:solidFill>
                  <a:schemeClr val="tx2">
                    <a:lumMod val="60000"/>
                    <a:lumOff val="40000"/>
                  </a:schemeClr>
                </a:solidFill>
              </a:rPr>
              <a:t> </a:t>
            </a:r>
            <a:r>
              <a:rPr lang="cs-CZ" sz="2400" dirty="0" smtClean="0">
                <a:solidFill>
                  <a:schemeClr val="tx2">
                    <a:lumMod val="60000"/>
                    <a:lumOff val="40000"/>
                  </a:schemeClr>
                </a:solidFill>
              </a:rPr>
              <a:t>Umělecký vývoj přerušený v revoluční době pokračuje. Jako potomek Karla IV. navazuje Vladislav  na lucemburskou tradici.</a:t>
            </a:r>
            <a:endParaRPr lang="cs-CZ" sz="2400" dirty="0">
              <a:solidFill>
                <a:schemeClr val="tx2">
                  <a:lumMod val="60000"/>
                  <a:lumOff val="40000"/>
                </a:schemeClr>
              </a:solidFill>
            </a:endParaRPr>
          </a:p>
        </p:txBody>
      </p:sp>
      <p:pic>
        <p:nvPicPr>
          <p:cNvPr id="8" name="Obrázek 7"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26256" y="2636912"/>
            <a:ext cx="4432161" cy="2656153"/>
          </a:xfrm>
          <a:prstGeom prst="rect">
            <a:avLst/>
          </a:prstGeom>
        </p:spPr>
      </p:pic>
      <p:sp>
        <p:nvSpPr>
          <p:cNvPr id="9" name="TextovéPole 8"/>
          <p:cNvSpPr txBox="1"/>
          <p:nvPr/>
        </p:nvSpPr>
        <p:spPr>
          <a:xfrm>
            <a:off x="5508104" y="2564904"/>
            <a:ext cx="3024336" cy="3416320"/>
          </a:xfrm>
          <a:prstGeom prst="rect">
            <a:avLst/>
          </a:prstGeom>
          <a:noFill/>
        </p:spPr>
        <p:txBody>
          <a:bodyPr wrap="square" rtlCol="0">
            <a:spAutoFit/>
          </a:bodyPr>
          <a:lstStyle/>
          <a:p>
            <a:r>
              <a:rPr lang="cs-CZ" sz="2400" dirty="0" smtClean="0">
                <a:solidFill>
                  <a:schemeClr val="bg2">
                    <a:lumMod val="25000"/>
                  </a:schemeClr>
                </a:solidFill>
              </a:rPr>
              <a:t>Pražský hrad, kam se Vladislav přestěhoval, vyžadoval rekonstrukci. Za účelem výstavby nového opevnění byl ze Saska pozván architekt Benedikt </a:t>
            </a:r>
            <a:r>
              <a:rPr lang="cs-CZ" sz="2400" dirty="0" err="1" smtClean="0">
                <a:solidFill>
                  <a:schemeClr val="bg2">
                    <a:lumMod val="25000"/>
                  </a:schemeClr>
                </a:solidFill>
              </a:rPr>
              <a:t>Ried</a:t>
            </a:r>
            <a:r>
              <a:rPr lang="cs-CZ" sz="2400" dirty="0" smtClean="0">
                <a:solidFill>
                  <a:schemeClr val="bg2">
                    <a:lumMod val="25000"/>
                  </a:schemeClr>
                </a:solidFill>
              </a:rPr>
              <a:t>.</a:t>
            </a:r>
            <a:endParaRPr lang="cs-CZ" sz="2400" dirty="0">
              <a:solidFill>
                <a:schemeClr val="bg2">
                  <a:lumMod val="25000"/>
                </a:schemeClr>
              </a:solidFill>
            </a:endParaRPr>
          </a:p>
        </p:txBody>
      </p:sp>
      <p:cxnSp>
        <p:nvCxnSpPr>
          <p:cNvPr id="11" name="Přímá spojnice se šipkou 10"/>
          <p:cNvCxnSpPr>
            <a:stCxn id="16" idx="0"/>
          </p:cNvCxnSpPr>
          <p:nvPr/>
        </p:nvCxnSpPr>
        <p:spPr>
          <a:xfrm flipV="1">
            <a:off x="1763688" y="5013176"/>
            <a:ext cx="1322664" cy="576064"/>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6" name="TextovéPole 15"/>
          <p:cNvSpPr txBox="1"/>
          <p:nvPr/>
        </p:nvSpPr>
        <p:spPr>
          <a:xfrm>
            <a:off x="251520" y="5589240"/>
            <a:ext cx="3024336" cy="830997"/>
          </a:xfrm>
          <a:prstGeom prst="rect">
            <a:avLst/>
          </a:prstGeom>
          <a:noFill/>
        </p:spPr>
        <p:txBody>
          <a:bodyPr wrap="square" rtlCol="0">
            <a:spAutoFit/>
          </a:bodyPr>
          <a:lstStyle/>
          <a:p>
            <a:r>
              <a:rPr lang="cs-CZ" sz="2400" dirty="0" smtClean="0">
                <a:solidFill>
                  <a:schemeClr val="tx2">
                    <a:lumMod val="60000"/>
                    <a:lumOff val="40000"/>
                  </a:schemeClr>
                </a:solidFill>
              </a:rPr>
              <a:t>Prašná věž – Mihulka, součást opevnění</a:t>
            </a:r>
            <a:endParaRPr lang="cs-CZ" sz="2400" dirty="0">
              <a:solidFill>
                <a:schemeClr val="tx2">
                  <a:lumMod val="60000"/>
                  <a:lumOff val="40000"/>
                </a:schemeClr>
              </a:solidFill>
            </a:endParaRPr>
          </a:p>
        </p:txBody>
      </p:sp>
      <p:sp>
        <p:nvSpPr>
          <p:cNvPr id="21" name="TextovéPole 20"/>
          <p:cNvSpPr txBox="1"/>
          <p:nvPr/>
        </p:nvSpPr>
        <p:spPr>
          <a:xfrm>
            <a:off x="5508104" y="6021288"/>
            <a:ext cx="2520280" cy="461665"/>
          </a:xfrm>
          <a:prstGeom prst="rect">
            <a:avLst/>
          </a:prstGeom>
          <a:noFill/>
        </p:spPr>
        <p:txBody>
          <a:bodyPr wrap="square" rtlCol="0">
            <a:spAutoFit/>
          </a:bodyPr>
          <a:lstStyle/>
          <a:p>
            <a:r>
              <a:rPr lang="cs-CZ" sz="2400" dirty="0" smtClean="0"/>
              <a:t>Klikni  na šipku</a:t>
            </a:r>
            <a:endParaRPr lang="cs-CZ" sz="2400" dirty="0"/>
          </a:p>
        </p:txBody>
      </p:sp>
      <p:sp>
        <p:nvSpPr>
          <p:cNvPr id="22" name="TextovéPole 21"/>
          <p:cNvSpPr txBox="1"/>
          <p:nvPr/>
        </p:nvSpPr>
        <p:spPr>
          <a:xfrm>
            <a:off x="755576" y="2607295"/>
            <a:ext cx="327334" cy="461665"/>
          </a:xfrm>
          <a:prstGeom prst="rect">
            <a:avLst/>
          </a:prstGeom>
          <a:noFill/>
        </p:spPr>
        <p:txBody>
          <a:bodyPr wrap="none" rtlCol="0">
            <a:spAutoFit/>
          </a:bodyPr>
          <a:lstStyle/>
          <a:p>
            <a:r>
              <a:rPr lang="cs-CZ" sz="2400" dirty="0" smtClean="0">
                <a:solidFill>
                  <a:schemeClr val="bg1"/>
                </a:solidFill>
              </a:rPr>
              <a:t>2</a:t>
            </a:r>
            <a:endParaRPr lang="cs-CZ" sz="2400" dirty="0">
              <a:solidFill>
                <a:schemeClr val="bg1"/>
              </a:solidFill>
            </a:endParaRPr>
          </a:p>
        </p:txBody>
      </p:sp>
    </p:spTree>
    <p:extLst>
      <p:ext uri="{BB962C8B-B14F-4D97-AF65-F5344CB8AC3E}">
        <p14:creationId xmlns:p14="http://schemas.microsoft.com/office/powerpoint/2010/main" xmlns="" val="1617263031"/>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00"/>
                                        <p:tgtEl>
                                          <p:spTgt spid="16"/>
                                        </p:tgtEl>
                                      </p:cBhvr>
                                    </p:animEffect>
                                  </p:childTnLst>
                                </p:cTn>
                              </p:par>
                            </p:childTnLst>
                          </p:cTn>
                        </p:par>
                      </p:childTnLst>
                    </p:cTn>
                  </p:par>
                </p:childTnLst>
              </p:cTn>
              <p:nextCondLst>
                <p:cond evt="onClick" delay="0">
                  <p:tgtEl>
                    <p:spTgt spid="11"/>
                  </p:tgtEl>
                </p:cond>
              </p:nextCondLst>
            </p:seq>
          </p:childTnLst>
        </p:cTn>
      </p:par>
    </p:tnLst>
    <p:bldLst>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172400" y="6480596"/>
            <a:ext cx="1161826" cy="365125"/>
          </a:xfrm>
        </p:spPr>
        <p:txBody>
          <a:bodyPr/>
          <a:lstStyle/>
          <a:p>
            <a:fld id="{BC5885FD-E9F6-4616-A947-C967941DDDC2}" type="slidenum">
              <a:rPr lang="cs-CZ" smtClean="0"/>
              <a:pPr/>
              <a:t>6</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51520" y="1089726"/>
            <a:ext cx="3641049" cy="5478200"/>
          </a:xfrm>
          <a:prstGeom prst="rect">
            <a:avLst/>
          </a:prstGeom>
        </p:spPr>
      </p:pic>
      <p:sp>
        <p:nvSpPr>
          <p:cNvPr id="4" name="TextovéPole 3"/>
          <p:cNvSpPr txBox="1"/>
          <p:nvPr/>
        </p:nvSpPr>
        <p:spPr>
          <a:xfrm>
            <a:off x="179512" y="262389"/>
            <a:ext cx="5472608" cy="646331"/>
          </a:xfrm>
          <a:prstGeom prst="rect">
            <a:avLst/>
          </a:prstGeom>
          <a:noFill/>
        </p:spPr>
        <p:txBody>
          <a:bodyPr wrap="square" rtlCol="0">
            <a:spAutoFit/>
          </a:bodyPr>
          <a:lstStyle/>
          <a:p>
            <a:r>
              <a:rPr lang="cs-CZ" sz="3600" dirty="0" smtClean="0">
                <a:solidFill>
                  <a:srgbClr val="FF0000"/>
                </a:solidFill>
              </a:rPr>
              <a:t>Benedikt </a:t>
            </a:r>
            <a:r>
              <a:rPr lang="cs-CZ" sz="3600" dirty="0" err="1" smtClean="0">
                <a:solidFill>
                  <a:srgbClr val="FF0000"/>
                </a:solidFill>
              </a:rPr>
              <a:t>Ried</a:t>
            </a:r>
            <a:r>
              <a:rPr lang="cs-CZ" sz="3600" dirty="0" smtClean="0">
                <a:solidFill>
                  <a:srgbClr val="FF0000"/>
                </a:solidFill>
              </a:rPr>
              <a:t>  ( 1454- 1536)</a:t>
            </a:r>
            <a:endParaRPr lang="cs-CZ" sz="3600" dirty="0">
              <a:solidFill>
                <a:srgbClr val="FF0000"/>
              </a:solidFill>
            </a:endParaRPr>
          </a:p>
        </p:txBody>
      </p:sp>
      <p:sp>
        <p:nvSpPr>
          <p:cNvPr id="5" name="TextovéPole 4"/>
          <p:cNvSpPr txBox="1"/>
          <p:nvPr/>
        </p:nvSpPr>
        <p:spPr>
          <a:xfrm>
            <a:off x="4355976" y="1412776"/>
            <a:ext cx="3960440" cy="3539430"/>
          </a:xfrm>
          <a:prstGeom prst="rect">
            <a:avLst/>
          </a:prstGeom>
          <a:noFill/>
        </p:spPr>
        <p:txBody>
          <a:bodyPr wrap="square" rtlCol="0">
            <a:spAutoFit/>
          </a:bodyPr>
          <a:lstStyle/>
          <a:p>
            <a:r>
              <a:rPr lang="cs-CZ" sz="2800" dirty="0" smtClean="0">
                <a:solidFill>
                  <a:schemeClr val="bg2">
                    <a:lumMod val="50000"/>
                  </a:schemeClr>
                </a:solidFill>
              </a:rPr>
              <a:t>Fortifikační stavitel a architekt německého původu</a:t>
            </a:r>
          </a:p>
          <a:p>
            <a:endParaRPr lang="cs-CZ" sz="2800" dirty="0">
              <a:solidFill>
                <a:schemeClr val="bg2">
                  <a:lumMod val="50000"/>
                </a:schemeClr>
              </a:solidFill>
            </a:endParaRPr>
          </a:p>
          <a:p>
            <a:r>
              <a:rPr lang="cs-CZ" sz="2800" dirty="0" smtClean="0">
                <a:solidFill>
                  <a:schemeClr val="bg2">
                    <a:lumMod val="50000"/>
                  </a:schemeClr>
                </a:solidFill>
              </a:rPr>
              <a:t>Práce na Pražském hradě</a:t>
            </a:r>
          </a:p>
          <a:p>
            <a:r>
              <a:rPr lang="cs-CZ" sz="2800" dirty="0">
                <a:solidFill>
                  <a:schemeClr val="bg2">
                    <a:lumMod val="50000"/>
                  </a:schemeClr>
                </a:solidFill>
              </a:rPr>
              <a:t> </a:t>
            </a:r>
            <a:r>
              <a:rPr lang="cs-CZ" sz="2800" dirty="0" smtClean="0">
                <a:solidFill>
                  <a:schemeClr val="bg2">
                    <a:lumMod val="50000"/>
                  </a:schemeClr>
                </a:solidFill>
              </a:rPr>
              <a:t>                  v Kutné Hoře</a:t>
            </a:r>
          </a:p>
          <a:p>
            <a:r>
              <a:rPr lang="cs-CZ" sz="2800" dirty="0">
                <a:solidFill>
                  <a:schemeClr val="bg2">
                    <a:lumMod val="50000"/>
                  </a:schemeClr>
                </a:solidFill>
              </a:rPr>
              <a:t> </a:t>
            </a:r>
            <a:r>
              <a:rPr lang="cs-CZ" sz="2800" dirty="0" smtClean="0">
                <a:solidFill>
                  <a:schemeClr val="bg2">
                    <a:lumMod val="50000"/>
                  </a:schemeClr>
                </a:solidFill>
              </a:rPr>
              <a:t>                  </a:t>
            </a:r>
          </a:p>
          <a:p>
            <a:r>
              <a:rPr lang="cs-CZ" sz="2800" dirty="0">
                <a:solidFill>
                  <a:schemeClr val="bg2">
                    <a:lumMod val="50000"/>
                  </a:schemeClr>
                </a:solidFill>
              </a:rPr>
              <a:t> </a:t>
            </a:r>
            <a:r>
              <a:rPr lang="cs-CZ" sz="2800" dirty="0" smtClean="0">
                <a:solidFill>
                  <a:schemeClr val="bg2">
                    <a:lumMod val="50000"/>
                  </a:schemeClr>
                </a:solidFill>
              </a:rPr>
              <a:t>                   </a:t>
            </a:r>
            <a:endParaRPr lang="cs-CZ" sz="2800" dirty="0">
              <a:solidFill>
                <a:schemeClr val="bg2">
                  <a:lumMod val="50000"/>
                </a:schemeClr>
              </a:solidFill>
            </a:endParaRPr>
          </a:p>
        </p:txBody>
      </p:sp>
      <p:sp>
        <p:nvSpPr>
          <p:cNvPr id="6" name="TextovéPole 5"/>
          <p:cNvSpPr txBox="1"/>
          <p:nvPr/>
        </p:nvSpPr>
        <p:spPr>
          <a:xfrm>
            <a:off x="4499992" y="4952206"/>
            <a:ext cx="4176464" cy="461665"/>
          </a:xfrm>
          <a:prstGeom prst="rect">
            <a:avLst/>
          </a:prstGeom>
          <a:noFill/>
        </p:spPr>
        <p:txBody>
          <a:bodyPr wrap="square" rtlCol="0">
            <a:spAutoFit/>
          </a:bodyPr>
          <a:lstStyle/>
          <a:p>
            <a:r>
              <a:rPr lang="cs-CZ" sz="2400" dirty="0" smtClean="0"/>
              <a:t>Co je fortifikační architektura?</a:t>
            </a:r>
            <a:endParaRPr lang="cs-CZ" sz="2400" dirty="0"/>
          </a:p>
        </p:txBody>
      </p:sp>
      <p:sp>
        <p:nvSpPr>
          <p:cNvPr id="7" name="TextovéPole 6"/>
          <p:cNvSpPr txBox="1"/>
          <p:nvPr/>
        </p:nvSpPr>
        <p:spPr>
          <a:xfrm>
            <a:off x="4499992" y="5301208"/>
            <a:ext cx="1512168" cy="461665"/>
          </a:xfrm>
          <a:prstGeom prst="rect">
            <a:avLst/>
          </a:prstGeom>
          <a:noFill/>
        </p:spPr>
        <p:txBody>
          <a:bodyPr wrap="square" rtlCol="0">
            <a:spAutoFit/>
          </a:bodyPr>
          <a:lstStyle/>
          <a:p>
            <a:r>
              <a:rPr lang="cs-CZ" sz="2400" dirty="0" smtClean="0">
                <a:solidFill>
                  <a:srgbClr val="FF0000"/>
                </a:solidFill>
              </a:rPr>
              <a:t>Pevnostní</a:t>
            </a:r>
            <a:endParaRPr lang="cs-CZ" sz="2400" dirty="0">
              <a:solidFill>
                <a:srgbClr val="FF0000"/>
              </a:solidFill>
            </a:endParaRPr>
          </a:p>
        </p:txBody>
      </p:sp>
      <p:sp>
        <p:nvSpPr>
          <p:cNvPr id="8" name="TextovéPole 7"/>
          <p:cNvSpPr txBox="1"/>
          <p:nvPr/>
        </p:nvSpPr>
        <p:spPr>
          <a:xfrm>
            <a:off x="4499992" y="6093295"/>
            <a:ext cx="2304256" cy="461665"/>
          </a:xfrm>
          <a:prstGeom prst="rect">
            <a:avLst/>
          </a:prstGeom>
          <a:noFill/>
        </p:spPr>
        <p:txBody>
          <a:bodyPr wrap="square" rtlCol="0">
            <a:spAutoFit/>
          </a:bodyPr>
          <a:lstStyle/>
          <a:p>
            <a:r>
              <a:rPr lang="cs-CZ" sz="2400" dirty="0" smtClean="0"/>
              <a:t>Klikni do otázky</a:t>
            </a:r>
            <a:endParaRPr lang="cs-CZ" sz="2400" dirty="0"/>
          </a:p>
        </p:txBody>
      </p:sp>
      <p:sp>
        <p:nvSpPr>
          <p:cNvPr id="9" name="TextovéPole 8"/>
          <p:cNvSpPr txBox="1"/>
          <p:nvPr/>
        </p:nvSpPr>
        <p:spPr>
          <a:xfrm>
            <a:off x="683568" y="4217020"/>
            <a:ext cx="2952328" cy="2308324"/>
          </a:xfrm>
          <a:prstGeom prst="rect">
            <a:avLst/>
          </a:prstGeom>
          <a:noFill/>
        </p:spPr>
        <p:txBody>
          <a:bodyPr wrap="square" rtlCol="0">
            <a:spAutoFit/>
          </a:bodyPr>
          <a:lstStyle/>
          <a:p>
            <a:r>
              <a:rPr lang="cs-CZ" sz="2400" dirty="0" smtClean="0">
                <a:solidFill>
                  <a:schemeClr val="bg1"/>
                </a:solidFill>
              </a:rPr>
              <a:t>Pravděpodobný portrét Benedikta </a:t>
            </a:r>
            <a:r>
              <a:rPr lang="cs-CZ" sz="2400" dirty="0" err="1" smtClean="0">
                <a:solidFill>
                  <a:schemeClr val="bg1"/>
                </a:solidFill>
              </a:rPr>
              <a:t>Rieda</a:t>
            </a:r>
            <a:r>
              <a:rPr lang="cs-CZ" sz="2400" dirty="0" smtClean="0">
                <a:solidFill>
                  <a:schemeClr val="bg1"/>
                </a:solidFill>
              </a:rPr>
              <a:t> od Mistra Litoměřického oltáře ve Svatováclavské kapli chrámu sv. Víta</a:t>
            </a:r>
            <a:endParaRPr lang="cs-CZ" sz="2400" dirty="0">
              <a:solidFill>
                <a:schemeClr val="bg1"/>
              </a:solidFill>
            </a:endParaRPr>
          </a:p>
        </p:txBody>
      </p:sp>
      <p:sp>
        <p:nvSpPr>
          <p:cNvPr id="10" name="TextovéPole 9"/>
          <p:cNvSpPr txBox="1"/>
          <p:nvPr/>
        </p:nvSpPr>
        <p:spPr>
          <a:xfrm>
            <a:off x="6300192" y="404664"/>
            <a:ext cx="2448272" cy="461665"/>
          </a:xfrm>
          <a:prstGeom prst="rect">
            <a:avLst/>
          </a:prstGeom>
          <a:noFill/>
        </p:spPr>
        <p:txBody>
          <a:bodyPr wrap="square" rtlCol="0">
            <a:spAutoFit/>
          </a:bodyPr>
          <a:lstStyle/>
          <a:p>
            <a:r>
              <a:rPr lang="cs-CZ" sz="2400" dirty="0" smtClean="0"/>
              <a:t>Klikni do obrázku</a:t>
            </a:r>
            <a:endParaRPr lang="cs-CZ" sz="2400" dirty="0"/>
          </a:p>
        </p:txBody>
      </p:sp>
      <p:sp>
        <p:nvSpPr>
          <p:cNvPr id="11" name="TextovéPole 10"/>
          <p:cNvSpPr txBox="1"/>
          <p:nvPr/>
        </p:nvSpPr>
        <p:spPr>
          <a:xfrm>
            <a:off x="323528" y="1124744"/>
            <a:ext cx="333746" cy="461665"/>
          </a:xfrm>
          <a:prstGeom prst="rect">
            <a:avLst/>
          </a:prstGeom>
          <a:noFill/>
        </p:spPr>
        <p:txBody>
          <a:bodyPr wrap="none" rtlCol="0">
            <a:spAutoFit/>
          </a:bodyPr>
          <a:lstStyle/>
          <a:p>
            <a:r>
              <a:rPr lang="cs-CZ" sz="2400" dirty="0" smtClean="0">
                <a:solidFill>
                  <a:schemeClr val="bg1"/>
                </a:solidFill>
              </a:rPr>
              <a:t>3</a:t>
            </a:r>
            <a:endParaRPr lang="cs-CZ" sz="2400" dirty="0">
              <a:solidFill>
                <a:schemeClr val="bg1"/>
              </a:solidFill>
            </a:endParaRPr>
          </a:p>
        </p:txBody>
      </p:sp>
    </p:spTree>
    <p:extLst>
      <p:ext uri="{BB962C8B-B14F-4D97-AF65-F5344CB8AC3E}">
        <p14:creationId xmlns:p14="http://schemas.microsoft.com/office/powerpoint/2010/main" xmlns="" val="3885138431"/>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6"/>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childTnLst>
                          </p:cTn>
                        </p:par>
                      </p:childTnLst>
                    </p:cTn>
                  </p:par>
                </p:childTnLst>
              </p:cTn>
              <p:nextCondLst>
                <p:cond evt="onClick" delay="0">
                  <p:tgtEl>
                    <p:spTgt spid="3"/>
                  </p:tgtEl>
                </p:cond>
              </p:nextCondLst>
            </p:seq>
          </p:childTnLst>
        </p:cTn>
      </p:par>
    </p:tnLst>
    <p:bldLst>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448251"/>
            <a:ext cx="1161826" cy="365125"/>
          </a:xfrm>
        </p:spPr>
        <p:txBody>
          <a:bodyPr/>
          <a:lstStyle/>
          <a:p>
            <a:fld id="{BC5885FD-E9F6-4616-A947-C967941DDDC2}" type="slidenum">
              <a:rPr lang="cs-CZ" smtClean="0"/>
              <a:pPr/>
              <a:t>7</a:t>
            </a:fld>
            <a:endParaRPr lang="cs-CZ"/>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07878" y="1268760"/>
            <a:ext cx="6468378" cy="4267796"/>
          </a:xfrm>
          <a:prstGeom prst="rect">
            <a:avLst/>
          </a:prstGeom>
        </p:spPr>
      </p:pic>
      <p:sp>
        <p:nvSpPr>
          <p:cNvPr id="4" name="TextovéPole 3"/>
          <p:cNvSpPr txBox="1"/>
          <p:nvPr/>
        </p:nvSpPr>
        <p:spPr>
          <a:xfrm>
            <a:off x="467544" y="251937"/>
            <a:ext cx="7560840" cy="584775"/>
          </a:xfrm>
          <a:prstGeom prst="rect">
            <a:avLst/>
          </a:prstGeom>
          <a:noFill/>
        </p:spPr>
        <p:txBody>
          <a:bodyPr wrap="square" rtlCol="0">
            <a:spAutoFit/>
          </a:bodyPr>
          <a:lstStyle/>
          <a:p>
            <a:r>
              <a:rPr lang="cs-CZ" sz="3200" dirty="0" smtClean="0">
                <a:solidFill>
                  <a:srgbClr val="FF0000"/>
                </a:solidFill>
              </a:rPr>
              <a:t>Poznáš, co je na obrázku? Klikni do něho.</a:t>
            </a:r>
            <a:endParaRPr lang="cs-CZ" sz="3200" dirty="0">
              <a:solidFill>
                <a:srgbClr val="FF0000"/>
              </a:solidFill>
            </a:endParaRPr>
          </a:p>
        </p:txBody>
      </p:sp>
      <p:sp>
        <p:nvSpPr>
          <p:cNvPr id="5" name="TextovéPole 4"/>
          <p:cNvSpPr txBox="1"/>
          <p:nvPr/>
        </p:nvSpPr>
        <p:spPr>
          <a:xfrm>
            <a:off x="1127958" y="4377298"/>
            <a:ext cx="5748298" cy="707886"/>
          </a:xfrm>
          <a:prstGeom prst="rect">
            <a:avLst/>
          </a:prstGeom>
          <a:noFill/>
        </p:spPr>
        <p:txBody>
          <a:bodyPr wrap="square" rtlCol="0">
            <a:spAutoFit/>
          </a:bodyPr>
          <a:lstStyle/>
          <a:p>
            <a:r>
              <a:rPr lang="cs-CZ" sz="4000" b="1" dirty="0" smtClean="0">
                <a:solidFill>
                  <a:schemeClr val="bg1"/>
                </a:solidFill>
              </a:rPr>
              <a:t>Pražský hrad</a:t>
            </a:r>
            <a:r>
              <a:rPr lang="cs-CZ" sz="4000" dirty="0" smtClean="0">
                <a:solidFill>
                  <a:schemeClr val="bg1"/>
                </a:solidFill>
              </a:rPr>
              <a:t> v roce 1867</a:t>
            </a:r>
            <a:endParaRPr lang="cs-CZ" sz="4000" dirty="0">
              <a:solidFill>
                <a:schemeClr val="bg1"/>
              </a:solidFill>
            </a:endParaRPr>
          </a:p>
        </p:txBody>
      </p:sp>
      <p:cxnSp>
        <p:nvCxnSpPr>
          <p:cNvPr id="7" name="Přímá spojnice se šipkou 6"/>
          <p:cNvCxnSpPr/>
          <p:nvPr/>
        </p:nvCxnSpPr>
        <p:spPr>
          <a:xfrm flipH="1" flipV="1">
            <a:off x="5292080" y="3402658"/>
            <a:ext cx="2160241" cy="1328584"/>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2" name="Přímá spojnice se šipkou 11"/>
          <p:cNvCxnSpPr/>
          <p:nvPr/>
        </p:nvCxnSpPr>
        <p:spPr>
          <a:xfrm flipH="1" flipV="1">
            <a:off x="5940152" y="3019785"/>
            <a:ext cx="1440160" cy="166849"/>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7295962" y="2420888"/>
            <a:ext cx="1596518" cy="1569660"/>
          </a:xfrm>
          <a:prstGeom prst="rect">
            <a:avLst/>
          </a:prstGeom>
          <a:noFill/>
        </p:spPr>
        <p:txBody>
          <a:bodyPr wrap="square" rtlCol="0">
            <a:spAutoFit/>
          </a:bodyPr>
          <a:lstStyle/>
          <a:p>
            <a:r>
              <a:rPr lang="cs-CZ" sz="2400" dirty="0" smtClean="0">
                <a:solidFill>
                  <a:schemeClr val="bg2">
                    <a:lumMod val="25000"/>
                  </a:schemeClr>
                </a:solidFill>
              </a:rPr>
              <a:t>Severní hradba Benedikta </a:t>
            </a:r>
            <a:r>
              <a:rPr lang="cs-CZ" sz="2400" dirty="0" err="1" smtClean="0">
                <a:solidFill>
                  <a:schemeClr val="bg2">
                    <a:lumMod val="25000"/>
                  </a:schemeClr>
                </a:solidFill>
              </a:rPr>
              <a:t>Rieda</a:t>
            </a:r>
            <a:endParaRPr lang="cs-CZ" sz="2400" dirty="0">
              <a:solidFill>
                <a:schemeClr val="bg2">
                  <a:lumMod val="25000"/>
                </a:schemeClr>
              </a:solidFill>
            </a:endParaRPr>
          </a:p>
        </p:txBody>
      </p:sp>
      <p:sp>
        <p:nvSpPr>
          <p:cNvPr id="21" name="TextovéPole 20"/>
          <p:cNvSpPr txBox="1"/>
          <p:nvPr/>
        </p:nvSpPr>
        <p:spPr>
          <a:xfrm>
            <a:off x="7128284" y="4653136"/>
            <a:ext cx="2052228" cy="1569660"/>
          </a:xfrm>
          <a:prstGeom prst="rect">
            <a:avLst/>
          </a:prstGeom>
          <a:noFill/>
        </p:spPr>
        <p:txBody>
          <a:bodyPr wrap="square" rtlCol="0">
            <a:spAutoFit/>
          </a:bodyPr>
          <a:lstStyle/>
          <a:p>
            <a:r>
              <a:rPr lang="cs-CZ" sz="2400" dirty="0" smtClean="0">
                <a:solidFill>
                  <a:schemeClr val="bg2">
                    <a:lumMod val="25000"/>
                  </a:schemeClr>
                </a:solidFill>
              </a:rPr>
              <a:t>Věž Daliborka – součást </a:t>
            </a:r>
            <a:r>
              <a:rPr lang="cs-CZ" sz="2400" dirty="0" err="1" smtClean="0">
                <a:solidFill>
                  <a:schemeClr val="bg2">
                    <a:lumMod val="25000"/>
                  </a:schemeClr>
                </a:solidFill>
              </a:rPr>
              <a:t>Riedova</a:t>
            </a:r>
            <a:r>
              <a:rPr lang="cs-CZ" sz="2400" dirty="0" smtClean="0">
                <a:solidFill>
                  <a:schemeClr val="bg2">
                    <a:lumMod val="25000"/>
                  </a:schemeClr>
                </a:solidFill>
              </a:rPr>
              <a:t> opevnění</a:t>
            </a:r>
            <a:endParaRPr lang="cs-CZ" sz="2400" dirty="0">
              <a:solidFill>
                <a:schemeClr val="bg2">
                  <a:lumMod val="25000"/>
                </a:schemeClr>
              </a:solidFill>
            </a:endParaRPr>
          </a:p>
        </p:txBody>
      </p:sp>
      <p:cxnSp>
        <p:nvCxnSpPr>
          <p:cNvPr id="23" name="Přímá spojnice se šipkou 22"/>
          <p:cNvCxnSpPr/>
          <p:nvPr/>
        </p:nvCxnSpPr>
        <p:spPr>
          <a:xfrm flipH="1">
            <a:off x="2627784" y="1052736"/>
            <a:ext cx="4668178" cy="115212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6" name="TextovéPole 25"/>
          <p:cNvSpPr txBox="1"/>
          <p:nvPr/>
        </p:nvSpPr>
        <p:spPr>
          <a:xfrm>
            <a:off x="7295962" y="836712"/>
            <a:ext cx="1596518" cy="1200329"/>
          </a:xfrm>
          <a:prstGeom prst="rect">
            <a:avLst/>
          </a:prstGeom>
          <a:noFill/>
        </p:spPr>
        <p:txBody>
          <a:bodyPr wrap="square" rtlCol="0">
            <a:spAutoFit/>
          </a:bodyPr>
          <a:lstStyle/>
          <a:p>
            <a:r>
              <a:rPr lang="cs-CZ" sz="2400" dirty="0" smtClean="0">
                <a:solidFill>
                  <a:schemeClr val="bg2">
                    <a:lumMod val="25000"/>
                  </a:schemeClr>
                </a:solidFill>
              </a:rPr>
              <a:t>Románská Černá věž z roku 1135</a:t>
            </a:r>
            <a:endParaRPr lang="cs-CZ" sz="2400" dirty="0">
              <a:solidFill>
                <a:schemeClr val="bg2">
                  <a:lumMod val="25000"/>
                </a:schemeClr>
              </a:solidFill>
            </a:endParaRPr>
          </a:p>
        </p:txBody>
      </p:sp>
      <p:sp>
        <p:nvSpPr>
          <p:cNvPr id="30" name="TextovéPole 29"/>
          <p:cNvSpPr txBox="1"/>
          <p:nvPr/>
        </p:nvSpPr>
        <p:spPr>
          <a:xfrm>
            <a:off x="323528" y="5766355"/>
            <a:ext cx="5112568" cy="830997"/>
          </a:xfrm>
          <a:prstGeom prst="rect">
            <a:avLst/>
          </a:prstGeom>
          <a:noFill/>
        </p:spPr>
        <p:txBody>
          <a:bodyPr wrap="square" rtlCol="0">
            <a:spAutoFit/>
          </a:bodyPr>
          <a:lstStyle/>
          <a:p>
            <a:r>
              <a:rPr lang="cs-CZ" sz="2400" dirty="0" smtClean="0"/>
              <a:t>Znáš názvy věží?</a:t>
            </a:r>
          </a:p>
          <a:p>
            <a:r>
              <a:rPr lang="cs-CZ" sz="2400" dirty="0" smtClean="0"/>
              <a:t>Klikni znovu 3x do obrázku a na šipky.</a:t>
            </a:r>
            <a:endParaRPr lang="cs-CZ" sz="2400" dirty="0"/>
          </a:p>
        </p:txBody>
      </p:sp>
      <p:sp>
        <p:nvSpPr>
          <p:cNvPr id="31" name="TextovéPole 30"/>
          <p:cNvSpPr txBox="1"/>
          <p:nvPr/>
        </p:nvSpPr>
        <p:spPr>
          <a:xfrm>
            <a:off x="467544" y="1268760"/>
            <a:ext cx="348172" cy="461665"/>
          </a:xfrm>
          <a:prstGeom prst="rect">
            <a:avLst/>
          </a:prstGeom>
          <a:noFill/>
        </p:spPr>
        <p:txBody>
          <a:bodyPr wrap="none" rtlCol="0">
            <a:spAutoFit/>
          </a:bodyPr>
          <a:lstStyle/>
          <a:p>
            <a:r>
              <a:rPr lang="cs-CZ" sz="2400" dirty="0" smtClean="0">
                <a:solidFill>
                  <a:schemeClr val="bg1"/>
                </a:solidFill>
              </a:rPr>
              <a:t>4</a:t>
            </a:r>
            <a:endParaRPr lang="cs-CZ" sz="2400" dirty="0">
              <a:solidFill>
                <a:schemeClr val="bg1"/>
              </a:solidFill>
            </a:endParaRPr>
          </a:p>
        </p:txBody>
      </p:sp>
    </p:spTree>
    <p:extLst>
      <p:ext uri="{BB962C8B-B14F-4D97-AF65-F5344CB8AC3E}">
        <p14:creationId xmlns:p14="http://schemas.microsoft.com/office/powerpoint/2010/main" xmlns="" val="125204393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wipe(down)">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childTnLst>
              </p:cTn>
              <p:nextCondLst>
                <p:cond evt="onClick" delay="0">
                  <p:tgtEl>
                    <p:spTgt spid="3"/>
                  </p:tgtEl>
                </p:cond>
              </p:nextCondLst>
            </p:seq>
            <p:seq concurrent="1" nextAc="seek">
              <p:cTn id="23" restart="whenNotActive" fill="hold" evtFilter="cancelBubble" nodeType="interactiveSeq">
                <p:stCondLst>
                  <p:cond evt="onClick" delay="0">
                    <p:tgtEl>
                      <p:spTgt spid="12"/>
                    </p:tgtEl>
                  </p:cond>
                </p:stCondLst>
                <p:endSync evt="end" delay="0">
                  <p:rtn val="all"/>
                </p:endSync>
                <p:childTnLst>
                  <p:par>
                    <p:cTn id="24" fill="hold">
                      <p:stCondLst>
                        <p:cond delay="0"/>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wipe(down)">
                                      <p:cBhvr>
                                        <p:cTn id="28" dur="500"/>
                                        <p:tgtEl>
                                          <p:spTgt spid="20"/>
                                        </p:tgtEl>
                                      </p:cBhvr>
                                    </p:animEffect>
                                  </p:childTnLst>
                                </p:cTn>
                              </p:par>
                            </p:childTnLst>
                          </p:cTn>
                        </p:par>
                      </p:childTnLst>
                    </p:cTn>
                  </p:par>
                </p:childTnLst>
              </p:cTn>
              <p:nextCondLst>
                <p:cond evt="onClick" delay="0">
                  <p:tgtEl>
                    <p:spTgt spid="12"/>
                  </p:tgtEl>
                </p:cond>
              </p:nextCondLst>
            </p:seq>
            <p:seq concurrent="1" nextAc="seek">
              <p:cTn id="29" restart="whenNotActive" fill="hold" evtFilter="cancelBubble" nodeType="interactiveSeq">
                <p:stCondLst>
                  <p:cond evt="onClick" delay="0">
                    <p:tgtEl>
                      <p:spTgt spid="23"/>
                    </p:tgtEl>
                  </p:cond>
                </p:stCondLst>
                <p:endSync evt="end" delay="0">
                  <p:rtn val="all"/>
                </p:endSync>
                <p:childTnLst>
                  <p:par>
                    <p:cTn id="30" fill="hold">
                      <p:stCondLst>
                        <p:cond delay="0"/>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down)">
                                      <p:cBhvr>
                                        <p:cTn id="34" dur="500"/>
                                        <p:tgtEl>
                                          <p:spTgt spid="26"/>
                                        </p:tgtEl>
                                      </p:cBhvr>
                                    </p:animEffect>
                                  </p:childTnLst>
                                </p:cTn>
                              </p:par>
                            </p:childTnLst>
                          </p:cTn>
                        </p:par>
                      </p:childTnLst>
                    </p:cTn>
                  </p:par>
                </p:childTnLst>
              </p:cTn>
              <p:nextCondLst>
                <p:cond evt="onClick" delay="0">
                  <p:tgtEl>
                    <p:spTgt spid="23"/>
                  </p:tgtEl>
                </p:cond>
              </p:nextCondLst>
            </p:seq>
            <p:seq concurrent="1" nextAc="seek">
              <p:cTn id="35" restart="whenNotActive" fill="hold" evtFilter="cancelBubble" nodeType="interactiveSeq">
                <p:stCondLst>
                  <p:cond evt="onClick" delay="0">
                    <p:tgtEl>
                      <p:spTgt spid="7"/>
                    </p:tgtEl>
                  </p:cond>
                </p:stCondLst>
                <p:endSync evt="end" delay="0">
                  <p:rtn val="all"/>
                </p:endSync>
                <p:childTnLst>
                  <p:par>
                    <p:cTn id="36" fill="hold">
                      <p:stCondLst>
                        <p:cond delay="0"/>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wipe(down)">
                                      <p:cBhvr>
                                        <p:cTn id="40" dur="500"/>
                                        <p:tgtEl>
                                          <p:spTgt spid="21"/>
                                        </p:tgtEl>
                                      </p:cBhvr>
                                    </p:animEffect>
                                  </p:childTnLst>
                                </p:cTn>
                              </p:par>
                            </p:childTnLst>
                          </p:cTn>
                        </p:par>
                      </p:childTnLst>
                    </p:cTn>
                  </p:par>
                </p:childTnLst>
              </p:cTn>
              <p:nextCondLst>
                <p:cond evt="onClick" delay="0">
                  <p:tgtEl>
                    <p:spTgt spid="7"/>
                  </p:tgtEl>
                </p:cond>
              </p:nextCondLst>
            </p:seq>
          </p:childTnLst>
        </p:cTn>
      </p:par>
    </p:tnLst>
    <p:bldLst>
      <p:bldP spid="5" grpId="0"/>
      <p:bldP spid="20" grpId="0"/>
      <p:bldP spid="21" grpId="0"/>
      <p:bldP spid="26"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478668"/>
            <a:ext cx="1161826" cy="365125"/>
          </a:xfrm>
        </p:spPr>
        <p:txBody>
          <a:bodyPr/>
          <a:lstStyle/>
          <a:p>
            <a:fld id="{BC5885FD-E9F6-4616-A947-C967941DDDC2}" type="slidenum">
              <a:rPr lang="cs-CZ" smtClean="0"/>
              <a:pPr/>
              <a:t>8</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446183" y="1050995"/>
            <a:ext cx="6251634" cy="4651271"/>
          </a:xfrm>
          <a:prstGeom prst="rect">
            <a:avLst/>
          </a:prstGeom>
        </p:spPr>
      </p:pic>
      <p:sp>
        <p:nvSpPr>
          <p:cNvPr id="4" name="TextovéPole 3"/>
          <p:cNvSpPr txBox="1"/>
          <p:nvPr/>
        </p:nvSpPr>
        <p:spPr>
          <a:xfrm>
            <a:off x="1115616" y="260648"/>
            <a:ext cx="6912768" cy="646331"/>
          </a:xfrm>
          <a:prstGeom prst="rect">
            <a:avLst/>
          </a:prstGeom>
          <a:noFill/>
        </p:spPr>
        <p:txBody>
          <a:bodyPr wrap="square" rtlCol="0">
            <a:spAutoFit/>
          </a:bodyPr>
          <a:lstStyle/>
          <a:p>
            <a:r>
              <a:rPr lang="cs-CZ" sz="3600" b="1" dirty="0" smtClean="0">
                <a:solidFill>
                  <a:srgbClr val="FF0000"/>
                </a:solidFill>
              </a:rPr>
              <a:t>Královská oratoř v Chrámu sv. Víta</a:t>
            </a:r>
            <a:endParaRPr lang="cs-CZ" sz="3600" b="1" dirty="0">
              <a:solidFill>
                <a:srgbClr val="FF0000"/>
              </a:solidFill>
            </a:endParaRPr>
          </a:p>
        </p:txBody>
      </p:sp>
      <p:sp>
        <p:nvSpPr>
          <p:cNvPr id="5" name="TextovéPole 4"/>
          <p:cNvSpPr txBox="1"/>
          <p:nvPr/>
        </p:nvSpPr>
        <p:spPr>
          <a:xfrm>
            <a:off x="1925706" y="4293096"/>
            <a:ext cx="5292588" cy="954107"/>
          </a:xfrm>
          <a:prstGeom prst="rect">
            <a:avLst/>
          </a:prstGeom>
          <a:noFill/>
        </p:spPr>
        <p:txBody>
          <a:bodyPr wrap="square" rtlCol="0">
            <a:spAutoFit/>
          </a:bodyPr>
          <a:lstStyle/>
          <a:p>
            <a:r>
              <a:rPr lang="cs-CZ" sz="2800" dirty="0" smtClean="0">
                <a:solidFill>
                  <a:schemeClr val="bg1"/>
                </a:solidFill>
              </a:rPr>
              <a:t>Práce Benedikta </a:t>
            </a:r>
            <a:r>
              <a:rPr lang="cs-CZ" sz="2800" dirty="0" err="1" smtClean="0">
                <a:solidFill>
                  <a:schemeClr val="bg1"/>
                </a:solidFill>
              </a:rPr>
              <a:t>Rieda</a:t>
            </a:r>
            <a:r>
              <a:rPr lang="cs-CZ" sz="2800" dirty="0" smtClean="0">
                <a:solidFill>
                  <a:schemeClr val="bg1"/>
                </a:solidFill>
              </a:rPr>
              <a:t> a Hanse </a:t>
            </a:r>
            <a:r>
              <a:rPr lang="cs-CZ" sz="2800" dirty="0" err="1" smtClean="0">
                <a:solidFill>
                  <a:schemeClr val="bg1"/>
                </a:solidFill>
              </a:rPr>
              <a:t>Spiesse</a:t>
            </a:r>
            <a:r>
              <a:rPr lang="cs-CZ" sz="2800" dirty="0" smtClean="0">
                <a:solidFill>
                  <a:schemeClr val="bg1"/>
                </a:solidFill>
              </a:rPr>
              <a:t> 1490 - 1493</a:t>
            </a:r>
            <a:endParaRPr lang="cs-CZ" sz="2800" dirty="0">
              <a:solidFill>
                <a:schemeClr val="bg1"/>
              </a:solidFill>
            </a:endParaRPr>
          </a:p>
        </p:txBody>
      </p:sp>
      <p:sp>
        <p:nvSpPr>
          <p:cNvPr id="6" name="TextovéPole 5"/>
          <p:cNvSpPr txBox="1"/>
          <p:nvPr/>
        </p:nvSpPr>
        <p:spPr>
          <a:xfrm>
            <a:off x="323528" y="5733256"/>
            <a:ext cx="2448272" cy="830997"/>
          </a:xfrm>
          <a:prstGeom prst="rect">
            <a:avLst/>
          </a:prstGeom>
          <a:noFill/>
        </p:spPr>
        <p:txBody>
          <a:bodyPr wrap="square" rtlCol="0">
            <a:spAutoFit/>
          </a:bodyPr>
          <a:lstStyle/>
          <a:p>
            <a:r>
              <a:rPr lang="cs-CZ" sz="2400" dirty="0" smtClean="0"/>
              <a:t>Klikni do obrázku</a:t>
            </a:r>
          </a:p>
          <a:p>
            <a:r>
              <a:rPr lang="cs-CZ" sz="2400" dirty="0" smtClean="0"/>
              <a:t>Klikni do otázky</a:t>
            </a:r>
            <a:endParaRPr lang="cs-CZ" sz="2400" dirty="0"/>
          </a:p>
        </p:txBody>
      </p:sp>
      <p:sp>
        <p:nvSpPr>
          <p:cNvPr id="7" name="TextovéPole 6"/>
          <p:cNvSpPr txBox="1"/>
          <p:nvPr/>
        </p:nvSpPr>
        <p:spPr>
          <a:xfrm>
            <a:off x="3491880" y="5949280"/>
            <a:ext cx="1908212" cy="461665"/>
          </a:xfrm>
          <a:prstGeom prst="rect">
            <a:avLst/>
          </a:prstGeom>
          <a:solidFill>
            <a:srgbClr val="FF0000"/>
          </a:solidFill>
        </p:spPr>
        <p:txBody>
          <a:bodyPr wrap="square" rtlCol="0">
            <a:spAutoFit/>
          </a:bodyPr>
          <a:lstStyle/>
          <a:p>
            <a:r>
              <a:rPr lang="cs-CZ" sz="2400" dirty="0" smtClean="0">
                <a:solidFill>
                  <a:schemeClr val="bg1"/>
                </a:solidFill>
              </a:rPr>
              <a:t>Co je oratoř?</a:t>
            </a:r>
            <a:endParaRPr lang="cs-CZ" sz="2400" dirty="0">
              <a:solidFill>
                <a:schemeClr val="bg1"/>
              </a:solidFill>
            </a:endParaRPr>
          </a:p>
        </p:txBody>
      </p:sp>
      <p:sp>
        <p:nvSpPr>
          <p:cNvPr id="8" name="TextovéPole 7"/>
          <p:cNvSpPr txBox="1"/>
          <p:nvPr/>
        </p:nvSpPr>
        <p:spPr>
          <a:xfrm>
            <a:off x="5508104" y="5949280"/>
            <a:ext cx="1901681" cy="461665"/>
          </a:xfrm>
          <a:prstGeom prst="rect">
            <a:avLst/>
          </a:prstGeom>
          <a:noFill/>
        </p:spPr>
        <p:txBody>
          <a:bodyPr wrap="square" rtlCol="0">
            <a:spAutoFit/>
          </a:bodyPr>
          <a:lstStyle/>
          <a:p>
            <a:r>
              <a:rPr lang="cs-CZ" sz="2400" dirty="0" smtClean="0">
                <a:solidFill>
                  <a:srgbClr val="FF0000"/>
                </a:solidFill>
              </a:rPr>
              <a:t>modlitebna</a:t>
            </a:r>
            <a:endParaRPr lang="cs-CZ" sz="2400" dirty="0">
              <a:solidFill>
                <a:srgbClr val="FF0000"/>
              </a:solidFill>
            </a:endParaRPr>
          </a:p>
        </p:txBody>
      </p:sp>
      <p:sp>
        <p:nvSpPr>
          <p:cNvPr id="9" name="TextovéPole 8"/>
          <p:cNvSpPr txBox="1"/>
          <p:nvPr/>
        </p:nvSpPr>
        <p:spPr>
          <a:xfrm>
            <a:off x="1547664" y="1052736"/>
            <a:ext cx="335348" cy="461665"/>
          </a:xfrm>
          <a:prstGeom prst="rect">
            <a:avLst/>
          </a:prstGeom>
          <a:noFill/>
        </p:spPr>
        <p:txBody>
          <a:bodyPr wrap="none" rtlCol="0">
            <a:spAutoFit/>
          </a:bodyPr>
          <a:lstStyle/>
          <a:p>
            <a:r>
              <a:rPr lang="cs-CZ" sz="2400" dirty="0" smtClean="0">
                <a:solidFill>
                  <a:schemeClr val="bg1"/>
                </a:solidFill>
              </a:rPr>
              <a:t>5</a:t>
            </a:r>
            <a:endParaRPr lang="cs-CZ" sz="2400" dirty="0">
              <a:solidFill>
                <a:schemeClr val="bg1"/>
              </a:solidFill>
            </a:endParaRPr>
          </a:p>
        </p:txBody>
      </p:sp>
    </p:spTree>
    <p:extLst>
      <p:ext uri="{BB962C8B-B14F-4D97-AF65-F5344CB8AC3E}">
        <p14:creationId xmlns:p14="http://schemas.microsoft.com/office/powerpoint/2010/main" xmlns="" val="191003161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7"/>
                  </p:tgtEl>
                </p:cond>
              </p:nextCondLst>
            </p:seq>
          </p:childTnLst>
        </p:cTn>
      </p:par>
    </p:tnLst>
    <p:bldLst>
      <p:bldP spid="5"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306718" y="6520259"/>
            <a:ext cx="1161826" cy="365125"/>
          </a:xfrm>
        </p:spPr>
        <p:txBody>
          <a:bodyPr/>
          <a:lstStyle/>
          <a:p>
            <a:fld id="{BC5885FD-E9F6-4616-A947-C967941DDDC2}" type="slidenum">
              <a:rPr lang="cs-CZ" smtClean="0"/>
              <a:pPr/>
              <a:t>9</a:t>
            </a:fld>
            <a:endParaRPr lang="cs-CZ" dirty="0"/>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51520" y="2961111"/>
            <a:ext cx="5112568" cy="3463514"/>
          </a:xfrm>
          <a:prstGeom prst="rect">
            <a:avLst/>
          </a:prstGeom>
        </p:spPr>
      </p:pic>
      <p:pic>
        <p:nvPicPr>
          <p:cNvPr id="5" name="Obrázek 4"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508104" y="1700808"/>
            <a:ext cx="3460359" cy="4680847"/>
          </a:xfrm>
          <a:prstGeom prst="rect">
            <a:avLst/>
          </a:prstGeom>
        </p:spPr>
      </p:pic>
      <p:sp>
        <p:nvSpPr>
          <p:cNvPr id="6" name="TextovéPole 5"/>
          <p:cNvSpPr txBox="1"/>
          <p:nvPr/>
        </p:nvSpPr>
        <p:spPr>
          <a:xfrm>
            <a:off x="395536" y="332656"/>
            <a:ext cx="7704856" cy="584775"/>
          </a:xfrm>
          <a:prstGeom prst="rect">
            <a:avLst/>
          </a:prstGeom>
          <a:noFill/>
        </p:spPr>
        <p:txBody>
          <a:bodyPr wrap="square" rtlCol="0">
            <a:spAutoFit/>
          </a:bodyPr>
          <a:lstStyle/>
          <a:p>
            <a:r>
              <a:rPr lang="cs-CZ" sz="3200" dirty="0" smtClean="0">
                <a:solidFill>
                  <a:srgbClr val="FF0000"/>
                </a:solidFill>
              </a:rPr>
              <a:t>Poznáš stavbu na obrázcích? Klikni do nich.</a:t>
            </a:r>
            <a:endParaRPr lang="cs-CZ" sz="3200" dirty="0">
              <a:solidFill>
                <a:srgbClr val="FF0000"/>
              </a:solidFill>
            </a:endParaRPr>
          </a:p>
        </p:txBody>
      </p:sp>
      <p:sp>
        <p:nvSpPr>
          <p:cNvPr id="7" name="TextovéPole 6"/>
          <p:cNvSpPr txBox="1"/>
          <p:nvPr/>
        </p:nvSpPr>
        <p:spPr>
          <a:xfrm>
            <a:off x="611560" y="3236783"/>
            <a:ext cx="4392488" cy="1200329"/>
          </a:xfrm>
          <a:prstGeom prst="rect">
            <a:avLst/>
          </a:prstGeom>
          <a:noFill/>
        </p:spPr>
        <p:txBody>
          <a:bodyPr wrap="square" rtlCol="0">
            <a:spAutoFit/>
          </a:bodyPr>
          <a:lstStyle/>
          <a:p>
            <a:r>
              <a:rPr lang="cs-CZ" sz="2400" dirty="0" smtClean="0">
                <a:solidFill>
                  <a:schemeClr val="bg1"/>
                </a:solidFill>
              </a:rPr>
              <a:t>Zřejmě největší klenutý prostor bez vnitřních sloupů v tehdejší Evropě, práce Benedikta </a:t>
            </a:r>
            <a:r>
              <a:rPr lang="cs-CZ" sz="2400" dirty="0" err="1" smtClean="0">
                <a:solidFill>
                  <a:schemeClr val="bg1"/>
                </a:solidFill>
              </a:rPr>
              <a:t>Rieda</a:t>
            </a:r>
            <a:r>
              <a:rPr lang="cs-CZ" sz="2400" dirty="0" smtClean="0"/>
              <a:t>. </a:t>
            </a:r>
            <a:endParaRPr lang="cs-CZ" sz="2400" dirty="0"/>
          </a:p>
        </p:txBody>
      </p:sp>
      <p:sp>
        <p:nvSpPr>
          <p:cNvPr id="8" name="TextovéPole 7"/>
          <p:cNvSpPr txBox="1"/>
          <p:nvPr/>
        </p:nvSpPr>
        <p:spPr>
          <a:xfrm>
            <a:off x="5724128" y="4298320"/>
            <a:ext cx="2880320" cy="1938992"/>
          </a:xfrm>
          <a:prstGeom prst="rect">
            <a:avLst/>
          </a:prstGeom>
          <a:noFill/>
        </p:spPr>
        <p:txBody>
          <a:bodyPr wrap="square" rtlCol="0">
            <a:spAutoFit/>
          </a:bodyPr>
          <a:lstStyle/>
          <a:p>
            <a:r>
              <a:rPr lang="cs-CZ" sz="2400" dirty="0" smtClean="0">
                <a:solidFill>
                  <a:schemeClr val="bg1"/>
                </a:solidFill>
              </a:rPr>
              <a:t>Exteriér, pravoúhlá okna jsou prvním uplatněním renesance v našich zemích</a:t>
            </a:r>
            <a:endParaRPr lang="cs-CZ" sz="2400" dirty="0">
              <a:solidFill>
                <a:schemeClr val="bg1"/>
              </a:solidFill>
            </a:endParaRPr>
          </a:p>
        </p:txBody>
      </p:sp>
      <p:sp>
        <p:nvSpPr>
          <p:cNvPr id="9" name="TextovéPole 8"/>
          <p:cNvSpPr txBox="1"/>
          <p:nvPr/>
        </p:nvSpPr>
        <p:spPr>
          <a:xfrm>
            <a:off x="827584" y="1052736"/>
            <a:ext cx="3888432" cy="1446550"/>
          </a:xfrm>
          <a:prstGeom prst="rect">
            <a:avLst/>
          </a:prstGeom>
          <a:noFill/>
        </p:spPr>
        <p:txBody>
          <a:bodyPr wrap="square" rtlCol="0">
            <a:spAutoFit/>
          </a:bodyPr>
          <a:lstStyle/>
          <a:p>
            <a:r>
              <a:rPr lang="cs-CZ" sz="4400" b="1" dirty="0" smtClean="0">
                <a:solidFill>
                  <a:schemeClr val="bg2">
                    <a:lumMod val="50000"/>
                  </a:schemeClr>
                </a:solidFill>
              </a:rPr>
              <a:t>Vladislavský sál</a:t>
            </a:r>
          </a:p>
          <a:p>
            <a:r>
              <a:rPr lang="cs-CZ" sz="4400" dirty="0" smtClean="0">
                <a:solidFill>
                  <a:schemeClr val="bg2">
                    <a:lumMod val="50000"/>
                  </a:schemeClr>
                </a:solidFill>
              </a:rPr>
              <a:t>(1490 – 1502) </a:t>
            </a:r>
            <a:endParaRPr lang="cs-CZ" sz="4400" dirty="0">
              <a:solidFill>
                <a:schemeClr val="bg2">
                  <a:lumMod val="50000"/>
                </a:schemeClr>
              </a:solidFill>
            </a:endParaRPr>
          </a:p>
        </p:txBody>
      </p:sp>
      <p:sp>
        <p:nvSpPr>
          <p:cNvPr id="10" name="TextovéPole 9"/>
          <p:cNvSpPr txBox="1"/>
          <p:nvPr/>
        </p:nvSpPr>
        <p:spPr>
          <a:xfrm>
            <a:off x="251520" y="2924944"/>
            <a:ext cx="354584" cy="461665"/>
          </a:xfrm>
          <a:prstGeom prst="rect">
            <a:avLst/>
          </a:prstGeom>
          <a:noFill/>
        </p:spPr>
        <p:txBody>
          <a:bodyPr wrap="none" rtlCol="0">
            <a:spAutoFit/>
          </a:bodyPr>
          <a:lstStyle/>
          <a:p>
            <a:r>
              <a:rPr lang="cs-CZ" sz="2400" dirty="0" smtClean="0">
                <a:solidFill>
                  <a:schemeClr val="bg1"/>
                </a:solidFill>
              </a:rPr>
              <a:t>6</a:t>
            </a:r>
            <a:endParaRPr lang="cs-CZ" sz="2400" dirty="0">
              <a:solidFill>
                <a:schemeClr val="bg1"/>
              </a:solidFill>
            </a:endParaRPr>
          </a:p>
        </p:txBody>
      </p:sp>
      <p:sp>
        <p:nvSpPr>
          <p:cNvPr id="11" name="TextovéPole 10"/>
          <p:cNvSpPr txBox="1"/>
          <p:nvPr/>
        </p:nvSpPr>
        <p:spPr>
          <a:xfrm>
            <a:off x="5580112" y="1671191"/>
            <a:ext cx="330540" cy="461665"/>
          </a:xfrm>
          <a:prstGeom prst="rect">
            <a:avLst/>
          </a:prstGeom>
          <a:noFill/>
        </p:spPr>
        <p:txBody>
          <a:bodyPr wrap="none" rtlCol="0">
            <a:spAutoFit/>
          </a:bodyPr>
          <a:lstStyle/>
          <a:p>
            <a:r>
              <a:rPr lang="cs-CZ" sz="2400" dirty="0" smtClean="0"/>
              <a:t>7</a:t>
            </a:r>
            <a:endParaRPr lang="cs-CZ" sz="2400" dirty="0"/>
          </a:p>
        </p:txBody>
      </p:sp>
      <p:sp>
        <p:nvSpPr>
          <p:cNvPr id="3" name="TextovéPole 2"/>
          <p:cNvSpPr txBox="1"/>
          <p:nvPr/>
        </p:nvSpPr>
        <p:spPr>
          <a:xfrm>
            <a:off x="5652120" y="908720"/>
            <a:ext cx="3384376" cy="830997"/>
          </a:xfrm>
          <a:prstGeom prst="rect">
            <a:avLst/>
          </a:prstGeom>
          <a:noFill/>
        </p:spPr>
        <p:txBody>
          <a:bodyPr wrap="square" rtlCol="0">
            <a:spAutoFit/>
          </a:bodyPr>
          <a:lstStyle/>
          <a:p>
            <a:r>
              <a:rPr lang="cs-CZ" sz="2400" dirty="0" smtClean="0"/>
              <a:t>Klikni znovu do prvního obrázku.</a:t>
            </a:r>
            <a:endParaRPr lang="cs-CZ" sz="2400" dirty="0"/>
          </a:p>
        </p:txBody>
      </p:sp>
    </p:spTree>
    <p:extLst>
      <p:ext uri="{BB962C8B-B14F-4D97-AF65-F5344CB8AC3E}">
        <p14:creationId xmlns:p14="http://schemas.microsoft.com/office/powerpoint/2010/main" xmlns="" val="3989496865"/>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childTnLst>
              </p:cTn>
              <p:nextCondLst>
                <p:cond evt="onClick" delay="0">
                  <p:tgtEl>
                    <p:spTgt spid="4"/>
                  </p:tgtEl>
                </p:cond>
              </p:nextCondLst>
            </p:seq>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down)">
                                      <p:cBhvr>
                                        <p:cTn id="18" dur="500"/>
                                        <p:tgtEl>
                                          <p:spTgt spid="8"/>
                                        </p:tgtEl>
                                      </p:cBhvr>
                                    </p:animEffect>
                                  </p:childTnLst>
                                </p:cTn>
                              </p:par>
                            </p:childTnLst>
                          </p:cTn>
                        </p:par>
                      </p:childTnLst>
                    </p:cTn>
                  </p:par>
                </p:childTnLst>
              </p:cTn>
              <p:nextCondLst>
                <p:cond evt="onClick" delay="0">
                  <p:tgtEl>
                    <p:spTgt spid="5"/>
                  </p:tgtEl>
                </p:cond>
              </p:nextCondLst>
            </p:seq>
          </p:childTnLst>
        </p:cTn>
      </p:par>
    </p:tnLst>
    <p:bldLst>
      <p:bldP spid="7" grpId="0"/>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39552" y="1268760"/>
            <a:ext cx="3748043" cy="5085579"/>
          </a:xfrm>
          <a:prstGeom prst="rect">
            <a:avLst/>
          </a:prstGeom>
        </p:spPr>
      </p:pic>
      <p:pic>
        <p:nvPicPr>
          <p:cNvPr id="4" name="Obrázek 3"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572000" y="2376240"/>
            <a:ext cx="3948123" cy="2420912"/>
          </a:xfrm>
          <a:prstGeom prst="rect">
            <a:avLst/>
          </a:prstGeom>
        </p:spPr>
      </p:pic>
      <p:sp>
        <p:nvSpPr>
          <p:cNvPr id="5" name="TextovéPole 4"/>
          <p:cNvSpPr txBox="1"/>
          <p:nvPr/>
        </p:nvSpPr>
        <p:spPr>
          <a:xfrm>
            <a:off x="395536" y="188640"/>
            <a:ext cx="5040560" cy="1077218"/>
          </a:xfrm>
          <a:prstGeom prst="rect">
            <a:avLst/>
          </a:prstGeom>
          <a:noFill/>
        </p:spPr>
        <p:txBody>
          <a:bodyPr wrap="square" rtlCol="0">
            <a:spAutoFit/>
          </a:bodyPr>
          <a:lstStyle/>
          <a:p>
            <a:r>
              <a:rPr lang="cs-CZ" sz="3200" dirty="0" smtClean="0">
                <a:solidFill>
                  <a:srgbClr val="FF0000"/>
                </a:solidFill>
              </a:rPr>
              <a:t>Poznej stavbu na obrázcích. Klikni do druhého obrázku</a:t>
            </a:r>
            <a:r>
              <a:rPr lang="cs-CZ" sz="2400" dirty="0" smtClean="0">
                <a:solidFill>
                  <a:srgbClr val="FF0000"/>
                </a:solidFill>
              </a:rPr>
              <a:t>.</a:t>
            </a:r>
            <a:endParaRPr lang="cs-CZ" sz="2400" dirty="0">
              <a:solidFill>
                <a:srgbClr val="FF0000"/>
              </a:solidFill>
            </a:endParaRPr>
          </a:p>
        </p:txBody>
      </p:sp>
      <p:sp>
        <p:nvSpPr>
          <p:cNvPr id="6" name="TextovéPole 5"/>
          <p:cNvSpPr txBox="1"/>
          <p:nvPr/>
        </p:nvSpPr>
        <p:spPr>
          <a:xfrm>
            <a:off x="4572000" y="1124744"/>
            <a:ext cx="4176464" cy="1200329"/>
          </a:xfrm>
          <a:prstGeom prst="rect">
            <a:avLst/>
          </a:prstGeom>
          <a:noFill/>
        </p:spPr>
        <p:txBody>
          <a:bodyPr wrap="square" rtlCol="0">
            <a:spAutoFit/>
          </a:bodyPr>
          <a:lstStyle/>
          <a:p>
            <a:r>
              <a:rPr lang="cs-CZ" sz="3600" b="1" dirty="0" smtClean="0">
                <a:solidFill>
                  <a:schemeClr val="bg2">
                    <a:lumMod val="50000"/>
                  </a:schemeClr>
                </a:solidFill>
              </a:rPr>
              <a:t>Chrám sv. Barbory </a:t>
            </a:r>
          </a:p>
          <a:p>
            <a:r>
              <a:rPr lang="cs-CZ" sz="3600" b="1" dirty="0" smtClean="0">
                <a:solidFill>
                  <a:schemeClr val="bg2">
                    <a:lumMod val="50000"/>
                  </a:schemeClr>
                </a:solidFill>
              </a:rPr>
              <a:t>v Kutné Hoře</a:t>
            </a:r>
            <a:endParaRPr lang="cs-CZ" sz="3600" b="1" dirty="0">
              <a:solidFill>
                <a:schemeClr val="bg2">
                  <a:lumMod val="50000"/>
                </a:schemeClr>
              </a:solidFill>
            </a:endParaRPr>
          </a:p>
        </p:txBody>
      </p:sp>
      <p:sp>
        <p:nvSpPr>
          <p:cNvPr id="8" name="Obdélník 7"/>
          <p:cNvSpPr/>
          <p:nvPr/>
        </p:nvSpPr>
        <p:spPr>
          <a:xfrm>
            <a:off x="8748464" y="6530195"/>
            <a:ext cx="300082" cy="246221"/>
          </a:xfrm>
          <a:prstGeom prst="rect">
            <a:avLst/>
          </a:prstGeom>
        </p:spPr>
        <p:txBody>
          <a:bodyPr wrap="none">
            <a:spAutoFit/>
          </a:bodyPr>
          <a:lstStyle/>
          <a:p>
            <a:fld id="{BC5885FD-E9F6-4616-A947-C967941DDDC2}" type="slidenum">
              <a:rPr lang="cs-CZ" sz="1000">
                <a:solidFill>
                  <a:srgbClr val="073E87"/>
                </a:solidFill>
              </a:rPr>
              <a:pPr/>
              <a:t>10</a:t>
            </a:fld>
            <a:endParaRPr lang="cs-CZ" dirty="0"/>
          </a:p>
        </p:txBody>
      </p:sp>
      <p:sp>
        <p:nvSpPr>
          <p:cNvPr id="9" name="TextovéPole 8"/>
          <p:cNvSpPr txBox="1"/>
          <p:nvPr/>
        </p:nvSpPr>
        <p:spPr>
          <a:xfrm>
            <a:off x="4419561" y="4830251"/>
            <a:ext cx="4760951" cy="830997"/>
          </a:xfrm>
          <a:prstGeom prst="rect">
            <a:avLst/>
          </a:prstGeom>
          <a:noFill/>
        </p:spPr>
        <p:txBody>
          <a:bodyPr wrap="square" rtlCol="0">
            <a:spAutoFit/>
          </a:bodyPr>
          <a:lstStyle/>
          <a:p>
            <a:r>
              <a:rPr lang="cs-CZ" sz="2400" dirty="0" smtClean="0">
                <a:solidFill>
                  <a:schemeClr val="bg2">
                    <a:lumMod val="25000"/>
                  </a:schemeClr>
                </a:solidFill>
              </a:rPr>
              <a:t>V letech 1489 – 1506 na kostele pracoval Matěj Rejsek z Prostějova</a:t>
            </a:r>
            <a:endParaRPr lang="cs-CZ" sz="2400" dirty="0">
              <a:solidFill>
                <a:schemeClr val="bg2">
                  <a:lumMod val="25000"/>
                </a:schemeClr>
              </a:solidFill>
            </a:endParaRPr>
          </a:p>
        </p:txBody>
      </p:sp>
      <p:sp>
        <p:nvSpPr>
          <p:cNvPr id="10" name="TextovéPole 9"/>
          <p:cNvSpPr txBox="1"/>
          <p:nvPr/>
        </p:nvSpPr>
        <p:spPr>
          <a:xfrm>
            <a:off x="683567" y="4797152"/>
            <a:ext cx="3604027" cy="1569660"/>
          </a:xfrm>
          <a:prstGeom prst="rect">
            <a:avLst/>
          </a:prstGeom>
          <a:noFill/>
        </p:spPr>
        <p:txBody>
          <a:bodyPr wrap="square" rtlCol="0">
            <a:spAutoFit/>
          </a:bodyPr>
          <a:lstStyle/>
          <a:p>
            <a:r>
              <a:rPr lang="cs-CZ" sz="2400" dirty="0" smtClean="0">
                <a:solidFill>
                  <a:schemeClr val="bg1"/>
                </a:solidFill>
              </a:rPr>
              <a:t>Ve stavbě od roku 1512 pokračoval Benedikt </a:t>
            </a:r>
            <a:r>
              <a:rPr lang="cs-CZ" sz="2400" dirty="0" err="1" smtClean="0">
                <a:solidFill>
                  <a:schemeClr val="bg1"/>
                </a:solidFill>
              </a:rPr>
              <a:t>Ried</a:t>
            </a:r>
            <a:r>
              <a:rPr lang="cs-CZ" sz="2400" dirty="0" smtClean="0">
                <a:solidFill>
                  <a:schemeClr val="bg1"/>
                </a:solidFill>
              </a:rPr>
              <a:t>, odvážně změnil původní projekt.</a:t>
            </a:r>
            <a:endParaRPr lang="cs-CZ" sz="2400" dirty="0">
              <a:solidFill>
                <a:schemeClr val="bg1"/>
              </a:solidFill>
            </a:endParaRPr>
          </a:p>
        </p:txBody>
      </p:sp>
      <p:sp>
        <p:nvSpPr>
          <p:cNvPr id="11" name="TextovéPole 10"/>
          <p:cNvSpPr txBox="1"/>
          <p:nvPr/>
        </p:nvSpPr>
        <p:spPr>
          <a:xfrm>
            <a:off x="4860032" y="5877272"/>
            <a:ext cx="3528392" cy="461665"/>
          </a:xfrm>
          <a:prstGeom prst="rect">
            <a:avLst/>
          </a:prstGeom>
          <a:noFill/>
        </p:spPr>
        <p:txBody>
          <a:bodyPr wrap="square" rtlCol="0">
            <a:spAutoFit/>
          </a:bodyPr>
          <a:lstStyle/>
          <a:p>
            <a:r>
              <a:rPr lang="cs-CZ" sz="2400" dirty="0" smtClean="0"/>
              <a:t>Klikni do prvního obrázku</a:t>
            </a:r>
            <a:endParaRPr lang="cs-CZ" sz="2400" dirty="0"/>
          </a:p>
        </p:txBody>
      </p:sp>
      <p:sp>
        <p:nvSpPr>
          <p:cNvPr id="12" name="TextovéPole 11"/>
          <p:cNvSpPr txBox="1"/>
          <p:nvPr/>
        </p:nvSpPr>
        <p:spPr>
          <a:xfrm>
            <a:off x="611560" y="1340768"/>
            <a:ext cx="354584" cy="461665"/>
          </a:xfrm>
          <a:prstGeom prst="rect">
            <a:avLst/>
          </a:prstGeom>
          <a:noFill/>
        </p:spPr>
        <p:txBody>
          <a:bodyPr wrap="none" rtlCol="0">
            <a:spAutoFit/>
          </a:bodyPr>
          <a:lstStyle/>
          <a:p>
            <a:r>
              <a:rPr lang="cs-CZ" sz="2400" dirty="0" smtClean="0">
                <a:solidFill>
                  <a:schemeClr val="bg1"/>
                </a:solidFill>
              </a:rPr>
              <a:t>8</a:t>
            </a:r>
            <a:endParaRPr lang="cs-CZ" sz="2400" dirty="0">
              <a:solidFill>
                <a:schemeClr val="bg1"/>
              </a:solidFill>
            </a:endParaRPr>
          </a:p>
        </p:txBody>
      </p:sp>
      <p:sp>
        <p:nvSpPr>
          <p:cNvPr id="13" name="TextovéPole 12"/>
          <p:cNvSpPr txBox="1"/>
          <p:nvPr/>
        </p:nvSpPr>
        <p:spPr>
          <a:xfrm>
            <a:off x="4572000" y="2348880"/>
            <a:ext cx="352982" cy="461665"/>
          </a:xfrm>
          <a:prstGeom prst="rect">
            <a:avLst/>
          </a:prstGeom>
          <a:noFill/>
        </p:spPr>
        <p:txBody>
          <a:bodyPr wrap="none" rtlCol="0">
            <a:spAutoFit/>
          </a:bodyPr>
          <a:lstStyle/>
          <a:p>
            <a:r>
              <a:rPr lang="cs-CZ" sz="2400" dirty="0" smtClean="0"/>
              <a:t>9</a:t>
            </a:r>
            <a:endParaRPr lang="cs-CZ" sz="2400" dirty="0"/>
          </a:p>
        </p:txBody>
      </p:sp>
    </p:spTree>
    <p:extLst>
      <p:ext uri="{BB962C8B-B14F-4D97-AF65-F5344CB8AC3E}">
        <p14:creationId xmlns:p14="http://schemas.microsoft.com/office/powerpoint/2010/main" xmlns="" val="64209001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down)">
                                      <p:cBhvr>
                                        <p:cTn id="13" dur="500"/>
                                        <p:tgtEl>
                                          <p:spTgt spid="10"/>
                                        </p:tgtEl>
                                      </p:cBhvr>
                                    </p:animEffect>
                                  </p:childTnLst>
                                </p:cTn>
                              </p:par>
                            </p:childTnLst>
                          </p:cTn>
                        </p:par>
                      </p:childTnLst>
                    </p:cTn>
                  </p:par>
                </p:childTnLst>
              </p:cTn>
              <p:nextCondLst>
                <p:cond evt="onClick" delay="0">
                  <p:tgtEl>
                    <p:spTgt spid="3"/>
                  </p:tgtEl>
                </p:cond>
              </p:nextCondLst>
            </p:seq>
          </p:childTnLst>
        </p:cTn>
      </p:par>
    </p:tnLst>
    <p:bldLst>
      <p:bldP spid="6"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316416" y="6452319"/>
            <a:ext cx="1161826" cy="365125"/>
          </a:xfrm>
        </p:spPr>
        <p:txBody>
          <a:bodyPr/>
          <a:lstStyle/>
          <a:p>
            <a:fld id="{BC5885FD-E9F6-4616-A947-C967941DDDC2}" type="slidenum">
              <a:rPr lang="cs-CZ" smtClean="0"/>
              <a:pPr/>
              <a:t>11</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5536" y="1340768"/>
            <a:ext cx="4021577" cy="2750137"/>
          </a:xfrm>
          <a:prstGeom prst="rect">
            <a:avLst/>
          </a:prstGeom>
        </p:spPr>
      </p:pic>
      <p:pic>
        <p:nvPicPr>
          <p:cNvPr id="5" name="Obrázek 4"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719817" y="1340768"/>
            <a:ext cx="4316679" cy="2700895"/>
          </a:xfrm>
          <a:prstGeom prst="rect">
            <a:avLst/>
          </a:prstGeom>
        </p:spPr>
      </p:pic>
      <p:sp>
        <p:nvSpPr>
          <p:cNvPr id="6" name="TextovéPole 5"/>
          <p:cNvSpPr txBox="1"/>
          <p:nvPr/>
        </p:nvSpPr>
        <p:spPr>
          <a:xfrm>
            <a:off x="323528" y="611977"/>
            <a:ext cx="7200800" cy="584775"/>
          </a:xfrm>
          <a:prstGeom prst="rect">
            <a:avLst/>
          </a:prstGeom>
          <a:noFill/>
        </p:spPr>
        <p:txBody>
          <a:bodyPr wrap="square" rtlCol="0">
            <a:spAutoFit/>
          </a:bodyPr>
          <a:lstStyle/>
          <a:p>
            <a:r>
              <a:rPr lang="cs-CZ" sz="3200" dirty="0" smtClean="0">
                <a:solidFill>
                  <a:srgbClr val="FF0000"/>
                </a:solidFill>
              </a:rPr>
              <a:t>Poznáš hrad na obrázcích? Klikni do nich.</a:t>
            </a:r>
            <a:endParaRPr lang="cs-CZ" sz="3200" dirty="0">
              <a:solidFill>
                <a:srgbClr val="FF0000"/>
              </a:solidFill>
            </a:endParaRPr>
          </a:p>
        </p:txBody>
      </p:sp>
      <p:sp>
        <p:nvSpPr>
          <p:cNvPr id="7" name="TextovéPole 6"/>
          <p:cNvSpPr txBox="1"/>
          <p:nvPr/>
        </p:nvSpPr>
        <p:spPr>
          <a:xfrm>
            <a:off x="179512" y="4451628"/>
            <a:ext cx="5112568" cy="1938992"/>
          </a:xfrm>
          <a:prstGeom prst="rect">
            <a:avLst/>
          </a:prstGeom>
          <a:solidFill>
            <a:schemeClr val="bg2">
              <a:lumMod val="50000"/>
            </a:schemeClr>
          </a:solidFill>
        </p:spPr>
        <p:txBody>
          <a:bodyPr wrap="square" rtlCol="0">
            <a:spAutoFit/>
          </a:bodyPr>
          <a:lstStyle/>
          <a:p>
            <a:r>
              <a:rPr lang="cs-CZ" sz="2400" dirty="0" smtClean="0">
                <a:solidFill>
                  <a:schemeClr val="bg1"/>
                </a:solidFill>
              </a:rPr>
              <a:t>Gotický vodní hrad na Klatovsku, chráněn vodními příkopy. Opevnění vybudoval Benedikt </a:t>
            </a:r>
            <a:r>
              <a:rPr lang="cs-CZ" sz="2400" dirty="0" err="1" smtClean="0">
                <a:solidFill>
                  <a:schemeClr val="bg1"/>
                </a:solidFill>
              </a:rPr>
              <a:t>Ried</a:t>
            </a:r>
            <a:r>
              <a:rPr lang="cs-CZ" sz="2400" dirty="0" smtClean="0">
                <a:solidFill>
                  <a:schemeClr val="bg1"/>
                </a:solidFill>
              </a:rPr>
              <a:t>. V roce 1973 se tu natáčel film Tři oříšky pro Popelku</a:t>
            </a:r>
            <a:r>
              <a:rPr lang="cs-CZ" sz="2400" dirty="0" smtClean="0">
                <a:solidFill>
                  <a:schemeClr val="bg2">
                    <a:lumMod val="25000"/>
                  </a:schemeClr>
                </a:solidFill>
              </a:rPr>
              <a:t>.</a:t>
            </a:r>
            <a:endParaRPr lang="cs-CZ" sz="2400" dirty="0">
              <a:solidFill>
                <a:schemeClr val="bg2">
                  <a:lumMod val="25000"/>
                </a:schemeClr>
              </a:solidFill>
            </a:endParaRPr>
          </a:p>
        </p:txBody>
      </p:sp>
      <p:sp>
        <p:nvSpPr>
          <p:cNvPr id="8" name="TextovéPole 7"/>
          <p:cNvSpPr txBox="1"/>
          <p:nvPr/>
        </p:nvSpPr>
        <p:spPr>
          <a:xfrm>
            <a:off x="6156176" y="4686235"/>
            <a:ext cx="2016224" cy="830997"/>
          </a:xfrm>
          <a:prstGeom prst="rect">
            <a:avLst/>
          </a:prstGeom>
          <a:noFill/>
        </p:spPr>
        <p:txBody>
          <a:bodyPr wrap="square" rtlCol="0">
            <a:spAutoFit/>
          </a:bodyPr>
          <a:lstStyle/>
          <a:p>
            <a:r>
              <a:rPr lang="cs-CZ" sz="4800" b="1" dirty="0" smtClean="0">
                <a:solidFill>
                  <a:schemeClr val="bg2">
                    <a:lumMod val="50000"/>
                  </a:schemeClr>
                </a:solidFill>
              </a:rPr>
              <a:t>Švihov</a:t>
            </a:r>
            <a:endParaRPr lang="cs-CZ" sz="4800" b="1" dirty="0">
              <a:solidFill>
                <a:schemeClr val="bg2">
                  <a:lumMod val="50000"/>
                </a:schemeClr>
              </a:solidFill>
            </a:endParaRPr>
          </a:p>
        </p:txBody>
      </p:sp>
      <p:sp>
        <p:nvSpPr>
          <p:cNvPr id="9" name="TextovéPole 8"/>
          <p:cNvSpPr txBox="1"/>
          <p:nvPr/>
        </p:nvSpPr>
        <p:spPr>
          <a:xfrm>
            <a:off x="323528" y="1412776"/>
            <a:ext cx="460382" cy="461665"/>
          </a:xfrm>
          <a:prstGeom prst="rect">
            <a:avLst/>
          </a:prstGeom>
          <a:noFill/>
        </p:spPr>
        <p:txBody>
          <a:bodyPr wrap="none" rtlCol="0">
            <a:spAutoFit/>
          </a:bodyPr>
          <a:lstStyle/>
          <a:p>
            <a:r>
              <a:rPr lang="cs-CZ" sz="2400" dirty="0" smtClean="0">
                <a:solidFill>
                  <a:schemeClr val="bg1"/>
                </a:solidFill>
              </a:rPr>
              <a:t>10</a:t>
            </a:r>
            <a:endParaRPr lang="cs-CZ" sz="2400" dirty="0">
              <a:solidFill>
                <a:schemeClr val="bg1"/>
              </a:solidFill>
            </a:endParaRPr>
          </a:p>
        </p:txBody>
      </p:sp>
      <p:sp>
        <p:nvSpPr>
          <p:cNvPr id="10" name="TextovéPole 9"/>
          <p:cNvSpPr txBox="1"/>
          <p:nvPr/>
        </p:nvSpPr>
        <p:spPr>
          <a:xfrm>
            <a:off x="4716016" y="1268760"/>
            <a:ext cx="399468" cy="461665"/>
          </a:xfrm>
          <a:prstGeom prst="rect">
            <a:avLst/>
          </a:prstGeom>
          <a:noFill/>
        </p:spPr>
        <p:txBody>
          <a:bodyPr wrap="none" rtlCol="0">
            <a:spAutoFit/>
          </a:bodyPr>
          <a:lstStyle/>
          <a:p>
            <a:r>
              <a:rPr lang="cs-CZ" sz="2400" dirty="0" smtClean="0">
                <a:solidFill>
                  <a:schemeClr val="bg1"/>
                </a:solidFill>
              </a:rPr>
              <a:t>11</a:t>
            </a:r>
            <a:endParaRPr lang="cs-CZ" sz="2400" dirty="0">
              <a:solidFill>
                <a:schemeClr val="bg1"/>
              </a:solidFill>
            </a:endParaRPr>
          </a:p>
        </p:txBody>
      </p:sp>
    </p:spTree>
    <p:extLst>
      <p:ext uri="{BB962C8B-B14F-4D97-AF65-F5344CB8AC3E}">
        <p14:creationId xmlns:p14="http://schemas.microsoft.com/office/powerpoint/2010/main" xmlns="" val="214491717"/>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3"/>
                  </p:tgtEl>
                </p:cond>
              </p:nextCondLst>
            </p:seq>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5"/>
                  </p:tgtEl>
                </p:cond>
              </p:nextCondLst>
            </p:seq>
          </p:childTnLst>
        </p:cTn>
      </p:par>
    </p:tnLst>
    <p:bldLst>
      <p:bldP spid="7" grpId="0" animBg="1"/>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11665" y="6448251"/>
            <a:ext cx="1161826" cy="365125"/>
          </a:xfrm>
        </p:spPr>
        <p:txBody>
          <a:bodyPr/>
          <a:lstStyle/>
          <a:p>
            <a:fld id="{BC5885FD-E9F6-4616-A947-C967941DDDC2}" type="slidenum">
              <a:rPr lang="cs-CZ" smtClean="0"/>
              <a:pPr/>
              <a:t>12</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395422" y="980728"/>
            <a:ext cx="6353157" cy="4331413"/>
          </a:xfrm>
          <a:prstGeom prst="rect">
            <a:avLst/>
          </a:prstGeom>
        </p:spPr>
      </p:pic>
      <p:sp>
        <p:nvSpPr>
          <p:cNvPr id="4" name="TextovéPole 3"/>
          <p:cNvSpPr txBox="1"/>
          <p:nvPr/>
        </p:nvSpPr>
        <p:spPr>
          <a:xfrm>
            <a:off x="967487" y="260648"/>
            <a:ext cx="7209027" cy="584775"/>
          </a:xfrm>
          <a:prstGeom prst="rect">
            <a:avLst/>
          </a:prstGeom>
          <a:noFill/>
        </p:spPr>
        <p:txBody>
          <a:bodyPr wrap="square" rtlCol="0">
            <a:spAutoFit/>
          </a:bodyPr>
          <a:lstStyle/>
          <a:p>
            <a:r>
              <a:rPr lang="cs-CZ" sz="3200" dirty="0" smtClean="0">
                <a:solidFill>
                  <a:srgbClr val="FF0000"/>
                </a:solidFill>
              </a:rPr>
              <a:t>Poznáš hrad na obrázku? Klikni do něho.</a:t>
            </a:r>
            <a:endParaRPr lang="cs-CZ" sz="3200" dirty="0">
              <a:solidFill>
                <a:srgbClr val="FF0000"/>
              </a:solidFill>
            </a:endParaRPr>
          </a:p>
        </p:txBody>
      </p:sp>
      <p:sp>
        <p:nvSpPr>
          <p:cNvPr id="5" name="TextovéPole 4"/>
          <p:cNvSpPr txBox="1"/>
          <p:nvPr/>
        </p:nvSpPr>
        <p:spPr>
          <a:xfrm>
            <a:off x="3671900" y="1124744"/>
            <a:ext cx="1800200" cy="769441"/>
          </a:xfrm>
          <a:prstGeom prst="rect">
            <a:avLst/>
          </a:prstGeom>
          <a:noFill/>
        </p:spPr>
        <p:txBody>
          <a:bodyPr wrap="square" rtlCol="0">
            <a:spAutoFit/>
          </a:bodyPr>
          <a:lstStyle/>
          <a:p>
            <a:r>
              <a:rPr lang="cs-CZ" sz="4400" b="1" dirty="0" smtClean="0">
                <a:solidFill>
                  <a:schemeClr val="bg2">
                    <a:lumMod val="50000"/>
                  </a:schemeClr>
                </a:solidFill>
              </a:rPr>
              <a:t>Blatná</a:t>
            </a:r>
            <a:endParaRPr lang="cs-CZ" sz="4400" b="1" dirty="0">
              <a:solidFill>
                <a:schemeClr val="bg2">
                  <a:lumMod val="50000"/>
                </a:schemeClr>
              </a:solidFill>
            </a:endParaRPr>
          </a:p>
        </p:txBody>
      </p:sp>
      <p:sp>
        <p:nvSpPr>
          <p:cNvPr id="7" name="TextovéPole 6"/>
          <p:cNvSpPr txBox="1"/>
          <p:nvPr/>
        </p:nvSpPr>
        <p:spPr>
          <a:xfrm>
            <a:off x="1113560" y="5445224"/>
            <a:ext cx="6916881" cy="1200329"/>
          </a:xfrm>
          <a:prstGeom prst="rect">
            <a:avLst/>
          </a:prstGeom>
          <a:noFill/>
        </p:spPr>
        <p:txBody>
          <a:bodyPr wrap="square" rtlCol="0">
            <a:spAutoFit/>
          </a:bodyPr>
          <a:lstStyle/>
          <a:p>
            <a:r>
              <a:rPr lang="cs-CZ" sz="2400" dirty="0" smtClean="0">
                <a:solidFill>
                  <a:schemeClr val="bg2">
                    <a:lumMod val="25000"/>
                  </a:schemeClr>
                </a:solidFill>
              </a:rPr>
              <a:t>Hrad na Strakonicku, původně tvrz, později gotický hrad, v 15. století Benedikt </a:t>
            </a:r>
            <a:r>
              <a:rPr lang="cs-CZ" sz="2400" dirty="0" err="1" smtClean="0">
                <a:solidFill>
                  <a:schemeClr val="bg2">
                    <a:lumMod val="25000"/>
                  </a:schemeClr>
                </a:solidFill>
              </a:rPr>
              <a:t>Ried</a:t>
            </a:r>
            <a:r>
              <a:rPr lang="cs-CZ" sz="2400" dirty="0" smtClean="0">
                <a:solidFill>
                  <a:schemeClr val="bg2">
                    <a:lumMod val="25000"/>
                  </a:schemeClr>
                </a:solidFill>
              </a:rPr>
              <a:t> přestavěl palác, vybudoval hradní zeď a vodní příkop.</a:t>
            </a:r>
            <a:endParaRPr lang="cs-CZ" sz="2400" dirty="0">
              <a:solidFill>
                <a:schemeClr val="bg2">
                  <a:lumMod val="25000"/>
                </a:schemeClr>
              </a:solidFill>
            </a:endParaRPr>
          </a:p>
        </p:txBody>
      </p:sp>
      <p:sp>
        <p:nvSpPr>
          <p:cNvPr id="8" name="TextovéPole 7"/>
          <p:cNvSpPr txBox="1"/>
          <p:nvPr/>
        </p:nvSpPr>
        <p:spPr>
          <a:xfrm>
            <a:off x="1403648" y="980728"/>
            <a:ext cx="434734" cy="461665"/>
          </a:xfrm>
          <a:prstGeom prst="rect">
            <a:avLst/>
          </a:prstGeom>
          <a:noFill/>
        </p:spPr>
        <p:txBody>
          <a:bodyPr wrap="none" rtlCol="0">
            <a:spAutoFit/>
          </a:bodyPr>
          <a:lstStyle/>
          <a:p>
            <a:r>
              <a:rPr lang="cs-CZ" sz="2400" dirty="0" smtClean="0"/>
              <a:t>12</a:t>
            </a:r>
            <a:endParaRPr lang="cs-CZ" sz="2400" dirty="0"/>
          </a:p>
        </p:txBody>
      </p:sp>
    </p:spTree>
    <p:extLst>
      <p:ext uri="{BB962C8B-B14F-4D97-AF65-F5344CB8AC3E}">
        <p14:creationId xmlns:p14="http://schemas.microsoft.com/office/powerpoint/2010/main" xmlns="" val="1501153437"/>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3"/>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381328"/>
            <a:ext cx="1161826" cy="365125"/>
          </a:xfrm>
        </p:spPr>
        <p:txBody>
          <a:bodyPr/>
          <a:lstStyle/>
          <a:p>
            <a:fld id="{BC5885FD-E9F6-4616-A947-C967941DDDC2}" type="slidenum">
              <a:rPr lang="cs-CZ" smtClean="0"/>
              <a:pPr/>
              <a:t>13</a:t>
            </a:fld>
            <a:endParaRPr lang="cs-CZ"/>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475656" y="1052736"/>
            <a:ext cx="6192688" cy="4163833"/>
          </a:xfrm>
          <a:prstGeom prst="rect">
            <a:avLst/>
          </a:prstGeom>
        </p:spPr>
      </p:pic>
      <p:sp>
        <p:nvSpPr>
          <p:cNvPr id="4" name="TextovéPole 3"/>
          <p:cNvSpPr txBox="1"/>
          <p:nvPr/>
        </p:nvSpPr>
        <p:spPr>
          <a:xfrm>
            <a:off x="1025606" y="332656"/>
            <a:ext cx="7092788" cy="584775"/>
          </a:xfrm>
          <a:prstGeom prst="rect">
            <a:avLst/>
          </a:prstGeom>
          <a:noFill/>
        </p:spPr>
        <p:txBody>
          <a:bodyPr wrap="square" rtlCol="0">
            <a:spAutoFit/>
          </a:bodyPr>
          <a:lstStyle/>
          <a:p>
            <a:r>
              <a:rPr lang="cs-CZ" sz="3200" dirty="0" smtClean="0">
                <a:solidFill>
                  <a:srgbClr val="FF0000"/>
                </a:solidFill>
              </a:rPr>
              <a:t>Poznáš hrad na obrázku? Klikni do něho.</a:t>
            </a:r>
            <a:endParaRPr lang="cs-CZ" sz="3200" dirty="0">
              <a:solidFill>
                <a:srgbClr val="FF0000"/>
              </a:solidFill>
            </a:endParaRPr>
          </a:p>
        </p:txBody>
      </p:sp>
      <p:sp>
        <p:nvSpPr>
          <p:cNvPr id="5" name="TextovéPole 4"/>
          <p:cNvSpPr txBox="1"/>
          <p:nvPr/>
        </p:nvSpPr>
        <p:spPr>
          <a:xfrm>
            <a:off x="5364088" y="1268760"/>
            <a:ext cx="1296144" cy="769441"/>
          </a:xfrm>
          <a:prstGeom prst="rect">
            <a:avLst/>
          </a:prstGeom>
          <a:noFill/>
        </p:spPr>
        <p:txBody>
          <a:bodyPr wrap="square" rtlCol="0">
            <a:spAutoFit/>
          </a:bodyPr>
          <a:lstStyle/>
          <a:p>
            <a:r>
              <a:rPr lang="cs-CZ" sz="4400" b="1" dirty="0" smtClean="0">
                <a:solidFill>
                  <a:schemeClr val="bg2">
                    <a:lumMod val="50000"/>
                  </a:schemeClr>
                </a:solidFill>
              </a:rPr>
              <a:t>Rabí</a:t>
            </a:r>
            <a:endParaRPr lang="cs-CZ" sz="4400" b="1" dirty="0">
              <a:solidFill>
                <a:schemeClr val="bg2">
                  <a:lumMod val="50000"/>
                </a:schemeClr>
              </a:solidFill>
            </a:endParaRPr>
          </a:p>
        </p:txBody>
      </p:sp>
      <p:sp>
        <p:nvSpPr>
          <p:cNvPr id="6" name="TextovéPole 5"/>
          <p:cNvSpPr txBox="1"/>
          <p:nvPr/>
        </p:nvSpPr>
        <p:spPr>
          <a:xfrm>
            <a:off x="395536" y="5301208"/>
            <a:ext cx="8676964" cy="1200329"/>
          </a:xfrm>
          <a:prstGeom prst="rect">
            <a:avLst/>
          </a:prstGeom>
          <a:noFill/>
        </p:spPr>
        <p:txBody>
          <a:bodyPr wrap="square" rtlCol="0">
            <a:spAutoFit/>
          </a:bodyPr>
          <a:lstStyle/>
          <a:p>
            <a:r>
              <a:rPr lang="cs-CZ" sz="2400" dirty="0" smtClean="0">
                <a:solidFill>
                  <a:schemeClr val="bg2">
                    <a:lumMod val="25000"/>
                  </a:schemeClr>
                </a:solidFill>
              </a:rPr>
              <a:t>Zřícenina hradu asi 8 km od Sušice, nad řekou Otavou. </a:t>
            </a:r>
          </a:p>
          <a:p>
            <a:r>
              <a:rPr lang="cs-CZ" sz="2400" dirty="0" smtClean="0">
                <a:solidFill>
                  <a:schemeClr val="bg2">
                    <a:lumMod val="25000"/>
                  </a:schemeClr>
                </a:solidFill>
              </a:rPr>
              <a:t>V  15. století prošel rozsáhlou přestavbou, bylo zesíleno opevnění (Benedikt </a:t>
            </a:r>
            <a:r>
              <a:rPr lang="cs-CZ" sz="2400" dirty="0" err="1" smtClean="0">
                <a:solidFill>
                  <a:schemeClr val="bg2">
                    <a:lumMod val="25000"/>
                  </a:schemeClr>
                </a:solidFill>
              </a:rPr>
              <a:t>Ried</a:t>
            </a:r>
            <a:r>
              <a:rPr lang="cs-CZ" sz="2400" dirty="0" smtClean="0">
                <a:solidFill>
                  <a:schemeClr val="bg2">
                    <a:lumMod val="25000"/>
                  </a:schemeClr>
                </a:solidFill>
              </a:rPr>
              <a:t>)</a:t>
            </a:r>
            <a:endParaRPr lang="cs-CZ" sz="2400" dirty="0">
              <a:solidFill>
                <a:schemeClr val="bg2">
                  <a:lumMod val="25000"/>
                </a:schemeClr>
              </a:solidFill>
            </a:endParaRPr>
          </a:p>
        </p:txBody>
      </p:sp>
      <p:sp>
        <p:nvSpPr>
          <p:cNvPr id="7" name="TextovéPole 6"/>
          <p:cNvSpPr txBox="1"/>
          <p:nvPr/>
        </p:nvSpPr>
        <p:spPr>
          <a:xfrm>
            <a:off x="1475656" y="1052736"/>
            <a:ext cx="441146" cy="461665"/>
          </a:xfrm>
          <a:prstGeom prst="rect">
            <a:avLst/>
          </a:prstGeom>
          <a:noFill/>
        </p:spPr>
        <p:txBody>
          <a:bodyPr wrap="none" rtlCol="0">
            <a:spAutoFit/>
          </a:bodyPr>
          <a:lstStyle/>
          <a:p>
            <a:r>
              <a:rPr lang="cs-CZ" sz="2400" dirty="0" smtClean="0"/>
              <a:t>13</a:t>
            </a:r>
            <a:endParaRPr lang="cs-CZ" sz="2400" dirty="0"/>
          </a:p>
        </p:txBody>
      </p:sp>
    </p:spTree>
    <p:extLst>
      <p:ext uri="{BB962C8B-B14F-4D97-AF65-F5344CB8AC3E}">
        <p14:creationId xmlns:p14="http://schemas.microsoft.com/office/powerpoint/2010/main" xmlns="" val="282168236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nextCondLst>
                <p:cond evt="onClick" delay="0">
                  <p:tgtEl>
                    <p:spTgt spid="3"/>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512040"/>
            <a:ext cx="1161826" cy="365125"/>
          </a:xfrm>
        </p:spPr>
        <p:txBody>
          <a:bodyPr/>
          <a:lstStyle/>
          <a:p>
            <a:fld id="{BC5885FD-E9F6-4616-A947-C967941DDDC2}" type="slidenum">
              <a:rPr lang="cs-CZ" smtClean="0"/>
              <a:pPr/>
              <a:t>14</a:t>
            </a:fld>
            <a:endParaRPr lang="cs-CZ" dirty="0"/>
          </a:p>
        </p:txBody>
      </p:sp>
      <p:sp>
        <p:nvSpPr>
          <p:cNvPr id="3" name="TextovéPole 2"/>
          <p:cNvSpPr txBox="1"/>
          <p:nvPr/>
        </p:nvSpPr>
        <p:spPr>
          <a:xfrm>
            <a:off x="251520" y="260648"/>
            <a:ext cx="6336704" cy="1446550"/>
          </a:xfrm>
          <a:prstGeom prst="rect">
            <a:avLst/>
          </a:prstGeom>
          <a:noFill/>
        </p:spPr>
        <p:txBody>
          <a:bodyPr wrap="square" rtlCol="0">
            <a:spAutoFit/>
          </a:bodyPr>
          <a:lstStyle/>
          <a:p>
            <a:r>
              <a:rPr lang="cs-CZ" sz="4400" dirty="0" smtClean="0">
                <a:solidFill>
                  <a:srgbClr val="FF0000"/>
                </a:solidFill>
              </a:rPr>
              <a:t>Matěj Rejsek z Prostějova</a:t>
            </a:r>
          </a:p>
          <a:p>
            <a:r>
              <a:rPr lang="cs-CZ" sz="4400" dirty="0" smtClean="0">
                <a:solidFill>
                  <a:srgbClr val="FF0000"/>
                </a:solidFill>
              </a:rPr>
              <a:t>(asi 1450 – 1506)</a:t>
            </a:r>
            <a:endParaRPr lang="cs-CZ" sz="4400" dirty="0">
              <a:solidFill>
                <a:srgbClr val="FF0000"/>
              </a:solidFill>
            </a:endParaRPr>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5536" y="3203450"/>
            <a:ext cx="4372586" cy="3262768"/>
          </a:xfrm>
          <a:prstGeom prst="rect">
            <a:avLst/>
          </a:prstGeom>
        </p:spPr>
      </p:pic>
      <p:pic>
        <p:nvPicPr>
          <p:cNvPr id="8" name="Obrázek 7"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004048" y="1196752"/>
            <a:ext cx="3826727" cy="5269466"/>
          </a:xfrm>
          <a:prstGeom prst="rect">
            <a:avLst/>
          </a:prstGeom>
        </p:spPr>
      </p:pic>
      <p:sp>
        <p:nvSpPr>
          <p:cNvPr id="9" name="TextovéPole 8"/>
          <p:cNvSpPr txBox="1"/>
          <p:nvPr/>
        </p:nvSpPr>
        <p:spPr>
          <a:xfrm>
            <a:off x="251520" y="1772816"/>
            <a:ext cx="4713301" cy="1200329"/>
          </a:xfrm>
          <a:prstGeom prst="rect">
            <a:avLst/>
          </a:prstGeom>
          <a:noFill/>
        </p:spPr>
        <p:txBody>
          <a:bodyPr wrap="square" rtlCol="0">
            <a:spAutoFit/>
          </a:bodyPr>
          <a:lstStyle/>
          <a:p>
            <a:r>
              <a:rPr lang="cs-CZ" sz="2400" dirty="0" smtClean="0">
                <a:solidFill>
                  <a:schemeClr val="bg2">
                    <a:lumMod val="50000"/>
                  </a:schemeClr>
                </a:solidFill>
              </a:rPr>
              <a:t>Český stavitel pracoval na chrámu Sv. Barbory v Kutné Hoře, byl stavitelem Prašné brány.</a:t>
            </a:r>
            <a:endParaRPr lang="cs-CZ" sz="2400" dirty="0">
              <a:solidFill>
                <a:schemeClr val="bg2">
                  <a:lumMod val="50000"/>
                </a:schemeClr>
              </a:solidFill>
            </a:endParaRPr>
          </a:p>
        </p:txBody>
      </p:sp>
      <p:sp>
        <p:nvSpPr>
          <p:cNvPr id="10" name="TextovéPole 9"/>
          <p:cNvSpPr txBox="1"/>
          <p:nvPr/>
        </p:nvSpPr>
        <p:spPr>
          <a:xfrm>
            <a:off x="1115616" y="5139189"/>
            <a:ext cx="2664296" cy="954107"/>
          </a:xfrm>
          <a:prstGeom prst="rect">
            <a:avLst/>
          </a:prstGeom>
          <a:noFill/>
        </p:spPr>
        <p:txBody>
          <a:bodyPr wrap="square" rtlCol="0">
            <a:spAutoFit/>
          </a:bodyPr>
          <a:lstStyle/>
          <a:p>
            <a:r>
              <a:rPr lang="cs-CZ" sz="2800" b="1" dirty="0" smtClean="0">
                <a:solidFill>
                  <a:schemeClr val="bg1"/>
                </a:solidFill>
              </a:rPr>
              <a:t>Rejskova kašna</a:t>
            </a:r>
          </a:p>
          <a:p>
            <a:r>
              <a:rPr lang="cs-CZ" sz="2800" b="1" dirty="0" smtClean="0">
                <a:solidFill>
                  <a:schemeClr val="bg1"/>
                </a:solidFill>
              </a:rPr>
              <a:t> v Kutné Hoře</a:t>
            </a:r>
            <a:endParaRPr lang="cs-CZ" sz="2800" b="1" dirty="0">
              <a:solidFill>
                <a:schemeClr val="bg1"/>
              </a:solidFill>
            </a:endParaRPr>
          </a:p>
        </p:txBody>
      </p:sp>
      <p:sp>
        <p:nvSpPr>
          <p:cNvPr id="11" name="TextovéPole 10"/>
          <p:cNvSpPr txBox="1"/>
          <p:nvPr/>
        </p:nvSpPr>
        <p:spPr>
          <a:xfrm>
            <a:off x="5220072" y="1916832"/>
            <a:ext cx="3384376" cy="2246769"/>
          </a:xfrm>
          <a:prstGeom prst="rect">
            <a:avLst/>
          </a:prstGeom>
          <a:noFill/>
        </p:spPr>
        <p:txBody>
          <a:bodyPr wrap="square" rtlCol="0">
            <a:spAutoFit/>
          </a:bodyPr>
          <a:lstStyle/>
          <a:p>
            <a:r>
              <a:rPr lang="cs-CZ" sz="2800" b="1" dirty="0" smtClean="0">
                <a:solidFill>
                  <a:schemeClr val="bg1"/>
                </a:solidFill>
              </a:rPr>
              <a:t>Prašná Brána</a:t>
            </a:r>
            <a:r>
              <a:rPr lang="cs-CZ" sz="2800" dirty="0" smtClean="0">
                <a:solidFill>
                  <a:schemeClr val="bg1"/>
                </a:solidFill>
              </a:rPr>
              <a:t>, dnešní podoba je výsledkem pseudogotické přestavby na konci </a:t>
            </a:r>
          </a:p>
          <a:p>
            <a:r>
              <a:rPr lang="cs-CZ" sz="2800" dirty="0" smtClean="0">
                <a:solidFill>
                  <a:schemeClr val="bg1"/>
                </a:solidFill>
              </a:rPr>
              <a:t>19. století</a:t>
            </a:r>
            <a:endParaRPr lang="cs-CZ" sz="2800" dirty="0">
              <a:solidFill>
                <a:schemeClr val="bg1"/>
              </a:solidFill>
            </a:endParaRPr>
          </a:p>
        </p:txBody>
      </p:sp>
      <p:sp>
        <p:nvSpPr>
          <p:cNvPr id="12" name="TextovéPole 11"/>
          <p:cNvSpPr txBox="1"/>
          <p:nvPr/>
        </p:nvSpPr>
        <p:spPr>
          <a:xfrm>
            <a:off x="6588224" y="476672"/>
            <a:ext cx="2520280" cy="461665"/>
          </a:xfrm>
          <a:prstGeom prst="rect">
            <a:avLst/>
          </a:prstGeom>
          <a:noFill/>
        </p:spPr>
        <p:txBody>
          <a:bodyPr wrap="square" rtlCol="0">
            <a:spAutoFit/>
          </a:bodyPr>
          <a:lstStyle/>
          <a:p>
            <a:r>
              <a:rPr lang="cs-CZ" sz="2400" dirty="0" smtClean="0"/>
              <a:t>Klikni do obrázků</a:t>
            </a:r>
            <a:endParaRPr lang="cs-CZ" sz="2400" dirty="0"/>
          </a:p>
        </p:txBody>
      </p:sp>
      <p:sp>
        <p:nvSpPr>
          <p:cNvPr id="5" name="TextovéPole 4"/>
          <p:cNvSpPr txBox="1"/>
          <p:nvPr/>
        </p:nvSpPr>
        <p:spPr>
          <a:xfrm>
            <a:off x="395536" y="3212976"/>
            <a:ext cx="455574" cy="461665"/>
          </a:xfrm>
          <a:prstGeom prst="rect">
            <a:avLst/>
          </a:prstGeom>
          <a:noFill/>
        </p:spPr>
        <p:txBody>
          <a:bodyPr wrap="none" rtlCol="0">
            <a:spAutoFit/>
          </a:bodyPr>
          <a:lstStyle/>
          <a:p>
            <a:r>
              <a:rPr lang="cs-CZ" sz="2400" dirty="0" smtClean="0"/>
              <a:t>14</a:t>
            </a:r>
            <a:endParaRPr lang="cs-CZ" sz="2400" dirty="0"/>
          </a:p>
        </p:txBody>
      </p:sp>
      <p:sp>
        <p:nvSpPr>
          <p:cNvPr id="6" name="TextovéPole 5"/>
          <p:cNvSpPr txBox="1"/>
          <p:nvPr/>
        </p:nvSpPr>
        <p:spPr>
          <a:xfrm>
            <a:off x="5004048" y="1124744"/>
            <a:ext cx="442750" cy="461665"/>
          </a:xfrm>
          <a:prstGeom prst="rect">
            <a:avLst/>
          </a:prstGeom>
          <a:noFill/>
        </p:spPr>
        <p:txBody>
          <a:bodyPr wrap="none" rtlCol="0">
            <a:spAutoFit/>
          </a:bodyPr>
          <a:lstStyle/>
          <a:p>
            <a:r>
              <a:rPr lang="cs-CZ" sz="2400" dirty="0" smtClean="0">
                <a:solidFill>
                  <a:schemeClr val="bg1"/>
                </a:solidFill>
              </a:rPr>
              <a:t>15</a:t>
            </a:r>
            <a:endParaRPr lang="cs-CZ" sz="2400" dirty="0">
              <a:solidFill>
                <a:schemeClr val="bg1"/>
              </a:solidFill>
            </a:endParaRPr>
          </a:p>
        </p:txBody>
      </p:sp>
    </p:spTree>
    <p:extLst>
      <p:ext uri="{BB962C8B-B14F-4D97-AF65-F5344CB8AC3E}">
        <p14:creationId xmlns:p14="http://schemas.microsoft.com/office/powerpoint/2010/main" xmlns="" val="191257627"/>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nextCondLst>
                <p:cond evt="onClick" delay="0">
                  <p:tgtEl>
                    <p:spTgt spid="8"/>
                  </p:tgtEl>
                </p:cond>
              </p:nextCondLst>
            </p:seq>
          </p:childTnLst>
        </p:cTn>
      </p:par>
    </p:tnLst>
    <p:bldLst>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100392" y="6381328"/>
            <a:ext cx="1161826" cy="365125"/>
          </a:xfrm>
        </p:spPr>
        <p:txBody>
          <a:bodyPr/>
          <a:lstStyle/>
          <a:p>
            <a:fld id="{BC5885FD-E9F6-4616-A947-C967941DDDC2}" type="slidenum">
              <a:rPr lang="cs-CZ" smtClean="0"/>
              <a:pPr/>
              <a:t>15</a:t>
            </a:fld>
            <a:endParaRPr lang="cs-CZ" dirty="0"/>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23528" y="1124744"/>
            <a:ext cx="6020015" cy="3723809"/>
          </a:xfrm>
          <a:prstGeom prst="rect">
            <a:avLst/>
          </a:prstGeom>
        </p:spPr>
      </p:pic>
      <p:sp>
        <p:nvSpPr>
          <p:cNvPr id="5" name="TextovéPole 4"/>
          <p:cNvSpPr txBox="1"/>
          <p:nvPr/>
        </p:nvSpPr>
        <p:spPr>
          <a:xfrm>
            <a:off x="323528" y="260648"/>
            <a:ext cx="8208912" cy="646331"/>
          </a:xfrm>
          <a:prstGeom prst="rect">
            <a:avLst/>
          </a:prstGeom>
          <a:noFill/>
        </p:spPr>
        <p:txBody>
          <a:bodyPr wrap="square" rtlCol="0">
            <a:spAutoFit/>
          </a:bodyPr>
          <a:lstStyle/>
          <a:p>
            <a:r>
              <a:rPr lang="cs-CZ" sz="3600" dirty="0" smtClean="0">
                <a:solidFill>
                  <a:srgbClr val="FF0000"/>
                </a:solidFill>
              </a:rPr>
              <a:t>Poznáš hrad na obrázku? Klikni do něho.</a:t>
            </a:r>
            <a:endParaRPr lang="cs-CZ" sz="3600" dirty="0">
              <a:solidFill>
                <a:srgbClr val="FF0000"/>
              </a:solidFill>
            </a:endParaRPr>
          </a:p>
        </p:txBody>
      </p:sp>
      <p:sp>
        <p:nvSpPr>
          <p:cNvPr id="6" name="TextovéPole 5"/>
          <p:cNvSpPr txBox="1"/>
          <p:nvPr/>
        </p:nvSpPr>
        <p:spPr>
          <a:xfrm>
            <a:off x="107504" y="4941168"/>
            <a:ext cx="5400600" cy="1200329"/>
          </a:xfrm>
          <a:prstGeom prst="rect">
            <a:avLst/>
          </a:prstGeom>
          <a:solidFill>
            <a:schemeClr val="bg2">
              <a:lumMod val="50000"/>
            </a:schemeClr>
          </a:solidFill>
        </p:spPr>
        <p:txBody>
          <a:bodyPr wrap="square" rtlCol="0">
            <a:spAutoFit/>
          </a:bodyPr>
          <a:lstStyle/>
          <a:p>
            <a:r>
              <a:rPr lang="cs-CZ" sz="2400" dirty="0" smtClean="0">
                <a:solidFill>
                  <a:schemeClr val="bg1"/>
                </a:solidFill>
              </a:rPr>
              <a:t>Hrad v okrese Rakovník,  za Vladislava II. Jagellonského pozdně goticky upraven Hansem </a:t>
            </a:r>
            <a:r>
              <a:rPr lang="cs-CZ" sz="2400" dirty="0" err="1" smtClean="0">
                <a:solidFill>
                  <a:schemeClr val="bg1"/>
                </a:solidFill>
              </a:rPr>
              <a:t>Spiessem</a:t>
            </a:r>
            <a:r>
              <a:rPr lang="cs-CZ" sz="2400" dirty="0" smtClean="0">
                <a:solidFill>
                  <a:schemeClr val="bg1"/>
                </a:solidFill>
              </a:rPr>
              <a:t> z Frankfurtu, 1471.</a:t>
            </a:r>
            <a:endParaRPr lang="cs-CZ" sz="2400" dirty="0">
              <a:solidFill>
                <a:schemeClr val="bg1"/>
              </a:solidFill>
            </a:endParaRPr>
          </a:p>
        </p:txBody>
      </p:sp>
      <p:sp>
        <p:nvSpPr>
          <p:cNvPr id="7" name="TextovéPole 6"/>
          <p:cNvSpPr txBox="1"/>
          <p:nvPr/>
        </p:nvSpPr>
        <p:spPr>
          <a:xfrm>
            <a:off x="251520" y="6207695"/>
            <a:ext cx="2088232" cy="461665"/>
          </a:xfrm>
          <a:prstGeom prst="rect">
            <a:avLst/>
          </a:prstGeom>
          <a:noFill/>
        </p:spPr>
        <p:txBody>
          <a:bodyPr wrap="square" rtlCol="0">
            <a:spAutoFit/>
          </a:bodyPr>
          <a:lstStyle/>
          <a:p>
            <a:r>
              <a:rPr lang="cs-CZ" sz="2400" dirty="0" smtClean="0"/>
              <a:t>Klikni do textu</a:t>
            </a:r>
            <a:endParaRPr lang="cs-CZ" sz="2400" dirty="0"/>
          </a:p>
        </p:txBody>
      </p:sp>
      <p:sp>
        <p:nvSpPr>
          <p:cNvPr id="9" name="TextovéPole 8"/>
          <p:cNvSpPr txBox="1"/>
          <p:nvPr/>
        </p:nvSpPr>
        <p:spPr>
          <a:xfrm>
            <a:off x="1115616" y="1651447"/>
            <a:ext cx="2459195" cy="769441"/>
          </a:xfrm>
          <a:prstGeom prst="rect">
            <a:avLst/>
          </a:prstGeom>
          <a:noFill/>
        </p:spPr>
        <p:txBody>
          <a:bodyPr wrap="square" rtlCol="0">
            <a:spAutoFit/>
          </a:bodyPr>
          <a:lstStyle/>
          <a:p>
            <a:r>
              <a:rPr lang="cs-CZ" sz="4400" b="1" dirty="0" smtClean="0">
                <a:solidFill>
                  <a:schemeClr val="bg1"/>
                </a:solidFill>
              </a:rPr>
              <a:t>Křivoklát</a:t>
            </a:r>
            <a:endParaRPr lang="cs-CZ" sz="4400" b="1" dirty="0">
              <a:solidFill>
                <a:schemeClr val="bg1"/>
              </a:solidFill>
            </a:endParaRPr>
          </a:p>
        </p:txBody>
      </p:sp>
      <p:cxnSp>
        <p:nvCxnSpPr>
          <p:cNvPr id="11" name="Přímá spojnice se šipkou 10"/>
          <p:cNvCxnSpPr/>
          <p:nvPr/>
        </p:nvCxnSpPr>
        <p:spPr>
          <a:xfrm flipH="1" flipV="1">
            <a:off x="4283968" y="2219672"/>
            <a:ext cx="2439338" cy="8855"/>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8" name="TextovéPole 17"/>
          <p:cNvSpPr txBox="1"/>
          <p:nvPr/>
        </p:nvSpPr>
        <p:spPr>
          <a:xfrm>
            <a:off x="6444208" y="836712"/>
            <a:ext cx="2627784" cy="830997"/>
          </a:xfrm>
          <a:prstGeom prst="rect">
            <a:avLst/>
          </a:prstGeom>
          <a:noFill/>
        </p:spPr>
        <p:txBody>
          <a:bodyPr wrap="square" rtlCol="0">
            <a:spAutoFit/>
          </a:bodyPr>
          <a:lstStyle/>
          <a:p>
            <a:r>
              <a:rPr lang="cs-CZ" sz="2400" dirty="0" smtClean="0"/>
              <a:t>Pětkrát klikni do obrázku a na šipky</a:t>
            </a:r>
            <a:endParaRPr lang="cs-CZ" sz="2400" dirty="0"/>
          </a:p>
        </p:txBody>
      </p:sp>
      <p:sp>
        <p:nvSpPr>
          <p:cNvPr id="20" name="TextovéPole 19"/>
          <p:cNvSpPr txBox="1"/>
          <p:nvPr/>
        </p:nvSpPr>
        <p:spPr>
          <a:xfrm>
            <a:off x="6660232" y="1988840"/>
            <a:ext cx="1656184" cy="461665"/>
          </a:xfrm>
          <a:prstGeom prst="rect">
            <a:avLst/>
          </a:prstGeom>
          <a:noFill/>
        </p:spPr>
        <p:txBody>
          <a:bodyPr wrap="square" rtlCol="0">
            <a:spAutoFit/>
          </a:bodyPr>
          <a:lstStyle/>
          <a:p>
            <a:r>
              <a:rPr lang="cs-CZ" sz="2400" dirty="0" smtClean="0">
                <a:solidFill>
                  <a:schemeClr val="bg2">
                    <a:lumMod val="50000"/>
                  </a:schemeClr>
                </a:solidFill>
              </a:rPr>
              <a:t>Velká věž</a:t>
            </a:r>
            <a:endParaRPr lang="cs-CZ" sz="2400" dirty="0">
              <a:solidFill>
                <a:schemeClr val="bg2">
                  <a:lumMod val="50000"/>
                </a:schemeClr>
              </a:solidFill>
            </a:endParaRPr>
          </a:p>
        </p:txBody>
      </p:sp>
      <p:cxnSp>
        <p:nvCxnSpPr>
          <p:cNvPr id="22" name="Přímá spojnice se šipkou 21"/>
          <p:cNvCxnSpPr/>
          <p:nvPr/>
        </p:nvCxnSpPr>
        <p:spPr>
          <a:xfrm flipH="1" flipV="1">
            <a:off x="3923928" y="2874860"/>
            <a:ext cx="2832824" cy="175776"/>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28" name="TextovéPole 27"/>
          <p:cNvSpPr txBox="1"/>
          <p:nvPr/>
        </p:nvSpPr>
        <p:spPr>
          <a:xfrm>
            <a:off x="6723306" y="2823319"/>
            <a:ext cx="2169174" cy="461665"/>
          </a:xfrm>
          <a:prstGeom prst="rect">
            <a:avLst/>
          </a:prstGeom>
          <a:noFill/>
        </p:spPr>
        <p:txBody>
          <a:bodyPr wrap="square" rtlCol="0">
            <a:spAutoFit/>
          </a:bodyPr>
          <a:lstStyle/>
          <a:p>
            <a:r>
              <a:rPr lang="cs-CZ" sz="2400" dirty="0" err="1" smtClean="0">
                <a:solidFill>
                  <a:schemeClr val="bg2">
                    <a:lumMod val="50000"/>
                  </a:schemeClr>
                </a:solidFill>
              </a:rPr>
              <a:t>Prochoditá</a:t>
            </a:r>
            <a:r>
              <a:rPr lang="cs-CZ" sz="2400" dirty="0" smtClean="0">
                <a:solidFill>
                  <a:schemeClr val="bg2">
                    <a:lumMod val="50000"/>
                  </a:schemeClr>
                </a:solidFill>
              </a:rPr>
              <a:t> věž</a:t>
            </a:r>
            <a:endParaRPr lang="cs-CZ" sz="2400" dirty="0">
              <a:solidFill>
                <a:schemeClr val="bg2">
                  <a:lumMod val="50000"/>
                </a:schemeClr>
              </a:solidFill>
            </a:endParaRPr>
          </a:p>
        </p:txBody>
      </p:sp>
      <p:cxnSp>
        <p:nvCxnSpPr>
          <p:cNvPr id="30" name="Přímá spojnice se šipkou 29"/>
          <p:cNvCxnSpPr>
            <a:stCxn id="36" idx="1"/>
          </p:cNvCxnSpPr>
          <p:nvPr/>
        </p:nvCxnSpPr>
        <p:spPr>
          <a:xfrm flipH="1" flipV="1">
            <a:off x="4572000" y="2986648"/>
            <a:ext cx="2232248" cy="571560"/>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6" name="TextovéPole 35"/>
          <p:cNvSpPr txBox="1"/>
          <p:nvPr/>
        </p:nvSpPr>
        <p:spPr>
          <a:xfrm>
            <a:off x="6804248" y="3327375"/>
            <a:ext cx="1512168" cy="461665"/>
          </a:xfrm>
          <a:prstGeom prst="rect">
            <a:avLst/>
          </a:prstGeom>
          <a:noFill/>
        </p:spPr>
        <p:txBody>
          <a:bodyPr wrap="square" rtlCol="0">
            <a:spAutoFit/>
          </a:bodyPr>
          <a:lstStyle/>
          <a:p>
            <a:r>
              <a:rPr lang="cs-CZ" sz="2400" dirty="0" smtClean="0">
                <a:solidFill>
                  <a:schemeClr val="bg2">
                    <a:lumMod val="50000"/>
                  </a:schemeClr>
                </a:solidFill>
              </a:rPr>
              <a:t>Malá věž</a:t>
            </a:r>
            <a:endParaRPr lang="cs-CZ" sz="2400" dirty="0">
              <a:solidFill>
                <a:schemeClr val="bg2">
                  <a:lumMod val="50000"/>
                </a:schemeClr>
              </a:solidFill>
            </a:endParaRPr>
          </a:p>
        </p:txBody>
      </p:sp>
      <p:cxnSp>
        <p:nvCxnSpPr>
          <p:cNvPr id="42" name="Přímá spojnice se šipkou 41"/>
          <p:cNvCxnSpPr>
            <a:stCxn id="46" idx="1"/>
          </p:cNvCxnSpPr>
          <p:nvPr/>
        </p:nvCxnSpPr>
        <p:spPr>
          <a:xfrm flipH="1" flipV="1">
            <a:off x="4283968" y="2450505"/>
            <a:ext cx="2520280" cy="129208"/>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6" name="TextovéPole 45"/>
          <p:cNvSpPr txBox="1"/>
          <p:nvPr/>
        </p:nvSpPr>
        <p:spPr>
          <a:xfrm>
            <a:off x="6804248" y="2348880"/>
            <a:ext cx="1872208" cy="461665"/>
          </a:xfrm>
          <a:prstGeom prst="rect">
            <a:avLst/>
          </a:prstGeom>
          <a:noFill/>
        </p:spPr>
        <p:txBody>
          <a:bodyPr wrap="square" rtlCol="0">
            <a:spAutoFit/>
          </a:bodyPr>
          <a:lstStyle/>
          <a:p>
            <a:r>
              <a:rPr lang="cs-CZ" sz="2400" dirty="0" smtClean="0">
                <a:solidFill>
                  <a:schemeClr val="bg2">
                    <a:lumMod val="50000"/>
                  </a:schemeClr>
                </a:solidFill>
              </a:rPr>
              <a:t>Hradní kaple</a:t>
            </a:r>
            <a:endParaRPr lang="cs-CZ" sz="2400" dirty="0">
              <a:solidFill>
                <a:schemeClr val="bg2">
                  <a:lumMod val="50000"/>
                </a:schemeClr>
              </a:solidFill>
            </a:endParaRPr>
          </a:p>
        </p:txBody>
      </p:sp>
      <p:cxnSp>
        <p:nvCxnSpPr>
          <p:cNvPr id="53" name="Přímá spojnice se šipkou 52"/>
          <p:cNvCxnSpPr/>
          <p:nvPr/>
        </p:nvCxnSpPr>
        <p:spPr>
          <a:xfrm flipH="1">
            <a:off x="3275856" y="4077072"/>
            <a:ext cx="3528392" cy="216024"/>
          </a:xfrm>
          <a:prstGeom prst="straightConnector1">
            <a:avLst/>
          </a:prstGeom>
          <a:ln w="28575">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56" name="TextovéPole 55"/>
          <p:cNvSpPr txBox="1"/>
          <p:nvPr/>
        </p:nvSpPr>
        <p:spPr>
          <a:xfrm>
            <a:off x="6804248" y="3861048"/>
            <a:ext cx="1728192" cy="461665"/>
          </a:xfrm>
          <a:prstGeom prst="rect">
            <a:avLst/>
          </a:prstGeom>
          <a:noFill/>
        </p:spPr>
        <p:txBody>
          <a:bodyPr wrap="square" rtlCol="0">
            <a:spAutoFit/>
          </a:bodyPr>
          <a:lstStyle/>
          <a:p>
            <a:r>
              <a:rPr lang="cs-CZ" sz="2400" dirty="0" smtClean="0">
                <a:solidFill>
                  <a:schemeClr val="bg2">
                    <a:lumMod val="50000"/>
                  </a:schemeClr>
                </a:solidFill>
              </a:rPr>
              <a:t>Zlatá bašta</a:t>
            </a:r>
            <a:endParaRPr lang="cs-CZ" sz="2400" dirty="0">
              <a:solidFill>
                <a:schemeClr val="bg2">
                  <a:lumMod val="50000"/>
                </a:schemeClr>
              </a:solidFill>
            </a:endParaRPr>
          </a:p>
        </p:txBody>
      </p:sp>
      <p:sp>
        <p:nvSpPr>
          <p:cNvPr id="58" name="TextovéPole 57"/>
          <p:cNvSpPr txBox="1"/>
          <p:nvPr/>
        </p:nvSpPr>
        <p:spPr>
          <a:xfrm>
            <a:off x="5215605" y="4479503"/>
            <a:ext cx="3820891" cy="461665"/>
          </a:xfrm>
          <a:prstGeom prst="rect">
            <a:avLst/>
          </a:prstGeom>
          <a:solidFill>
            <a:srgbClr val="FF0000"/>
          </a:solidFill>
        </p:spPr>
        <p:txBody>
          <a:bodyPr wrap="square" rtlCol="0">
            <a:spAutoFit/>
          </a:bodyPr>
          <a:lstStyle/>
          <a:p>
            <a:r>
              <a:rPr lang="cs-CZ" sz="2400" dirty="0" smtClean="0">
                <a:solidFill>
                  <a:schemeClr val="bg1"/>
                </a:solidFill>
              </a:rPr>
              <a:t>Co je bašta? Klikni do otázky</a:t>
            </a:r>
            <a:endParaRPr lang="cs-CZ" sz="2400" dirty="0">
              <a:solidFill>
                <a:schemeClr val="bg1"/>
              </a:solidFill>
            </a:endParaRPr>
          </a:p>
        </p:txBody>
      </p:sp>
      <p:sp>
        <p:nvSpPr>
          <p:cNvPr id="59" name="TextovéPole 58"/>
          <p:cNvSpPr txBox="1"/>
          <p:nvPr/>
        </p:nvSpPr>
        <p:spPr>
          <a:xfrm>
            <a:off x="5580112" y="5046275"/>
            <a:ext cx="3563888" cy="830997"/>
          </a:xfrm>
          <a:prstGeom prst="rect">
            <a:avLst/>
          </a:prstGeom>
          <a:noFill/>
        </p:spPr>
        <p:txBody>
          <a:bodyPr wrap="square" rtlCol="0">
            <a:spAutoFit/>
          </a:bodyPr>
          <a:lstStyle/>
          <a:p>
            <a:r>
              <a:rPr lang="cs-CZ" sz="2400" dirty="0" smtClean="0">
                <a:solidFill>
                  <a:srgbClr val="FF0000"/>
                </a:solidFill>
              </a:rPr>
              <a:t>Bastion – věž se střílnami, dělostřelecké stanoviště</a:t>
            </a:r>
            <a:endParaRPr lang="cs-CZ" sz="2400" dirty="0">
              <a:solidFill>
                <a:srgbClr val="FF0000"/>
              </a:solidFill>
            </a:endParaRPr>
          </a:p>
        </p:txBody>
      </p:sp>
      <p:sp>
        <p:nvSpPr>
          <p:cNvPr id="66" name="TextovéPole 65"/>
          <p:cNvSpPr txBox="1"/>
          <p:nvPr/>
        </p:nvSpPr>
        <p:spPr>
          <a:xfrm>
            <a:off x="323528" y="1124744"/>
            <a:ext cx="461986" cy="461665"/>
          </a:xfrm>
          <a:prstGeom prst="rect">
            <a:avLst/>
          </a:prstGeom>
          <a:noFill/>
        </p:spPr>
        <p:txBody>
          <a:bodyPr wrap="none" rtlCol="0">
            <a:spAutoFit/>
          </a:bodyPr>
          <a:lstStyle/>
          <a:p>
            <a:r>
              <a:rPr lang="cs-CZ" sz="2400" dirty="0" smtClean="0">
                <a:solidFill>
                  <a:schemeClr val="bg2">
                    <a:lumMod val="25000"/>
                  </a:schemeClr>
                </a:solidFill>
              </a:rPr>
              <a:t>16</a:t>
            </a:r>
            <a:endParaRPr lang="cs-CZ" sz="2400" dirty="0">
              <a:solidFill>
                <a:schemeClr val="bg2">
                  <a:lumMod val="25000"/>
                </a:schemeClr>
              </a:solidFill>
            </a:endParaRPr>
          </a:p>
        </p:txBody>
      </p:sp>
    </p:spTree>
    <p:extLst>
      <p:ext uri="{BB962C8B-B14F-4D97-AF65-F5344CB8AC3E}">
        <p14:creationId xmlns:p14="http://schemas.microsoft.com/office/powerpoint/2010/main" xmlns="" val="342817340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wipe(down)">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wipe(down)">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2"/>
                                        </p:tgtEl>
                                        <p:attrNameLst>
                                          <p:attrName>style.visibility</p:attrName>
                                        </p:attrNameLst>
                                      </p:cBhvr>
                                      <p:to>
                                        <p:strVal val="visible"/>
                                      </p:to>
                                    </p:set>
                                    <p:animEffect transition="in" filter="wipe(down)">
                                      <p:cBhvr>
                                        <p:cTn id="27" dur="500"/>
                                        <p:tgtEl>
                                          <p:spTgt spid="4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53"/>
                                        </p:tgtEl>
                                        <p:attrNameLst>
                                          <p:attrName>style.visibility</p:attrName>
                                        </p:attrNameLst>
                                      </p:cBhvr>
                                      <p:to>
                                        <p:strVal val="visible"/>
                                      </p:to>
                                    </p:set>
                                    <p:animEffect transition="in" filter="wipe(down)">
                                      <p:cBhvr>
                                        <p:cTn id="32" dur="500"/>
                                        <p:tgtEl>
                                          <p:spTgt spid="53"/>
                                        </p:tgtEl>
                                      </p:cBhvr>
                                    </p:animEffect>
                                  </p:childTnLst>
                                </p:cTn>
                              </p:par>
                            </p:childTnLst>
                          </p:cTn>
                        </p:par>
                      </p:childTnLst>
                    </p:cTn>
                  </p:par>
                </p:childTnLst>
              </p:cTn>
              <p:nextCondLst>
                <p:cond evt="onClick" delay="0">
                  <p:tgtEl>
                    <p:spTgt spid="4"/>
                  </p:tgtEl>
                </p:cond>
              </p:nextCondLst>
            </p:seq>
            <p:seq concurrent="1" nextAc="seek">
              <p:cTn id="33" restart="whenNotActive" fill="hold" evtFilter="cancelBubble" nodeType="interactiveSeq">
                <p:stCondLst>
                  <p:cond evt="onClick" delay="0">
                    <p:tgtEl>
                      <p:spTgt spid="6"/>
                    </p:tgtEl>
                  </p:cond>
                </p:stCondLst>
                <p:endSync evt="end" delay="0">
                  <p:rtn val="all"/>
                </p:endSync>
                <p:childTnLst>
                  <p:par>
                    <p:cTn id="34" fill="hold">
                      <p:stCondLst>
                        <p:cond delay="0"/>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wipe(down)">
                                      <p:cBhvr>
                                        <p:cTn id="38" dur="500"/>
                                        <p:tgtEl>
                                          <p:spTgt spid="9"/>
                                        </p:tgtEl>
                                      </p:cBhvr>
                                    </p:animEffect>
                                  </p:childTnLst>
                                </p:cTn>
                              </p:par>
                            </p:childTnLst>
                          </p:cTn>
                        </p:par>
                      </p:childTnLst>
                    </p:cTn>
                  </p:par>
                </p:childTnLst>
              </p:cTn>
              <p:nextCondLst>
                <p:cond evt="onClick" delay="0">
                  <p:tgtEl>
                    <p:spTgt spid="6"/>
                  </p:tgtEl>
                </p:cond>
              </p:nextCondLst>
            </p:seq>
            <p:seq concurrent="1" nextAc="seek">
              <p:cTn id="39" restart="whenNotActive" fill="hold" evtFilter="cancelBubble" nodeType="interactiveSeq">
                <p:stCondLst>
                  <p:cond evt="onClick" delay="0">
                    <p:tgtEl>
                      <p:spTgt spid="11"/>
                    </p:tgtEl>
                  </p:cond>
                </p:stCondLst>
                <p:endSync evt="end" delay="0">
                  <p:rtn val="all"/>
                </p:endSync>
                <p:childTnLst>
                  <p:par>
                    <p:cTn id="40" fill="hold">
                      <p:stCondLst>
                        <p:cond delay="0"/>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childTnLst>
              </p:cTn>
              <p:nextCondLst>
                <p:cond evt="onClick" delay="0">
                  <p:tgtEl>
                    <p:spTgt spid="11"/>
                  </p:tgtEl>
                </p:cond>
              </p:nextCondLst>
            </p:seq>
            <p:seq concurrent="1" nextAc="seek">
              <p:cTn id="45" restart="whenNotActive" fill="hold" evtFilter="cancelBubble" nodeType="interactiveSeq">
                <p:stCondLst>
                  <p:cond evt="onClick" delay="0">
                    <p:tgtEl>
                      <p:spTgt spid="22"/>
                    </p:tgtEl>
                  </p:cond>
                </p:stCondLst>
                <p:endSync evt="end" delay="0">
                  <p:rtn val="all"/>
                </p:endSync>
                <p:childTnLst>
                  <p:par>
                    <p:cTn id="46" fill="hold">
                      <p:stCondLst>
                        <p:cond delay="0"/>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wipe(down)">
                                      <p:cBhvr>
                                        <p:cTn id="50" dur="500"/>
                                        <p:tgtEl>
                                          <p:spTgt spid="28"/>
                                        </p:tgtEl>
                                      </p:cBhvr>
                                    </p:animEffect>
                                  </p:childTnLst>
                                </p:cTn>
                              </p:par>
                            </p:childTnLst>
                          </p:cTn>
                        </p:par>
                      </p:childTnLst>
                    </p:cTn>
                  </p:par>
                </p:childTnLst>
              </p:cTn>
              <p:nextCondLst>
                <p:cond evt="onClick" delay="0">
                  <p:tgtEl>
                    <p:spTgt spid="22"/>
                  </p:tgtEl>
                </p:cond>
              </p:nextCondLst>
            </p:seq>
            <p:seq concurrent="1" nextAc="seek">
              <p:cTn id="51" restart="whenNotActive" fill="hold" evtFilter="cancelBubble" nodeType="interactiveSeq">
                <p:stCondLst>
                  <p:cond evt="onClick" delay="0">
                    <p:tgtEl>
                      <p:spTgt spid="30"/>
                    </p:tgtEl>
                  </p:cond>
                </p:stCondLst>
                <p:endSync evt="end" delay="0">
                  <p:rtn val="all"/>
                </p:endSync>
                <p:childTnLst>
                  <p:par>
                    <p:cTn id="52" fill="hold">
                      <p:stCondLst>
                        <p:cond delay="0"/>
                      </p:stCondLst>
                      <p:childTnLst>
                        <p:par>
                          <p:cTn id="53" fill="hold">
                            <p:stCondLst>
                              <p:cond delay="0"/>
                            </p:stCondLst>
                            <p:childTnLst>
                              <p:par>
                                <p:cTn id="54" presetID="22" presetClass="entr" presetSubtype="4" fill="hold" grpId="0" nodeType="clickEffect">
                                  <p:stCondLst>
                                    <p:cond delay="0"/>
                                  </p:stCondLst>
                                  <p:childTnLst>
                                    <p:set>
                                      <p:cBhvr>
                                        <p:cTn id="55" dur="1" fill="hold">
                                          <p:stCondLst>
                                            <p:cond delay="0"/>
                                          </p:stCondLst>
                                        </p:cTn>
                                        <p:tgtEl>
                                          <p:spTgt spid="36"/>
                                        </p:tgtEl>
                                        <p:attrNameLst>
                                          <p:attrName>style.visibility</p:attrName>
                                        </p:attrNameLst>
                                      </p:cBhvr>
                                      <p:to>
                                        <p:strVal val="visible"/>
                                      </p:to>
                                    </p:set>
                                    <p:animEffect transition="in" filter="wipe(down)">
                                      <p:cBhvr>
                                        <p:cTn id="56" dur="500"/>
                                        <p:tgtEl>
                                          <p:spTgt spid="36"/>
                                        </p:tgtEl>
                                      </p:cBhvr>
                                    </p:animEffect>
                                  </p:childTnLst>
                                </p:cTn>
                              </p:par>
                            </p:childTnLst>
                          </p:cTn>
                        </p:par>
                      </p:childTnLst>
                    </p:cTn>
                  </p:par>
                </p:childTnLst>
              </p:cTn>
              <p:nextCondLst>
                <p:cond evt="onClick" delay="0">
                  <p:tgtEl>
                    <p:spTgt spid="30"/>
                  </p:tgtEl>
                </p:cond>
              </p:nextCondLst>
            </p:seq>
            <p:seq concurrent="1" nextAc="seek">
              <p:cTn id="57" restart="whenNotActive" fill="hold" evtFilter="cancelBubble" nodeType="interactiveSeq">
                <p:stCondLst>
                  <p:cond evt="onClick" delay="0">
                    <p:tgtEl>
                      <p:spTgt spid="53"/>
                    </p:tgtEl>
                  </p:cond>
                </p:stCondLst>
                <p:endSync evt="end" delay="0">
                  <p:rtn val="all"/>
                </p:endSync>
                <p:childTnLst>
                  <p:par>
                    <p:cTn id="58" fill="hold">
                      <p:stCondLst>
                        <p:cond delay="0"/>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56"/>
                                        </p:tgtEl>
                                        <p:attrNameLst>
                                          <p:attrName>style.visibility</p:attrName>
                                        </p:attrNameLst>
                                      </p:cBhvr>
                                      <p:to>
                                        <p:strVal val="visible"/>
                                      </p:to>
                                    </p:set>
                                    <p:animEffect transition="in" filter="wipe(down)">
                                      <p:cBhvr>
                                        <p:cTn id="62" dur="500"/>
                                        <p:tgtEl>
                                          <p:spTgt spid="56"/>
                                        </p:tgtEl>
                                      </p:cBhvr>
                                    </p:animEffect>
                                  </p:childTnLst>
                                </p:cTn>
                              </p:par>
                            </p:childTnLst>
                          </p:cTn>
                        </p:par>
                      </p:childTnLst>
                    </p:cTn>
                  </p:par>
                </p:childTnLst>
              </p:cTn>
              <p:nextCondLst>
                <p:cond evt="onClick" delay="0">
                  <p:tgtEl>
                    <p:spTgt spid="53"/>
                  </p:tgtEl>
                </p:cond>
              </p:nextCondLst>
            </p:seq>
            <p:seq concurrent="1" nextAc="seek">
              <p:cTn id="63" restart="whenNotActive" fill="hold" evtFilter="cancelBubble" nodeType="interactiveSeq">
                <p:stCondLst>
                  <p:cond evt="onClick" delay="0">
                    <p:tgtEl>
                      <p:spTgt spid="58"/>
                    </p:tgtEl>
                  </p:cond>
                </p:stCondLst>
                <p:endSync evt="end" delay="0">
                  <p:rtn val="all"/>
                </p:endSync>
                <p:childTnLst>
                  <p:par>
                    <p:cTn id="64" fill="hold">
                      <p:stCondLst>
                        <p:cond delay="0"/>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59"/>
                                        </p:tgtEl>
                                        <p:attrNameLst>
                                          <p:attrName>style.visibility</p:attrName>
                                        </p:attrNameLst>
                                      </p:cBhvr>
                                      <p:to>
                                        <p:strVal val="visible"/>
                                      </p:to>
                                    </p:set>
                                    <p:animEffect transition="in" filter="wipe(down)">
                                      <p:cBhvr>
                                        <p:cTn id="68" dur="500"/>
                                        <p:tgtEl>
                                          <p:spTgt spid="59"/>
                                        </p:tgtEl>
                                      </p:cBhvr>
                                    </p:animEffect>
                                  </p:childTnLst>
                                </p:cTn>
                              </p:par>
                            </p:childTnLst>
                          </p:cTn>
                        </p:par>
                      </p:childTnLst>
                    </p:cTn>
                  </p:par>
                </p:childTnLst>
              </p:cTn>
              <p:nextCondLst>
                <p:cond evt="onClick" delay="0">
                  <p:tgtEl>
                    <p:spTgt spid="58"/>
                  </p:tgtEl>
                </p:cond>
              </p:nextCondLst>
            </p:seq>
            <p:seq concurrent="1" nextAc="seek">
              <p:cTn id="69" restart="whenNotActive" fill="hold" evtFilter="cancelBubble" nodeType="interactiveSeq">
                <p:stCondLst>
                  <p:cond evt="onClick" delay="0">
                    <p:tgtEl>
                      <p:spTgt spid="42"/>
                    </p:tgtEl>
                  </p:cond>
                </p:stCondLst>
                <p:endSync evt="end" delay="0">
                  <p:rtn val="all"/>
                </p:endSync>
                <p:childTnLst>
                  <p:par>
                    <p:cTn id="70" fill="hold">
                      <p:stCondLst>
                        <p:cond delay="0"/>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46"/>
                                        </p:tgtEl>
                                        <p:attrNameLst>
                                          <p:attrName>style.visibility</p:attrName>
                                        </p:attrNameLst>
                                      </p:cBhvr>
                                      <p:to>
                                        <p:strVal val="visible"/>
                                      </p:to>
                                    </p:set>
                                    <p:animEffect transition="in" filter="wipe(down)">
                                      <p:cBhvr>
                                        <p:cTn id="74" dur="500"/>
                                        <p:tgtEl>
                                          <p:spTgt spid="46"/>
                                        </p:tgtEl>
                                      </p:cBhvr>
                                    </p:animEffect>
                                  </p:childTnLst>
                                </p:cTn>
                              </p:par>
                            </p:childTnLst>
                          </p:cTn>
                        </p:par>
                      </p:childTnLst>
                    </p:cTn>
                  </p:par>
                </p:childTnLst>
              </p:cTn>
              <p:nextCondLst>
                <p:cond evt="onClick" delay="0">
                  <p:tgtEl>
                    <p:spTgt spid="42"/>
                  </p:tgtEl>
                </p:cond>
              </p:nextCondLst>
            </p:seq>
          </p:childTnLst>
        </p:cTn>
      </p:par>
    </p:tnLst>
    <p:bldLst>
      <p:bldP spid="6" grpId="0" animBg="1"/>
      <p:bldP spid="9" grpId="0"/>
      <p:bldP spid="20" grpId="0"/>
      <p:bldP spid="28" grpId="0"/>
      <p:bldP spid="36" grpId="0"/>
      <p:bldP spid="46" grpId="0"/>
      <p:bldP spid="56" grpId="0"/>
      <p:bldP spid="59"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172400" y="6459794"/>
            <a:ext cx="1161826" cy="365125"/>
          </a:xfrm>
        </p:spPr>
        <p:txBody>
          <a:bodyPr/>
          <a:lstStyle/>
          <a:p>
            <a:fld id="{BC5885FD-E9F6-4616-A947-C967941DDDC2}" type="slidenum">
              <a:rPr lang="cs-CZ" smtClean="0"/>
              <a:pPr/>
              <a:t>16</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23528" y="764704"/>
            <a:ext cx="4181309" cy="5695090"/>
          </a:xfrm>
          <a:prstGeom prst="rect">
            <a:avLst/>
          </a:prstGeom>
        </p:spPr>
      </p:pic>
      <p:sp>
        <p:nvSpPr>
          <p:cNvPr id="5" name="TextovéPole 4"/>
          <p:cNvSpPr txBox="1"/>
          <p:nvPr/>
        </p:nvSpPr>
        <p:spPr>
          <a:xfrm>
            <a:off x="4067944" y="404664"/>
            <a:ext cx="4891699" cy="1077218"/>
          </a:xfrm>
          <a:prstGeom prst="rect">
            <a:avLst/>
          </a:prstGeom>
          <a:solidFill>
            <a:schemeClr val="bg2">
              <a:lumMod val="50000"/>
            </a:schemeClr>
          </a:solidFill>
        </p:spPr>
        <p:txBody>
          <a:bodyPr wrap="square" rtlCol="0">
            <a:spAutoFit/>
          </a:bodyPr>
          <a:lstStyle/>
          <a:p>
            <a:r>
              <a:rPr lang="cs-CZ" sz="3200" dirty="0" smtClean="0">
                <a:solidFill>
                  <a:schemeClr val="bg1"/>
                </a:solidFill>
              </a:rPr>
              <a:t>Hradní kaple zcela přestavěná za Vladislava II.</a:t>
            </a:r>
            <a:endParaRPr lang="cs-CZ" sz="3200" dirty="0">
              <a:solidFill>
                <a:schemeClr val="bg1"/>
              </a:solidFill>
            </a:endParaRPr>
          </a:p>
        </p:txBody>
      </p:sp>
      <p:sp>
        <p:nvSpPr>
          <p:cNvPr id="7" name="TextovéPole 6"/>
          <p:cNvSpPr txBox="1"/>
          <p:nvPr/>
        </p:nvSpPr>
        <p:spPr>
          <a:xfrm>
            <a:off x="4644008" y="5301208"/>
            <a:ext cx="4104456" cy="954107"/>
          </a:xfrm>
          <a:prstGeom prst="rect">
            <a:avLst/>
          </a:prstGeom>
          <a:noFill/>
        </p:spPr>
        <p:txBody>
          <a:bodyPr wrap="square" rtlCol="0">
            <a:spAutoFit/>
          </a:bodyPr>
          <a:lstStyle/>
          <a:p>
            <a:r>
              <a:rPr lang="cs-CZ" sz="2800" dirty="0" smtClean="0">
                <a:solidFill>
                  <a:schemeClr val="tx2">
                    <a:lumMod val="75000"/>
                  </a:schemeClr>
                </a:solidFill>
              </a:rPr>
              <a:t>Oltář vyzdobený Mistrem Křivoklátského oltáře</a:t>
            </a:r>
            <a:endParaRPr lang="cs-CZ" sz="2800" dirty="0">
              <a:solidFill>
                <a:schemeClr val="tx2">
                  <a:lumMod val="75000"/>
                </a:schemeClr>
              </a:solidFill>
            </a:endParaRPr>
          </a:p>
        </p:txBody>
      </p:sp>
      <p:pic>
        <p:nvPicPr>
          <p:cNvPr id="10" name="Obrázek 9"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644008" y="1700808"/>
            <a:ext cx="4200386" cy="3227468"/>
          </a:xfrm>
          <a:prstGeom prst="rect">
            <a:avLst/>
          </a:prstGeom>
        </p:spPr>
      </p:pic>
      <p:sp>
        <p:nvSpPr>
          <p:cNvPr id="11" name="TextovéPole 10"/>
          <p:cNvSpPr txBox="1"/>
          <p:nvPr/>
        </p:nvSpPr>
        <p:spPr>
          <a:xfrm>
            <a:off x="323528" y="692696"/>
            <a:ext cx="437940" cy="461665"/>
          </a:xfrm>
          <a:prstGeom prst="rect">
            <a:avLst/>
          </a:prstGeom>
          <a:noFill/>
        </p:spPr>
        <p:txBody>
          <a:bodyPr wrap="none" rtlCol="0">
            <a:spAutoFit/>
          </a:bodyPr>
          <a:lstStyle/>
          <a:p>
            <a:r>
              <a:rPr lang="cs-CZ" sz="2400" dirty="0" smtClean="0">
                <a:solidFill>
                  <a:schemeClr val="bg1"/>
                </a:solidFill>
              </a:rPr>
              <a:t>17</a:t>
            </a:r>
            <a:endParaRPr lang="cs-CZ" sz="2400" dirty="0">
              <a:solidFill>
                <a:schemeClr val="bg1"/>
              </a:solidFill>
            </a:endParaRPr>
          </a:p>
        </p:txBody>
      </p:sp>
      <p:sp>
        <p:nvSpPr>
          <p:cNvPr id="12" name="TextovéPole 11"/>
          <p:cNvSpPr txBox="1"/>
          <p:nvPr/>
        </p:nvSpPr>
        <p:spPr>
          <a:xfrm>
            <a:off x="4644008" y="1700808"/>
            <a:ext cx="461986" cy="461665"/>
          </a:xfrm>
          <a:prstGeom prst="rect">
            <a:avLst/>
          </a:prstGeom>
          <a:noFill/>
        </p:spPr>
        <p:txBody>
          <a:bodyPr wrap="none" rtlCol="0">
            <a:spAutoFit/>
          </a:bodyPr>
          <a:lstStyle/>
          <a:p>
            <a:r>
              <a:rPr lang="cs-CZ" sz="2400" dirty="0" smtClean="0">
                <a:solidFill>
                  <a:schemeClr val="bg1"/>
                </a:solidFill>
              </a:rPr>
              <a:t>18</a:t>
            </a:r>
            <a:endParaRPr lang="cs-CZ" sz="2400" dirty="0">
              <a:solidFill>
                <a:schemeClr val="bg1"/>
              </a:solidFill>
            </a:endParaRPr>
          </a:p>
        </p:txBody>
      </p:sp>
    </p:spTree>
    <p:extLst>
      <p:ext uri="{BB962C8B-B14F-4D97-AF65-F5344CB8AC3E}">
        <p14:creationId xmlns:p14="http://schemas.microsoft.com/office/powerpoint/2010/main" xmlns="" val="3230070697"/>
      </p:ext>
    </p:extLst>
  </p:cSld>
  <p:clrMapOvr>
    <a:masterClrMapping/>
  </p:clrMapOvr>
  <p:transition spd="slow">
    <p:push dir="u"/>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68944" y="6453336"/>
            <a:ext cx="1161826" cy="365125"/>
          </a:xfrm>
        </p:spPr>
        <p:txBody>
          <a:bodyPr/>
          <a:lstStyle/>
          <a:p>
            <a:fld id="{BC5885FD-E9F6-4616-A947-C967941DDDC2}" type="slidenum">
              <a:rPr lang="cs-CZ" smtClean="0"/>
              <a:pPr/>
              <a:t>17</a:t>
            </a:fld>
            <a:endParaRPr lang="cs-CZ" dirty="0"/>
          </a:p>
        </p:txBody>
      </p:sp>
      <p:pic>
        <p:nvPicPr>
          <p:cNvPr id="3" name="Obrázek 2"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921014" y="922106"/>
            <a:ext cx="3867010" cy="2794926"/>
          </a:xfrm>
          <a:prstGeom prst="rect">
            <a:avLst/>
          </a:prstGeom>
        </p:spPr>
      </p:pic>
      <p:pic>
        <p:nvPicPr>
          <p:cNvPr id="5" name="Obrázek 4"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119469" y="836712"/>
            <a:ext cx="3196947" cy="4316816"/>
          </a:xfrm>
          <a:prstGeom prst="rect">
            <a:avLst/>
          </a:prstGeom>
        </p:spPr>
      </p:pic>
      <p:pic>
        <p:nvPicPr>
          <p:cNvPr id="6" name="Obrázek 5" descr="Výřez obrazovky"/>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819252" y="3838831"/>
            <a:ext cx="3668845" cy="2636721"/>
          </a:xfrm>
          <a:prstGeom prst="rect">
            <a:avLst/>
          </a:prstGeom>
        </p:spPr>
      </p:pic>
      <p:sp>
        <p:nvSpPr>
          <p:cNvPr id="7" name="TextovéPole 6"/>
          <p:cNvSpPr txBox="1"/>
          <p:nvPr/>
        </p:nvSpPr>
        <p:spPr>
          <a:xfrm>
            <a:off x="899592" y="260648"/>
            <a:ext cx="7344816" cy="584775"/>
          </a:xfrm>
          <a:prstGeom prst="rect">
            <a:avLst/>
          </a:prstGeom>
          <a:noFill/>
        </p:spPr>
        <p:txBody>
          <a:bodyPr wrap="square" rtlCol="0">
            <a:spAutoFit/>
          </a:bodyPr>
          <a:lstStyle/>
          <a:p>
            <a:r>
              <a:rPr lang="cs-CZ" sz="3200" dirty="0" smtClean="0">
                <a:solidFill>
                  <a:srgbClr val="FF0000"/>
                </a:solidFill>
              </a:rPr>
              <a:t>Poznáš stavby na obrázku? Klikni do nich.</a:t>
            </a:r>
            <a:endParaRPr lang="cs-CZ" sz="3200" dirty="0">
              <a:solidFill>
                <a:srgbClr val="FF0000"/>
              </a:solidFill>
            </a:endParaRPr>
          </a:p>
        </p:txBody>
      </p:sp>
      <p:sp>
        <p:nvSpPr>
          <p:cNvPr id="8" name="TextovéPole 7"/>
          <p:cNvSpPr txBox="1"/>
          <p:nvPr/>
        </p:nvSpPr>
        <p:spPr>
          <a:xfrm>
            <a:off x="899592" y="2219380"/>
            <a:ext cx="3960440" cy="1569660"/>
          </a:xfrm>
          <a:prstGeom prst="rect">
            <a:avLst/>
          </a:prstGeom>
          <a:noFill/>
        </p:spPr>
        <p:txBody>
          <a:bodyPr wrap="square" rtlCol="0">
            <a:spAutoFit/>
          </a:bodyPr>
          <a:lstStyle/>
          <a:p>
            <a:r>
              <a:rPr lang="cs-CZ" sz="2400" b="1" dirty="0" smtClean="0">
                <a:solidFill>
                  <a:srgbClr val="FFFF00"/>
                </a:solidFill>
              </a:rPr>
              <a:t>Kunětická hora</a:t>
            </a:r>
            <a:r>
              <a:rPr lang="cs-CZ" sz="2400" dirty="0" smtClean="0">
                <a:solidFill>
                  <a:srgbClr val="FFFF00"/>
                </a:solidFill>
              </a:rPr>
              <a:t>, od roku 1491 majetek Viléma z Pernštejna, který zahájil pozdně gotickou přestavbu hradu</a:t>
            </a:r>
            <a:endParaRPr lang="cs-CZ" sz="2400" dirty="0">
              <a:solidFill>
                <a:srgbClr val="FFFF00"/>
              </a:solidFill>
            </a:endParaRPr>
          </a:p>
        </p:txBody>
      </p:sp>
      <p:sp>
        <p:nvSpPr>
          <p:cNvPr id="9" name="TextovéPole 8"/>
          <p:cNvSpPr txBox="1"/>
          <p:nvPr/>
        </p:nvSpPr>
        <p:spPr>
          <a:xfrm>
            <a:off x="5220072" y="3212976"/>
            <a:ext cx="3312368" cy="1938992"/>
          </a:xfrm>
          <a:prstGeom prst="rect">
            <a:avLst/>
          </a:prstGeom>
          <a:noFill/>
        </p:spPr>
        <p:txBody>
          <a:bodyPr wrap="square" rtlCol="0">
            <a:spAutoFit/>
          </a:bodyPr>
          <a:lstStyle/>
          <a:p>
            <a:r>
              <a:rPr lang="cs-CZ" sz="2400" b="1" dirty="0" smtClean="0">
                <a:solidFill>
                  <a:srgbClr val="FFFF00"/>
                </a:solidFill>
              </a:rPr>
              <a:t>Pardubice</a:t>
            </a:r>
            <a:r>
              <a:rPr lang="cs-CZ" sz="2400" dirty="0" smtClean="0">
                <a:solidFill>
                  <a:srgbClr val="FFFF00"/>
                </a:solidFill>
              </a:rPr>
              <a:t> – Zelená brána, obranný systém Pardubic, vybudovaný za Pernštejnů, patřil </a:t>
            </a:r>
          </a:p>
          <a:p>
            <a:r>
              <a:rPr lang="cs-CZ" sz="2400" dirty="0" smtClean="0">
                <a:solidFill>
                  <a:srgbClr val="FFFF00"/>
                </a:solidFill>
              </a:rPr>
              <a:t>k nejlepším.</a:t>
            </a:r>
            <a:endParaRPr lang="cs-CZ" sz="2400" dirty="0">
              <a:solidFill>
                <a:srgbClr val="FFFF00"/>
              </a:solidFill>
            </a:endParaRPr>
          </a:p>
        </p:txBody>
      </p:sp>
      <p:sp>
        <p:nvSpPr>
          <p:cNvPr id="4" name="TextovéPole 3"/>
          <p:cNvSpPr txBox="1"/>
          <p:nvPr/>
        </p:nvSpPr>
        <p:spPr>
          <a:xfrm>
            <a:off x="827584" y="3789040"/>
            <a:ext cx="3744416" cy="1200329"/>
          </a:xfrm>
          <a:prstGeom prst="rect">
            <a:avLst/>
          </a:prstGeom>
          <a:noFill/>
        </p:spPr>
        <p:txBody>
          <a:bodyPr wrap="square" rtlCol="0">
            <a:spAutoFit/>
          </a:bodyPr>
          <a:lstStyle/>
          <a:p>
            <a:r>
              <a:rPr lang="cs-CZ" sz="2400" b="1" dirty="0" smtClean="0">
                <a:solidFill>
                  <a:srgbClr val="FFFF00"/>
                </a:solidFill>
              </a:rPr>
              <a:t>Pernštejn</a:t>
            </a:r>
            <a:r>
              <a:rPr lang="cs-CZ" sz="2400" dirty="0" smtClean="0">
                <a:solidFill>
                  <a:srgbClr val="FFFF00"/>
                </a:solidFill>
              </a:rPr>
              <a:t> – hrad ze 13. století, pozdně goticky přestavěn v 15. a 16. století </a:t>
            </a:r>
            <a:endParaRPr lang="cs-CZ" sz="2400" dirty="0">
              <a:solidFill>
                <a:srgbClr val="FFFF00"/>
              </a:solidFill>
            </a:endParaRPr>
          </a:p>
        </p:txBody>
      </p:sp>
      <p:sp>
        <p:nvSpPr>
          <p:cNvPr id="10" name="TextovéPole 9"/>
          <p:cNvSpPr txBox="1"/>
          <p:nvPr/>
        </p:nvSpPr>
        <p:spPr>
          <a:xfrm>
            <a:off x="4499992" y="5301208"/>
            <a:ext cx="4680520" cy="1200329"/>
          </a:xfrm>
          <a:prstGeom prst="rect">
            <a:avLst/>
          </a:prstGeom>
          <a:noFill/>
        </p:spPr>
        <p:txBody>
          <a:bodyPr wrap="square" rtlCol="0">
            <a:spAutoFit/>
          </a:bodyPr>
          <a:lstStyle/>
          <a:p>
            <a:r>
              <a:rPr lang="cs-CZ" sz="2400" dirty="0" smtClean="0">
                <a:solidFill>
                  <a:schemeClr val="accent1">
                    <a:lumMod val="75000"/>
                  </a:schemeClr>
                </a:solidFill>
              </a:rPr>
              <a:t>Vilém z Pernštejna, mocný moravský šlechtic roku 1491 koupil Pardubice a Kunětickou horu</a:t>
            </a:r>
            <a:endParaRPr lang="cs-CZ" sz="2400" dirty="0">
              <a:solidFill>
                <a:schemeClr val="accent1">
                  <a:lumMod val="75000"/>
                </a:schemeClr>
              </a:solidFill>
            </a:endParaRPr>
          </a:p>
        </p:txBody>
      </p:sp>
      <p:sp>
        <p:nvSpPr>
          <p:cNvPr id="11" name="TextovéPole 10"/>
          <p:cNvSpPr txBox="1"/>
          <p:nvPr/>
        </p:nvSpPr>
        <p:spPr>
          <a:xfrm>
            <a:off x="4067944" y="6021288"/>
            <a:ext cx="434734" cy="461665"/>
          </a:xfrm>
          <a:prstGeom prst="rect">
            <a:avLst/>
          </a:prstGeom>
          <a:noFill/>
        </p:spPr>
        <p:txBody>
          <a:bodyPr wrap="none" rtlCol="0">
            <a:spAutoFit/>
          </a:bodyPr>
          <a:lstStyle/>
          <a:p>
            <a:r>
              <a:rPr lang="cs-CZ" sz="2400" dirty="0" smtClean="0">
                <a:solidFill>
                  <a:schemeClr val="bg1"/>
                </a:solidFill>
              </a:rPr>
              <a:t>21</a:t>
            </a:r>
            <a:endParaRPr lang="cs-CZ" sz="2400" dirty="0">
              <a:solidFill>
                <a:schemeClr val="bg1"/>
              </a:solidFill>
            </a:endParaRPr>
          </a:p>
        </p:txBody>
      </p:sp>
      <p:sp>
        <p:nvSpPr>
          <p:cNvPr id="12" name="TextovéPole 11"/>
          <p:cNvSpPr txBox="1"/>
          <p:nvPr/>
        </p:nvSpPr>
        <p:spPr>
          <a:xfrm>
            <a:off x="7884368" y="4725144"/>
            <a:ext cx="495649" cy="461665"/>
          </a:xfrm>
          <a:prstGeom prst="rect">
            <a:avLst/>
          </a:prstGeom>
          <a:noFill/>
        </p:spPr>
        <p:txBody>
          <a:bodyPr wrap="none" rtlCol="0">
            <a:spAutoFit/>
          </a:bodyPr>
          <a:lstStyle/>
          <a:p>
            <a:r>
              <a:rPr lang="cs-CZ" sz="2400" dirty="0" smtClean="0">
                <a:solidFill>
                  <a:schemeClr val="bg1"/>
                </a:solidFill>
              </a:rPr>
              <a:t>20</a:t>
            </a:r>
            <a:endParaRPr lang="cs-CZ" sz="2400" dirty="0">
              <a:solidFill>
                <a:schemeClr val="bg1"/>
              </a:solidFill>
            </a:endParaRPr>
          </a:p>
        </p:txBody>
      </p:sp>
      <p:sp>
        <p:nvSpPr>
          <p:cNvPr id="13" name="TextovéPole 12"/>
          <p:cNvSpPr txBox="1"/>
          <p:nvPr/>
        </p:nvSpPr>
        <p:spPr>
          <a:xfrm>
            <a:off x="899592" y="836712"/>
            <a:ext cx="460382" cy="461665"/>
          </a:xfrm>
          <a:prstGeom prst="rect">
            <a:avLst/>
          </a:prstGeom>
          <a:noFill/>
        </p:spPr>
        <p:txBody>
          <a:bodyPr wrap="none" rtlCol="0">
            <a:spAutoFit/>
          </a:bodyPr>
          <a:lstStyle/>
          <a:p>
            <a:r>
              <a:rPr lang="cs-CZ" sz="2400" dirty="0" smtClean="0"/>
              <a:t>19</a:t>
            </a:r>
            <a:endParaRPr lang="cs-CZ" sz="2400" dirty="0"/>
          </a:p>
        </p:txBody>
      </p:sp>
    </p:spTree>
    <p:extLst>
      <p:ext uri="{BB962C8B-B14F-4D97-AF65-F5344CB8AC3E}">
        <p14:creationId xmlns:p14="http://schemas.microsoft.com/office/powerpoint/2010/main" xmlns="" val="7987512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3"/>
                  </p:tgtEl>
                </p:cond>
              </p:nextCondLst>
            </p:seq>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childTnLst>
              </p:cTn>
              <p:nextCondLst>
                <p:cond evt="onClick" delay="0">
                  <p:tgtEl>
                    <p:spTgt spid="5"/>
                  </p:tgtEl>
                </p:cond>
              </p:nextCondLst>
            </p:seq>
            <p:seq concurrent="1" nextAc="seek">
              <p:cTn id="20" restart="whenNotActive" fill="hold" evtFilter="cancelBubble" nodeType="interactiveSeq">
                <p:stCondLst>
                  <p:cond evt="onClick" delay="0">
                    <p:tgtEl>
                      <p:spTgt spid="6"/>
                    </p:tgtEl>
                  </p:cond>
                </p:stCondLst>
                <p:endSync evt="end" delay="0">
                  <p:rtn val="all"/>
                </p:endSync>
                <p:childTnLst>
                  <p:par>
                    <p:cTn id="21" fill="hold">
                      <p:stCondLst>
                        <p:cond delay="0"/>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ipe(down)">
                                      <p:cBhvr>
                                        <p:cTn id="25" dur="500"/>
                                        <p:tgtEl>
                                          <p:spTgt spid="4"/>
                                        </p:tgtEl>
                                      </p:cBhvr>
                                    </p:animEffect>
                                  </p:childTnLst>
                                </p:cTn>
                              </p:par>
                            </p:childTnLst>
                          </p:cTn>
                        </p:par>
                      </p:childTnLst>
                    </p:cTn>
                  </p:par>
                </p:childTnLst>
              </p:cTn>
              <p:nextCondLst>
                <p:cond evt="onClick" delay="0">
                  <p:tgtEl>
                    <p:spTgt spid="6"/>
                  </p:tgtEl>
                </p:cond>
              </p:nextCondLst>
            </p:seq>
          </p:childTnLst>
        </p:cTn>
      </p:par>
    </p:tnLst>
    <p:bldLst>
      <p:bldP spid="8" grpId="0"/>
      <p:bldP spid="9" grpId="0"/>
      <p:bldP spid="4"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244408" y="6381328"/>
            <a:ext cx="1161826" cy="365125"/>
          </a:xfrm>
        </p:spPr>
        <p:txBody>
          <a:bodyPr/>
          <a:lstStyle/>
          <a:p>
            <a:fld id="{BC5885FD-E9F6-4616-A947-C967941DDDC2}" type="slidenum">
              <a:rPr lang="cs-CZ" smtClean="0"/>
              <a:pPr/>
              <a:t>18</a:t>
            </a:fld>
            <a:endParaRPr lang="cs-CZ" dirty="0"/>
          </a:p>
        </p:txBody>
      </p:sp>
      <p:sp>
        <p:nvSpPr>
          <p:cNvPr id="3" name="TextovéPole 2"/>
          <p:cNvSpPr txBox="1"/>
          <p:nvPr/>
        </p:nvSpPr>
        <p:spPr>
          <a:xfrm>
            <a:off x="1547664" y="211287"/>
            <a:ext cx="6048672" cy="769441"/>
          </a:xfrm>
          <a:prstGeom prst="rect">
            <a:avLst/>
          </a:prstGeom>
          <a:noFill/>
        </p:spPr>
        <p:txBody>
          <a:bodyPr wrap="square" rtlCol="0">
            <a:spAutoFit/>
          </a:bodyPr>
          <a:lstStyle/>
          <a:p>
            <a:r>
              <a:rPr lang="cs-CZ" sz="4400" dirty="0" smtClean="0">
                <a:solidFill>
                  <a:srgbClr val="FF0000"/>
                </a:solidFill>
              </a:rPr>
              <a:t>Pozdně gotické malířství</a:t>
            </a:r>
            <a:endParaRPr lang="cs-CZ" sz="4400" dirty="0">
              <a:solidFill>
                <a:srgbClr val="FF0000"/>
              </a:solidFill>
            </a:endParaRPr>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99592" y="1556792"/>
            <a:ext cx="7424322" cy="4558678"/>
          </a:xfrm>
          <a:prstGeom prst="rect">
            <a:avLst/>
          </a:prstGeom>
        </p:spPr>
      </p:pic>
      <p:sp>
        <p:nvSpPr>
          <p:cNvPr id="5" name="TextovéPole 4"/>
          <p:cNvSpPr txBox="1"/>
          <p:nvPr/>
        </p:nvSpPr>
        <p:spPr>
          <a:xfrm>
            <a:off x="1871700" y="836712"/>
            <a:ext cx="5400600" cy="646331"/>
          </a:xfrm>
          <a:prstGeom prst="rect">
            <a:avLst/>
          </a:prstGeom>
          <a:noFill/>
        </p:spPr>
        <p:txBody>
          <a:bodyPr wrap="square" rtlCol="0">
            <a:spAutoFit/>
          </a:bodyPr>
          <a:lstStyle/>
          <a:p>
            <a:r>
              <a:rPr lang="cs-CZ" sz="3600" dirty="0" smtClean="0">
                <a:solidFill>
                  <a:schemeClr val="bg2">
                    <a:lumMod val="50000"/>
                  </a:schemeClr>
                </a:solidFill>
              </a:rPr>
              <a:t>Mistr Litoměřického oltáře</a:t>
            </a:r>
            <a:endParaRPr lang="cs-CZ" sz="3600" dirty="0">
              <a:solidFill>
                <a:schemeClr val="bg2">
                  <a:lumMod val="50000"/>
                </a:schemeClr>
              </a:solidFill>
            </a:endParaRPr>
          </a:p>
        </p:txBody>
      </p:sp>
      <p:sp>
        <p:nvSpPr>
          <p:cNvPr id="6" name="TextovéPole 5"/>
          <p:cNvSpPr txBox="1"/>
          <p:nvPr/>
        </p:nvSpPr>
        <p:spPr>
          <a:xfrm>
            <a:off x="1475656" y="4365104"/>
            <a:ext cx="6192688" cy="1077218"/>
          </a:xfrm>
          <a:prstGeom prst="rect">
            <a:avLst/>
          </a:prstGeom>
          <a:noFill/>
        </p:spPr>
        <p:txBody>
          <a:bodyPr wrap="square" rtlCol="0">
            <a:spAutoFit/>
          </a:bodyPr>
          <a:lstStyle/>
          <a:p>
            <a:r>
              <a:rPr lang="cs-CZ" sz="3200" dirty="0" smtClean="0">
                <a:solidFill>
                  <a:schemeClr val="bg1"/>
                </a:solidFill>
              </a:rPr>
              <a:t>Nástěnné malby v kapli sv. Václava v chrámu sv. Víta</a:t>
            </a:r>
            <a:endParaRPr lang="cs-CZ" sz="3200" dirty="0">
              <a:solidFill>
                <a:schemeClr val="bg1"/>
              </a:solidFill>
            </a:endParaRPr>
          </a:p>
        </p:txBody>
      </p:sp>
      <p:sp>
        <p:nvSpPr>
          <p:cNvPr id="7" name="TextovéPole 6"/>
          <p:cNvSpPr txBox="1"/>
          <p:nvPr/>
        </p:nvSpPr>
        <p:spPr>
          <a:xfrm>
            <a:off x="899592" y="1628800"/>
            <a:ext cx="470000" cy="461665"/>
          </a:xfrm>
          <a:prstGeom prst="rect">
            <a:avLst/>
          </a:prstGeom>
          <a:noFill/>
        </p:spPr>
        <p:txBody>
          <a:bodyPr wrap="none" rtlCol="0">
            <a:spAutoFit/>
          </a:bodyPr>
          <a:lstStyle/>
          <a:p>
            <a:r>
              <a:rPr lang="cs-CZ" sz="2400" dirty="0" smtClean="0">
                <a:solidFill>
                  <a:schemeClr val="bg1"/>
                </a:solidFill>
              </a:rPr>
              <a:t>22</a:t>
            </a:r>
            <a:endParaRPr lang="cs-CZ" sz="2400" dirty="0">
              <a:solidFill>
                <a:schemeClr val="bg1"/>
              </a:solidFill>
            </a:endParaRPr>
          </a:p>
        </p:txBody>
      </p:sp>
      <p:sp>
        <p:nvSpPr>
          <p:cNvPr id="8" name="TextovéPole 7"/>
          <p:cNvSpPr txBox="1"/>
          <p:nvPr/>
        </p:nvSpPr>
        <p:spPr>
          <a:xfrm>
            <a:off x="755576" y="6165304"/>
            <a:ext cx="2592288" cy="461665"/>
          </a:xfrm>
          <a:prstGeom prst="rect">
            <a:avLst/>
          </a:prstGeom>
          <a:noFill/>
        </p:spPr>
        <p:txBody>
          <a:bodyPr wrap="square" rtlCol="0">
            <a:spAutoFit/>
          </a:bodyPr>
          <a:lstStyle/>
          <a:p>
            <a:r>
              <a:rPr lang="cs-CZ" sz="2400" dirty="0" smtClean="0"/>
              <a:t>Klikni do obrázku</a:t>
            </a:r>
            <a:endParaRPr lang="cs-CZ" sz="2400" dirty="0"/>
          </a:p>
        </p:txBody>
      </p:sp>
    </p:spTree>
    <p:extLst>
      <p:ext uri="{BB962C8B-B14F-4D97-AF65-F5344CB8AC3E}">
        <p14:creationId xmlns:p14="http://schemas.microsoft.com/office/powerpoint/2010/main" xmlns="" val="291669028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nextCondLst>
                <p:cond evt="onClick" delay="0">
                  <p:tgtEl>
                    <p:spTgt spid="4"/>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316416" y="6492875"/>
            <a:ext cx="1161826" cy="365125"/>
          </a:xfrm>
        </p:spPr>
        <p:txBody>
          <a:bodyPr/>
          <a:lstStyle/>
          <a:p>
            <a:fld id="{BC5885FD-E9F6-4616-A947-C967941DDDC2}" type="slidenum">
              <a:rPr lang="cs-CZ" smtClean="0"/>
              <a:pPr/>
              <a:t>19</a:t>
            </a:fld>
            <a:endParaRPr lang="cs-CZ" dirty="0"/>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192829" y="993048"/>
            <a:ext cx="3595195" cy="5532296"/>
          </a:xfrm>
          <a:prstGeom prst="rect">
            <a:avLst/>
          </a:prstGeom>
        </p:spPr>
      </p:pic>
      <p:pic>
        <p:nvPicPr>
          <p:cNvPr id="5" name="Obrázek 4"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652120" y="1052736"/>
            <a:ext cx="2536477" cy="5005811"/>
          </a:xfrm>
          <a:prstGeom prst="rect">
            <a:avLst/>
          </a:prstGeom>
        </p:spPr>
      </p:pic>
      <p:sp>
        <p:nvSpPr>
          <p:cNvPr id="6" name="TextovéPole 5"/>
          <p:cNvSpPr txBox="1"/>
          <p:nvPr/>
        </p:nvSpPr>
        <p:spPr>
          <a:xfrm>
            <a:off x="1619672" y="260648"/>
            <a:ext cx="5904656" cy="707886"/>
          </a:xfrm>
          <a:prstGeom prst="rect">
            <a:avLst/>
          </a:prstGeom>
          <a:noFill/>
        </p:spPr>
        <p:txBody>
          <a:bodyPr wrap="square" rtlCol="0">
            <a:spAutoFit/>
          </a:bodyPr>
          <a:lstStyle/>
          <a:p>
            <a:r>
              <a:rPr lang="cs-CZ" sz="4000" dirty="0" smtClean="0">
                <a:solidFill>
                  <a:srgbClr val="FF0000"/>
                </a:solidFill>
              </a:rPr>
              <a:t>Mistr Litoměřického oltáře</a:t>
            </a:r>
            <a:endParaRPr lang="cs-CZ" sz="4000" dirty="0">
              <a:solidFill>
                <a:srgbClr val="FF0000"/>
              </a:solidFill>
            </a:endParaRPr>
          </a:p>
        </p:txBody>
      </p:sp>
      <p:sp>
        <p:nvSpPr>
          <p:cNvPr id="7" name="TextovéPole 6"/>
          <p:cNvSpPr txBox="1"/>
          <p:nvPr/>
        </p:nvSpPr>
        <p:spPr>
          <a:xfrm>
            <a:off x="1187624" y="1538789"/>
            <a:ext cx="3744416" cy="954107"/>
          </a:xfrm>
          <a:prstGeom prst="rect">
            <a:avLst/>
          </a:prstGeom>
          <a:noFill/>
        </p:spPr>
        <p:txBody>
          <a:bodyPr wrap="square" rtlCol="0">
            <a:spAutoFit/>
          </a:bodyPr>
          <a:lstStyle/>
          <a:p>
            <a:r>
              <a:rPr lang="cs-CZ" sz="2800" dirty="0" smtClean="0">
                <a:solidFill>
                  <a:schemeClr val="bg1"/>
                </a:solidFill>
              </a:rPr>
              <a:t>Desková malba </a:t>
            </a:r>
          </a:p>
          <a:p>
            <a:r>
              <a:rPr lang="cs-CZ" sz="2800" dirty="0" smtClean="0">
                <a:solidFill>
                  <a:schemeClr val="bg1"/>
                </a:solidFill>
              </a:rPr>
              <a:t>z Litoměřického oltáře</a:t>
            </a:r>
            <a:endParaRPr lang="cs-CZ" sz="2800" dirty="0">
              <a:solidFill>
                <a:schemeClr val="bg1"/>
              </a:solidFill>
            </a:endParaRPr>
          </a:p>
        </p:txBody>
      </p:sp>
      <p:sp>
        <p:nvSpPr>
          <p:cNvPr id="8" name="TextovéPole 7"/>
          <p:cNvSpPr txBox="1"/>
          <p:nvPr/>
        </p:nvSpPr>
        <p:spPr>
          <a:xfrm>
            <a:off x="5652120" y="4379620"/>
            <a:ext cx="2464469" cy="1569660"/>
          </a:xfrm>
          <a:prstGeom prst="rect">
            <a:avLst/>
          </a:prstGeom>
          <a:noFill/>
        </p:spPr>
        <p:txBody>
          <a:bodyPr wrap="square" rtlCol="0">
            <a:spAutoFit/>
          </a:bodyPr>
          <a:lstStyle/>
          <a:p>
            <a:r>
              <a:rPr lang="cs-CZ" sz="2400" dirty="0" smtClean="0">
                <a:solidFill>
                  <a:schemeClr val="bg1"/>
                </a:solidFill>
              </a:rPr>
              <a:t>Portrét Vladislava Jagellonského </a:t>
            </a:r>
          </a:p>
          <a:p>
            <a:r>
              <a:rPr lang="cs-CZ" sz="2400" dirty="0" smtClean="0">
                <a:solidFill>
                  <a:schemeClr val="bg1"/>
                </a:solidFill>
              </a:rPr>
              <a:t>z kaple sv. Václava</a:t>
            </a:r>
            <a:endParaRPr lang="cs-CZ" sz="2400" dirty="0">
              <a:solidFill>
                <a:schemeClr val="bg1"/>
              </a:solidFill>
            </a:endParaRPr>
          </a:p>
        </p:txBody>
      </p:sp>
      <p:sp>
        <p:nvSpPr>
          <p:cNvPr id="9" name="TextovéPole 8"/>
          <p:cNvSpPr txBox="1"/>
          <p:nvPr/>
        </p:nvSpPr>
        <p:spPr>
          <a:xfrm>
            <a:off x="5724128" y="6165304"/>
            <a:ext cx="2520280" cy="461665"/>
          </a:xfrm>
          <a:prstGeom prst="rect">
            <a:avLst/>
          </a:prstGeom>
          <a:noFill/>
        </p:spPr>
        <p:txBody>
          <a:bodyPr wrap="square" rtlCol="0">
            <a:spAutoFit/>
          </a:bodyPr>
          <a:lstStyle/>
          <a:p>
            <a:r>
              <a:rPr lang="cs-CZ" sz="2400" dirty="0" smtClean="0"/>
              <a:t>Klikni do obrázků</a:t>
            </a:r>
            <a:endParaRPr lang="cs-CZ" sz="2400" dirty="0"/>
          </a:p>
        </p:txBody>
      </p:sp>
      <p:sp>
        <p:nvSpPr>
          <p:cNvPr id="10" name="TextovéPole 9"/>
          <p:cNvSpPr txBox="1"/>
          <p:nvPr/>
        </p:nvSpPr>
        <p:spPr>
          <a:xfrm>
            <a:off x="1187624" y="908720"/>
            <a:ext cx="476412" cy="461665"/>
          </a:xfrm>
          <a:prstGeom prst="rect">
            <a:avLst/>
          </a:prstGeom>
          <a:noFill/>
        </p:spPr>
        <p:txBody>
          <a:bodyPr wrap="none" rtlCol="0">
            <a:spAutoFit/>
          </a:bodyPr>
          <a:lstStyle/>
          <a:p>
            <a:r>
              <a:rPr lang="cs-CZ" sz="2400" dirty="0" smtClean="0">
                <a:solidFill>
                  <a:schemeClr val="bg1"/>
                </a:solidFill>
              </a:rPr>
              <a:t>23</a:t>
            </a:r>
            <a:endParaRPr lang="cs-CZ" sz="2400" dirty="0">
              <a:solidFill>
                <a:schemeClr val="bg1"/>
              </a:solidFill>
            </a:endParaRPr>
          </a:p>
        </p:txBody>
      </p:sp>
      <p:sp>
        <p:nvSpPr>
          <p:cNvPr id="11" name="TextovéPole 10"/>
          <p:cNvSpPr txBox="1"/>
          <p:nvPr/>
        </p:nvSpPr>
        <p:spPr>
          <a:xfrm>
            <a:off x="5652120" y="1052736"/>
            <a:ext cx="490840" cy="461665"/>
          </a:xfrm>
          <a:prstGeom prst="rect">
            <a:avLst/>
          </a:prstGeom>
          <a:noFill/>
        </p:spPr>
        <p:txBody>
          <a:bodyPr wrap="none" rtlCol="0">
            <a:spAutoFit/>
          </a:bodyPr>
          <a:lstStyle/>
          <a:p>
            <a:r>
              <a:rPr lang="cs-CZ" sz="2400" dirty="0" smtClean="0">
                <a:solidFill>
                  <a:schemeClr val="bg1"/>
                </a:solidFill>
              </a:rPr>
              <a:t>24</a:t>
            </a:r>
            <a:endParaRPr lang="cs-CZ" sz="2400" dirty="0">
              <a:solidFill>
                <a:schemeClr val="bg1"/>
              </a:solidFill>
            </a:endParaRPr>
          </a:p>
        </p:txBody>
      </p:sp>
    </p:spTree>
    <p:extLst>
      <p:ext uri="{BB962C8B-B14F-4D97-AF65-F5344CB8AC3E}">
        <p14:creationId xmlns:p14="http://schemas.microsoft.com/office/powerpoint/2010/main" xmlns="" val="205905408"/>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nextCondLst>
                <p:cond evt="onClick" delay="0">
                  <p:tgtEl>
                    <p:spTgt spid="4"/>
                  </p:tgtEl>
                </p:cond>
              </p:nextCondLst>
            </p:seq>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childTnLst>
              </p:cTn>
              <p:nextCondLst>
                <p:cond evt="onClick" delay="0">
                  <p:tgtEl>
                    <p:spTgt spid="5"/>
                  </p:tgtEl>
                </p:cond>
              </p:nextCondLst>
            </p:seq>
          </p:childTnLst>
        </p:cTn>
      </p:par>
    </p:tnLst>
    <p:bldLst>
      <p:bldP spid="7"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Zástupný symbol pro číslo snímku 2"/>
          <p:cNvSpPr txBox="1">
            <a:spLocks/>
          </p:cNvSpPr>
          <p:nvPr/>
        </p:nvSpPr>
        <p:spPr>
          <a:xfrm>
            <a:off x="8388424" y="6432725"/>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20</a:t>
            </a:fld>
            <a:endParaRPr lang="cs-CZ" dirty="0"/>
          </a:p>
        </p:txBody>
      </p:sp>
      <p:sp>
        <p:nvSpPr>
          <p:cNvPr id="6" name="TextovéPole 5"/>
          <p:cNvSpPr txBox="1"/>
          <p:nvPr/>
        </p:nvSpPr>
        <p:spPr>
          <a:xfrm flipH="1">
            <a:off x="1187624" y="404664"/>
            <a:ext cx="6768752" cy="646331"/>
          </a:xfrm>
          <a:prstGeom prst="rect">
            <a:avLst/>
          </a:prstGeom>
          <a:solidFill>
            <a:schemeClr val="accent2"/>
          </a:solidFill>
        </p:spPr>
        <p:txBody>
          <a:bodyPr wrap="square" rtlCol="0">
            <a:spAutoFit/>
          </a:bodyPr>
          <a:lstStyle/>
          <a:p>
            <a:r>
              <a:rPr lang="cs-CZ" sz="3600" dirty="0" smtClean="0">
                <a:solidFill>
                  <a:schemeClr val="bg1"/>
                </a:solidFill>
              </a:rPr>
              <a:t>Johannes </a:t>
            </a:r>
            <a:r>
              <a:rPr lang="cs-CZ" sz="3600" dirty="0" err="1" smtClean="0">
                <a:solidFill>
                  <a:schemeClr val="bg1"/>
                </a:solidFill>
              </a:rPr>
              <a:t>Gutenberg</a:t>
            </a:r>
            <a:r>
              <a:rPr lang="cs-CZ" sz="3600" dirty="0" smtClean="0">
                <a:solidFill>
                  <a:schemeClr val="bg1"/>
                </a:solidFill>
              </a:rPr>
              <a:t> se zasloužil:</a:t>
            </a:r>
            <a:endParaRPr lang="cs-CZ" sz="3600" dirty="0">
              <a:solidFill>
                <a:schemeClr val="bg1"/>
              </a:solidFill>
            </a:endParaRPr>
          </a:p>
        </p:txBody>
      </p:sp>
      <p:pic>
        <p:nvPicPr>
          <p:cNvPr id="14" name="Obrázek 1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5536" y="1196752"/>
            <a:ext cx="2430880" cy="3282401"/>
          </a:xfrm>
          <a:prstGeom prst="rect">
            <a:avLst/>
          </a:prstGeom>
        </p:spPr>
      </p:pic>
      <p:sp>
        <p:nvSpPr>
          <p:cNvPr id="16" name="TextovéPole 15"/>
          <p:cNvSpPr txBox="1"/>
          <p:nvPr/>
        </p:nvSpPr>
        <p:spPr>
          <a:xfrm>
            <a:off x="683569" y="4581128"/>
            <a:ext cx="1980578" cy="954107"/>
          </a:xfrm>
          <a:prstGeom prst="rect">
            <a:avLst/>
          </a:prstGeom>
          <a:noFill/>
        </p:spPr>
        <p:txBody>
          <a:bodyPr wrap="square" rtlCol="0">
            <a:spAutoFit/>
          </a:bodyPr>
          <a:lstStyle/>
          <a:p>
            <a:r>
              <a:rPr lang="cs-CZ" sz="2800" dirty="0" smtClean="0">
                <a:solidFill>
                  <a:srgbClr val="FF0000"/>
                </a:solidFill>
              </a:rPr>
              <a:t>O opevnění Pardubic</a:t>
            </a:r>
            <a:endParaRPr lang="cs-CZ" sz="2800" dirty="0">
              <a:solidFill>
                <a:srgbClr val="FF0000"/>
              </a:solidFill>
            </a:endParaRPr>
          </a:p>
        </p:txBody>
      </p:sp>
      <p:pic>
        <p:nvPicPr>
          <p:cNvPr id="17" name="Obrázek 16"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25271" y="1196752"/>
            <a:ext cx="2353175" cy="3240360"/>
          </a:xfrm>
          <a:prstGeom prst="rect">
            <a:avLst/>
          </a:prstGeom>
        </p:spPr>
      </p:pic>
      <p:sp>
        <p:nvSpPr>
          <p:cNvPr id="18" name="TextovéPole 17"/>
          <p:cNvSpPr txBox="1"/>
          <p:nvPr/>
        </p:nvSpPr>
        <p:spPr>
          <a:xfrm>
            <a:off x="3491880" y="4581128"/>
            <a:ext cx="2448272" cy="1384995"/>
          </a:xfrm>
          <a:prstGeom prst="rect">
            <a:avLst/>
          </a:prstGeom>
          <a:noFill/>
        </p:spPr>
        <p:txBody>
          <a:bodyPr wrap="square" rtlCol="0">
            <a:spAutoFit/>
          </a:bodyPr>
          <a:lstStyle/>
          <a:p>
            <a:r>
              <a:rPr lang="cs-CZ" sz="2800" dirty="0" smtClean="0">
                <a:solidFill>
                  <a:srgbClr val="FF0000"/>
                </a:solidFill>
              </a:rPr>
              <a:t>O sochařskou výzdobu Prašné brány</a:t>
            </a:r>
            <a:endParaRPr lang="cs-CZ" sz="2800" dirty="0">
              <a:solidFill>
                <a:srgbClr val="FF0000"/>
              </a:solidFill>
            </a:endParaRPr>
          </a:p>
        </p:txBody>
      </p:sp>
      <p:pic>
        <p:nvPicPr>
          <p:cNvPr id="19" name="Obrázek 18" descr="Výřez obrazovky"/>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353493" y="1196752"/>
            <a:ext cx="2106939" cy="3240360"/>
          </a:xfrm>
          <a:prstGeom prst="rect">
            <a:avLst/>
          </a:prstGeom>
        </p:spPr>
      </p:pic>
      <p:sp>
        <p:nvSpPr>
          <p:cNvPr id="20" name="TextovéPole 19"/>
          <p:cNvSpPr txBox="1"/>
          <p:nvPr/>
        </p:nvSpPr>
        <p:spPr>
          <a:xfrm>
            <a:off x="6569517" y="4653136"/>
            <a:ext cx="1746899" cy="954107"/>
          </a:xfrm>
          <a:prstGeom prst="rect">
            <a:avLst/>
          </a:prstGeom>
          <a:noFill/>
        </p:spPr>
        <p:txBody>
          <a:bodyPr wrap="square" rtlCol="0">
            <a:spAutoFit/>
          </a:bodyPr>
          <a:lstStyle/>
          <a:p>
            <a:r>
              <a:rPr lang="cs-CZ" sz="2800" dirty="0" smtClean="0">
                <a:solidFill>
                  <a:srgbClr val="FF0000"/>
                </a:solidFill>
              </a:rPr>
              <a:t>Vynález knihtisku</a:t>
            </a:r>
            <a:endParaRPr lang="cs-CZ" sz="2800" dirty="0">
              <a:solidFill>
                <a:srgbClr val="FF0000"/>
              </a:solidFill>
            </a:endParaRPr>
          </a:p>
        </p:txBody>
      </p:sp>
      <p:sp>
        <p:nvSpPr>
          <p:cNvPr id="21" name="TextovéPole 20"/>
          <p:cNvSpPr txBox="1"/>
          <p:nvPr/>
        </p:nvSpPr>
        <p:spPr>
          <a:xfrm>
            <a:off x="251520" y="6207695"/>
            <a:ext cx="6120680" cy="461665"/>
          </a:xfrm>
          <a:prstGeom prst="rect">
            <a:avLst/>
          </a:prstGeom>
          <a:noFill/>
        </p:spPr>
        <p:txBody>
          <a:bodyPr wrap="square" rtlCol="0">
            <a:spAutoFit/>
          </a:bodyPr>
          <a:lstStyle/>
          <a:p>
            <a:r>
              <a:rPr lang="cs-CZ" sz="2400" dirty="0" smtClean="0"/>
              <a:t>Vyber správnou odpověď a klikni do obrázku</a:t>
            </a:r>
            <a:endParaRPr lang="cs-CZ" sz="2400" dirty="0"/>
          </a:p>
        </p:txBody>
      </p:sp>
      <p:sp>
        <p:nvSpPr>
          <p:cNvPr id="2" name="TextovéPole 1"/>
          <p:cNvSpPr txBox="1"/>
          <p:nvPr/>
        </p:nvSpPr>
        <p:spPr>
          <a:xfrm>
            <a:off x="6228184" y="1052736"/>
            <a:ext cx="441146" cy="461665"/>
          </a:xfrm>
          <a:prstGeom prst="rect">
            <a:avLst/>
          </a:prstGeom>
          <a:noFill/>
        </p:spPr>
        <p:txBody>
          <a:bodyPr wrap="none" rtlCol="0">
            <a:spAutoFit/>
          </a:bodyPr>
          <a:lstStyle/>
          <a:p>
            <a:r>
              <a:rPr lang="cs-CZ" sz="2400" dirty="0" smtClean="0"/>
              <a:t>2</a:t>
            </a:r>
            <a:r>
              <a:rPr lang="cs-CZ" dirty="0" smtClean="0"/>
              <a:t>5</a:t>
            </a:r>
            <a:endParaRPr lang="cs-CZ" dirty="0"/>
          </a:p>
        </p:txBody>
      </p:sp>
    </p:spTree>
    <p:extLst>
      <p:ext uri="{BB962C8B-B14F-4D97-AF65-F5344CB8AC3E}">
        <p14:creationId xmlns:p14="http://schemas.microsoft.com/office/powerpoint/2010/main" xmlns="" val="3519737582"/>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20"/>
                                        </p:tgtEl>
                                      </p:cBhvr>
                                      <p:by x="150000" y="150000"/>
                                    </p:animScale>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nodeType="clickEffect">
                                  <p:stCondLst>
                                    <p:cond delay="0"/>
                                  </p:stCondLst>
                                  <p:childTnLst>
                                    <p:animScale>
                                      <p:cBhvr>
                                        <p:cTn id="20" dur="2000" fill="hold"/>
                                        <p:tgtEl>
                                          <p:spTgt spid="19"/>
                                        </p:tgtEl>
                                      </p:cBhvr>
                                      <p:by x="150000" y="150000"/>
                                    </p:animScale>
                                  </p:childTnLst>
                                </p:cTn>
                              </p:par>
                            </p:childTnLst>
                          </p:cTn>
                        </p:par>
                      </p:childTnLst>
                    </p:cTn>
                  </p:par>
                </p:childTnLst>
              </p:cTn>
              <p:nextCondLst>
                <p:cond evt="onClick" delay="0">
                  <p:tgtEl>
                    <p:spTgt spid="19"/>
                  </p:tgtEl>
                </p:cond>
              </p:nextCondLst>
            </p:seq>
          </p:childTnLst>
        </p:cTn>
      </p:par>
    </p:tnLst>
    <p:bldLst>
      <p:bldP spid="16" grpId="0"/>
      <p:bldP spid="18" grpId="0"/>
      <p:bldP spid="20"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a:xfrm>
            <a:off x="8316416" y="6492875"/>
            <a:ext cx="1161826" cy="365125"/>
          </a:xfrm>
        </p:spPr>
        <p:txBody>
          <a:bodyPr/>
          <a:lstStyle/>
          <a:p>
            <a:fld id="{BC5885FD-E9F6-4616-A947-C967941DDDC2}" type="slidenum">
              <a:rPr lang="cs-CZ" smtClean="0"/>
              <a:pPr/>
              <a:t>21</a:t>
            </a:fld>
            <a:endParaRPr lang="cs-CZ" dirty="0"/>
          </a:p>
        </p:txBody>
      </p:sp>
      <p:sp>
        <p:nvSpPr>
          <p:cNvPr id="3" name="TextovéPole 2"/>
          <p:cNvSpPr txBox="1"/>
          <p:nvPr/>
        </p:nvSpPr>
        <p:spPr>
          <a:xfrm flipH="1">
            <a:off x="1943708" y="404664"/>
            <a:ext cx="5256584" cy="646331"/>
          </a:xfrm>
          <a:prstGeom prst="rect">
            <a:avLst/>
          </a:prstGeom>
          <a:solidFill>
            <a:schemeClr val="accent2"/>
          </a:solidFill>
        </p:spPr>
        <p:txBody>
          <a:bodyPr wrap="square" rtlCol="0">
            <a:spAutoFit/>
          </a:bodyPr>
          <a:lstStyle/>
          <a:p>
            <a:r>
              <a:rPr lang="cs-CZ" sz="3600" dirty="0" smtClean="0">
                <a:solidFill>
                  <a:schemeClr val="bg1"/>
                </a:solidFill>
              </a:rPr>
              <a:t>Benedikt </a:t>
            </a:r>
            <a:r>
              <a:rPr lang="cs-CZ" sz="3600" dirty="0" err="1" smtClean="0">
                <a:solidFill>
                  <a:schemeClr val="bg1"/>
                </a:solidFill>
              </a:rPr>
              <a:t>Ried</a:t>
            </a:r>
            <a:r>
              <a:rPr lang="cs-CZ" sz="3600" dirty="0" smtClean="0">
                <a:solidFill>
                  <a:schemeClr val="bg1"/>
                </a:solidFill>
              </a:rPr>
              <a:t> je autorem:</a:t>
            </a:r>
            <a:endParaRPr lang="cs-CZ" sz="3600" dirty="0">
              <a:solidFill>
                <a:schemeClr val="bg1"/>
              </a:solidFill>
            </a:endParaRPr>
          </a:p>
        </p:txBody>
      </p:sp>
      <p:sp>
        <p:nvSpPr>
          <p:cNvPr id="5" name="TextovéPole 4"/>
          <p:cNvSpPr txBox="1"/>
          <p:nvPr/>
        </p:nvSpPr>
        <p:spPr>
          <a:xfrm>
            <a:off x="467545" y="4758243"/>
            <a:ext cx="2808311" cy="830997"/>
          </a:xfrm>
          <a:prstGeom prst="rect">
            <a:avLst/>
          </a:prstGeom>
          <a:noFill/>
        </p:spPr>
        <p:txBody>
          <a:bodyPr wrap="square" rtlCol="0">
            <a:spAutoFit/>
          </a:bodyPr>
          <a:lstStyle/>
          <a:p>
            <a:r>
              <a:rPr lang="cs-CZ" sz="2400" dirty="0" smtClean="0">
                <a:solidFill>
                  <a:srgbClr val="FF0000"/>
                </a:solidFill>
              </a:rPr>
              <a:t>Vladislavského sálu na Pražském hradě</a:t>
            </a:r>
            <a:endParaRPr lang="cs-CZ" sz="2400" dirty="0">
              <a:solidFill>
                <a:srgbClr val="FF0000"/>
              </a:solidFill>
            </a:endParaRPr>
          </a:p>
        </p:txBody>
      </p:sp>
      <p:pic>
        <p:nvPicPr>
          <p:cNvPr id="6" name="Obrázek 5"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730993" y="1412776"/>
            <a:ext cx="2353175" cy="3240360"/>
          </a:xfrm>
          <a:prstGeom prst="rect">
            <a:avLst/>
          </a:prstGeom>
        </p:spPr>
      </p:pic>
      <p:sp>
        <p:nvSpPr>
          <p:cNvPr id="7" name="TextovéPole 6"/>
          <p:cNvSpPr txBox="1"/>
          <p:nvPr/>
        </p:nvSpPr>
        <p:spPr>
          <a:xfrm>
            <a:off x="3473173" y="4758243"/>
            <a:ext cx="2971035" cy="830997"/>
          </a:xfrm>
          <a:prstGeom prst="rect">
            <a:avLst/>
          </a:prstGeom>
          <a:noFill/>
        </p:spPr>
        <p:txBody>
          <a:bodyPr wrap="square" rtlCol="0">
            <a:spAutoFit/>
          </a:bodyPr>
          <a:lstStyle/>
          <a:p>
            <a:r>
              <a:rPr lang="cs-CZ" sz="2400" dirty="0" smtClean="0">
                <a:solidFill>
                  <a:srgbClr val="FF0000"/>
                </a:solidFill>
              </a:rPr>
              <a:t>Sochařské  výzdoby Prašné brány     </a:t>
            </a:r>
            <a:endParaRPr lang="cs-CZ" sz="2400" dirty="0">
              <a:solidFill>
                <a:srgbClr val="FF0000"/>
              </a:solidFill>
            </a:endParaRPr>
          </a:p>
        </p:txBody>
      </p:sp>
      <p:sp>
        <p:nvSpPr>
          <p:cNvPr id="9" name="TextovéPole 8"/>
          <p:cNvSpPr txBox="1"/>
          <p:nvPr/>
        </p:nvSpPr>
        <p:spPr>
          <a:xfrm>
            <a:off x="6660232" y="4869160"/>
            <a:ext cx="2034931" cy="1200329"/>
          </a:xfrm>
          <a:prstGeom prst="rect">
            <a:avLst/>
          </a:prstGeom>
          <a:noFill/>
        </p:spPr>
        <p:txBody>
          <a:bodyPr wrap="square" rtlCol="0">
            <a:spAutoFit/>
          </a:bodyPr>
          <a:lstStyle/>
          <a:p>
            <a:r>
              <a:rPr lang="cs-CZ" sz="2400" dirty="0" smtClean="0">
                <a:solidFill>
                  <a:srgbClr val="FF0000"/>
                </a:solidFill>
              </a:rPr>
              <a:t>Portrétu Vladislava Jagellonského</a:t>
            </a:r>
            <a:endParaRPr lang="cs-CZ" sz="2400" dirty="0">
              <a:solidFill>
                <a:srgbClr val="FF0000"/>
              </a:solidFill>
            </a:endParaRPr>
          </a:p>
        </p:txBody>
      </p:sp>
      <p:sp>
        <p:nvSpPr>
          <p:cNvPr id="10" name="TextovéPole 9"/>
          <p:cNvSpPr txBox="1"/>
          <p:nvPr/>
        </p:nvSpPr>
        <p:spPr>
          <a:xfrm>
            <a:off x="179512" y="6279703"/>
            <a:ext cx="6336704" cy="461665"/>
          </a:xfrm>
          <a:prstGeom prst="rect">
            <a:avLst/>
          </a:prstGeom>
          <a:noFill/>
        </p:spPr>
        <p:txBody>
          <a:bodyPr wrap="square" rtlCol="0">
            <a:spAutoFit/>
          </a:bodyPr>
          <a:lstStyle/>
          <a:p>
            <a:r>
              <a:rPr lang="cs-CZ" sz="2400" dirty="0" smtClean="0"/>
              <a:t>Vyber správnou odpověď a klikni do obrázku</a:t>
            </a:r>
            <a:endParaRPr lang="cs-CZ" sz="2400" dirty="0"/>
          </a:p>
        </p:txBody>
      </p:sp>
      <p:pic>
        <p:nvPicPr>
          <p:cNvPr id="13" name="Obrázek 12"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30047" y="1340955"/>
            <a:ext cx="2501793" cy="3384189"/>
          </a:xfrm>
          <a:prstGeom prst="rect">
            <a:avLst/>
          </a:prstGeom>
        </p:spPr>
      </p:pic>
      <p:pic>
        <p:nvPicPr>
          <p:cNvPr id="15" name="Obrázek 14" descr="Výřez obrazovky"/>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660232" y="1196752"/>
            <a:ext cx="1868537" cy="3687611"/>
          </a:xfrm>
          <a:prstGeom prst="rect">
            <a:avLst/>
          </a:prstGeom>
        </p:spPr>
      </p:pic>
    </p:spTree>
    <p:extLst>
      <p:ext uri="{BB962C8B-B14F-4D97-AF65-F5344CB8AC3E}">
        <p14:creationId xmlns:p14="http://schemas.microsoft.com/office/powerpoint/2010/main" xmlns="" val="3033025733"/>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5"/>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6" presetClass="emph" presetSubtype="0" fill="hold" nodeType="clickEffect">
                                  <p:stCondLst>
                                    <p:cond delay="0"/>
                                  </p:stCondLst>
                                  <p:childTnLst>
                                    <p:animScale>
                                      <p:cBhvr>
                                        <p:cTn id="15" dur="2000" fill="hold"/>
                                        <p:tgtEl>
                                          <p:spTgt spid="13"/>
                                        </p:tgtEl>
                                      </p:cBhvr>
                                      <p:by x="150000" y="150000"/>
                                    </p:animScale>
                                  </p:childTnLst>
                                </p:cTn>
                              </p:par>
                            </p:childTnLst>
                          </p:cTn>
                        </p:par>
                      </p:childTnLst>
                    </p:cTn>
                  </p:par>
                </p:childTnLst>
              </p:cTn>
              <p:nextCondLst>
                <p:cond evt="onClick" delay="0">
                  <p:tgtEl>
                    <p:spTgt spid="13"/>
                  </p:tgtEl>
                </p:cond>
              </p:nextCondLst>
            </p:seq>
            <p:seq concurrent="1" nextAc="seek">
              <p:cTn id="16" restart="whenNotActive" fill="hold" evtFilter="cancelBubble" nodeType="interactiveSeq">
                <p:stCondLst>
                  <p:cond evt="onClick" delay="0">
                    <p:tgtEl>
                      <p:spTgt spid="15"/>
                    </p:tgtEl>
                  </p:cond>
                </p:stCondLst>
                <p:endSync evt="end" delay="0">
                  <p:rtn val="all"/>
                </p:endSync>
                <p:childTnLst>
                  <p:par>
                    <p:cTn id="17" fill="hold">
                      <p:stCondLst>
                        <p:cond delay="0"/>
                      </p:stCondLst>
                      <p:childTnLst>
                        <p:par>
                          <p:cTn id="18" fill="hold">
                            <p:stCondLst>
                              <p:cond delay="0"/>
                            </p:stCondLst>
                            <p:childTnLst>
                              <p:par>
                                <p:cTn id="19" presetID="1" presetClass="exit"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15"/>
                  </p:tgtEl>
                </p:cond>
              </p:nextCondLst>
            </p:seq>
          </p:childTnLst>
        </p:cTn>
      </p:par>
    </p:tnLst>
    <p:bldLst>
      <p:bldP spid="5" grpId="0"/>
      <p:bldP spid="7" grpId="0"/>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pPr/>
              <a:t>22</a:t>
            </a:fld>
            <a:endParaRPr lang="cs-CZ"/>
          </a:p>
        </p:txBody>
      </p:sp>
      <p:sp>
        <p:nvSpPr>
          <p:cNvPr id="3" name="TextovéPole 2"/>
          <p:cNvSpPr txBox="1"/>
          <p:nvPr/>
        </p:nvSpPr>
        <p:spPr>
          <a:xfrm flipH="1">
            <a:off x="1979712" y="404664"/>
            <a:ext cx="5184576" cy="646331"/>
          </a:xfrm>
          <a:prstGeom prst="rect">
            <a:avLst/>
          </a:prstGeom>
          <a:solidFill>
            <a:schemeClr val="accent2"/>
          </a:solidFill>
        </p:spPr>
        <p:txBody>
          <a:bodyPr wrap="square" rtlCol="0">
            <a:spAutoFit/>
          </a:bodyPr>
          <a:lstStyle/>
          <a:p>
            <a:r>
              <a:rPr lang="cs-CZ" sz="3600" dirty="0" smtClean="0">
                <a:solidFill>
                  <a:schemeClr val="bg1"/>
                </a:solidFill>
              </a:rPr>
              <a:t>Matěj Rejsek pracoval na:</a:t>
            </a:r>
            <a:endParaRPr lang="cs-CZ" sz="3600" dirty="0">
              <a:solidFill>
                <a:schemeClr val="bg1"/>
              </a:solidFill>
            </a:endParaRPr>
          </a:p>
        </p:txBody>
      </p:sp>
      <p:pic>
        <p:nvPicPr>
          <p:cNvPr id="4" name="Obrázek 3" descr="Výřez obrazovky"/>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5536" y="1196752"/>
            <a:ext cx="2430880" cy="3282401"/>
          </a:xfrm>
          <a:prstGeom prst="rect">
            <a:avLst/>
          </a:prstGeom>
        </p:spPr>
      </p:pic>
      <p:sp>
        <p:nvSpPr>
          <p:cNvPr id="5" name="TextovéPole 4"/>
          <p:cNvSpPr txBox="1"/>
          <p:nvPr/>
        </p:nvSpPr>
        <p:spPr>
          <a:xfrm>
            <a:off x="683569" y="4581128"/>
            <a:ext cx="1980578" cy="954107"/>
          </a:xfrm>
          <a:prstGeom prst="rect">
            <a:avLst/>
          </a:prstGeom>
          <a:noFill/>
        </p:spPr>
        <p:txBody>
          <a:bodyPr wrap="square" rtlCol="0">
            <a:spAutoFit/>
          </a:bodyPr>
          <a:lstStyle/>
          <a:p>
            <a:r>
              <a:rPr lang="cs-CZ" sz="2800" dirty="0" smtClean="0">
                <a:solidFill>
                  <a:srgbClr val="FF0000"/>
                </a:solidFill>
              </a:rPr>
              <a:t>opevnění </a:t>
            </a:r>
            <a:r>
              <a:rPr lang="cs-CZ" sz="2800" dirty="0" smtClean="0">
                <a:solidFill>
                  <a:srgbClr val="FF0000"/>
                </a:solidFill>
              </a:rPr>
              <a:t>Pardubic</a:t>
            </a:r>
            <a:endParaRPr lang="cs-CZ" sz="2800" dirty="0">
              <a:solidFill>
                <a:srgbClr val="FF0000"/>
              </a:solidFill>
            </a:endParaRPr>
          </a:p>
        </p:txBody>
      </p:sp>
      <p:sp>
        <p:nvSpPr>
          <p:cNvPr id="7" name="TextovéPole 6"/>
          <p:cNvSpPr txBox="1"/>
          <p:nvPr/>
        </p:nvSpPr>
        <p:spPr>
          <a:xfrm>
            <a:off x="3491880" y="4581128"/>
            <a:ext cx="2448272" cy="954107"/>
          </a:xfrm>
          <a:prstGeom prst="rect">
            <a:avLst/>
          </a:prstGeom>
          <a:noFill/>
        </p:spPr>
        <p:txBody>
          <a:bodyPr wrap="square" rtlCol="0">
            <a:spAutoFit/>
          </a:bodyPr>
          <a:lstStyle/>
          <a:p>
            <a:r>
              <a:rPr lang="cs-CZ" sz="2800" dirty="0" smtClean="0">
                <a:solidFill>
                  <a:srgbClr val="FF0000"/>
                </a:solidFill>
              </a:rPr>
              <a:t>Litoměřickém oltáři</a:t>
            </a:r>
            <a:endParaRPr lang="cs-CZ" sz="2800" dirty="0">
              <a:solidFill>
                <a:srgbClr val="FF0000"/>
              </a:solidFill>
            </a:endParaRPr>
          </a:p>
        </p:txBody>
      </p:sp>
      <p:sp>
        <p:nvSpPr>
          <p:cNvPr id="9" name="TextovéPole 8"/>
          <p:cNvSpPr txBox="1"/>
          <p:nvPr/>
        </p:nvSpPr>
        <p:spPr>
          <a:xfrm>
            <a:off x="6569516" y="4653136"/>
            <a:ext cx="2394971" cy="1384995"/>
          </a:xfrm>
          <a:prstGeom prst="rect">
            <a:avLst/>
          </a:prstGeom>
          <a:noFill/>
        </p:spPr>
        <p:txBody>
          <a:bodyPr wrap="square" rtlCol="0">
            <a:spAutoFit/>
          </a:bodyPr>
          <a:lstStyle/>
          <a:p>
            <a:r>
              <a:rPr lang="cs-CZ" sz="2800" dirty="0" smtClean="0">
                <a:solidFill>
                  <a:srgbClr val="FF0000"/>
                </a:solidFill>
              </a:rPr>
              <a:t>Chrámu sv. Barbory </a:t>
            </a:r>
          </a:p>
          <a:p>
            <a:r>
              <a:rPr lang="cs-CZ" sz="2800" dirty="0" smtClean="0">
                <a:solidFill>
                  <a:srgbClr val="FF0000"/>
                </a:solidFill>
              </a:rPr>
              <a:t>v Kutné Hoře</a:t>
            </a:r>
            <a:endParaRPr lang="cs-CZ" sz="2800" dirty="0">
              <a:solidFill>
                <a:srgbClr val="FF0000"/>
              </a:solidFill>
            </a:endParaRPr>
          </a:p>
        </p:txBody>
      </p:sp>
      <p:sp>
        <p:nvSpPr>
          <p:cNvPr id="10" name="TextovéPole 9"/>
          <p:cNvSpPr txBox="1"/>
          <p:nvPr/>
        </p:nvSpPr>
        <p:spPr>
          <a:xfrm>
            <a:off x="251520" y="6207695"/>
            <a:ext cx="6120680" cy="461665"/>
          </a:xfrm>
          <a:prstGeom prst="rect">
            <a:avLst/>
          </a:prstGeom>
          <a:noFill/>
        </p:spPr>
        <p:txBody>
          <a:bodyPr wrap="square" rtlCol="0">
            <a:spAutoFit/>
          </a:bodyPr>
          <a:lstStyle/>
          <a:p>
            <a:r>
              <a:rPr lang="cs-CZ" sz="2400" dirty="0" smtClean="0"/>
              <a:t>Vyber správnou odpověď a klikni do obrázku</a:t>
            </a:r>
            <a:endParaRPr lang="cs-CZ" sz="2400" dirty="0"/>
          </a:p>
        </p:txBody>
      </p:sp>
      <p:pic>
        <p:nvPicPr>
          <p:cNvPr id="11" name="Obrázek 10" descr="Výřez obrazovky"/>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372200" y="1196752"/>
            <a:ext cx="2440627" cy="3311595"/>
          </a:xfrm>
          <a:prstGeom prst="rect">
            <a:avLst/>
          </a:prstGeom>
        </p:spPr>
      </p:pic>
      <p:pic>
        <p:nvPicPr>
          <p:cNvPr id="12" name="Obrázek 11" descr="Výřez obrazovky"/>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635896" y="1286763"/>
            <a:ext cx="2140862" cy="3294365"/>
          </a:xfrm>
          <a:prstGeom prst="rect">
            <a:avLst/>
          </a:prstGeom>
        </p:spPr>
      </p:pic>
    </p:spTree>
    <p:extLst>
      <p:ext uri="{BB962C8B-B14F-4D97-AF65-F5344CB8AC3E}">
        <p14:creationId xmlns:p14="http://schemas.microsoft.com/office/powerpoint/2010/main" xmlns="" val="174584787"/>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9"/>
                                        </p:tgtEl>
                                      </p:cBhvr>
                                      <p:by x="150000" y="150000"/>
                                    </p:animScale>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nodeType="clickEffect">
                                  <p:stCondLst>
                                    <p:cond delay="0"/>
                                  </p:stCondLst>
                                  <p:childTnLst>
                                    <p:animScale>
                                      <p:cBhvr>
                                        <p:cTn id="20" dur="2000" fill="hold"/>
                                        <p:tgtEl>
                                          <p:spTgt spid="11"/>
                                        </p:tgtEl>
                                      </p:cBhvr>
                                      <p:by x="150000" y="150000"/>
                                    </p:animScale>
                                  </p:childTnLst>
                                </p:cTn>
                              </p:par>
                            </p:childTnLst>
                          </p:cTn>
                        </p:par>
                      </p:childTnLst>
                    </p:cTn>
                  </p:par>
                </p:childTnLst>
              </p:cTn>
              <p:nextCondLst>
                <p:cond evt="onClick" delay="0">
                  <p:tgtEl>
                    <p:spTgt spid="11"/>
                  </p:tgtEl>
                </p:cond>
              </p:nextCondLst>
            </p:seq>
          </p:childTnLst>
        </p:cTn>
      </p:par>
    </p:tnLst>
    <p:bldLst>
      <p:bldP spid="5" grpId="0"/>
      <p:bldP spid="7"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pPr/>
              <a:t>23</a:t>
            </a:fld>
            <a:endParaRPr lang="cs-CZ"/>
          </a:p>
        </p:txBody>
      </p:sp>
      <p:sp>
        <p:nvSpPr>
          <p:cNvPr id="3" name="Zástupný symbol pro obsah 6"/>
          <p:cNvSpPr txBox="1">
            <a:spLocks/>
          </p:cNvSpPr>
          <p:nvPr/>
        </p:nvSpPr>
        <p:spPr>
          <a:xfrm>
            <a:off x="872067" y="2636912"/>
            <a:ext cx="7636063" cy="3489251"/>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cs-CZ" dirty="0" smtClean="0"/>
              <a:t>Chrám sv. Ducha je postaven z kamene</a:t>
            </a:r>
          </a:p>
          <a:p>
            <a:r>
              <a:rPr lang="cs-CZ" dirty="0" smtClean="0"/>
              <a:t>Vladislav Jagellonský podporoval umění</a:t>
            </a:r>
          </a:p>
          <a:p>
            <a:r>
              <a:rPr lang="cs-CZ" dirty="0" smtClean="0"/>
              <a:t>Benedikt </a:t>
            </a:r>
            <a:r>
              <a:rPr lang="cs-CZ" dirty="0" err="1" smtClean="0"/>
              <a:t>Ried</a:t>
            </a:r>
            <a:r>
              <a:rPr lang="cs-CZ" dirty="0" smtClean="0"/>
              <a:t> byl fortifikační stavitel</a:t>
            </a:r>
          </a:p>
          <a:p>
            <a:r>
              <a:rPr lang="cs-CZ" dirty="0" smtClean="0"/>
              <a:t>Podílel se na stavbě Prašné brány</a:t>
            </a:r>
          </a:p>
          <a:p>
            <a:r>
              <a:rPr lang="cs-CZ" dirty="0" smtClean="0"/>
              <a:t>Pokračoval ve stavbě chrámu sv. Barbory</a:t>
            </a:r>
          </a:p>
          <a:p>
            <a:r>
              <a:rPr lang="cs-CZ" dirty="0" smtClean="0"/>
              <a:t>Rekonstruoval Křivoklát</a:t>
            </a:r>
          </a:p>
          <a:p>
            <a:r>
              <a:rPr lang="cs-CZ" dirty="0" smtClean="0"/>
              <a:t>Matěj Rejsek pocházel z Německa</a:t>
            </a:r>
            <a:endParaRPr lang="cs-CZ" dirty="0"/>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23</a:t>
            </a:fld>
            <a:endParaRPr lang="cs-CZ"/>
          </a:p>
        </p:txBody>
      </p:sp>
      <p:sp>
        <p:nvSpPr>
          <p:cNvPr id="5" name="Nadpis 5"/>
          <p:cNvSpPr txBox="1">
            <a:spLocks/>
          </p:cNvSpPr>
          <p:nvPr/>
        </p:nvSpPr>
        <p:spPr>
          <a:xfrm>
            <a:off x="822412" y="554352"/>
            <a:ext cx="7499176" cy="786416"/>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s-CZ" dirty="0" smtClean="0">
                <a:solidFill>
                  <a:schemeClr val="tx2">
                    <a:lumMod val="60000"/>
                    <a:lumOff val="40000"/>
                  </a:schemeClr>
                </a:solidFill>
              </a:rPr>
              <a:t>Rozhodni o správnosti tvrzení </a:t>
            </a:r>
            <a:r>
              <a:rPr lang="cs-CZ" dirty="0" smtClean="0"/>
              <a:t>o správnosti tvrzení</a:t>
            </a:r>
            <a:endParaRPr lang="cs-CZ" dirty="0"/>
          </a:p>
        </p:txBody>
      </p:sp>
      <p:sp>
        <p:nvSpPr>
          <p:cNvPr id="6" name="TextovéPole 5"/>
          <p:cNvSpPr txBox="1"/>
          <p:nvPr/>
        </p:nvSpPr>
        <p:spPr>
          <a:xfrm>
            <a:off x="6660232" y="2636912"/>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7" name="TextovéPole 6"/>
          <p:cNvSpPr txBox="1"/>
          <p:nvPr/>
        </p:nvSpPr>
        <p:spPr>
          <a:xfrm>
            <a:off x="7956376" y="2636912"/>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8" name="TextovéPole 7"/>
          <p:cNvSpPr txBox="1"/>
          <p:nvPr/>
        </p:nvSpPr>
        <p:spPr>
          <a:xfrm>
            <a:off x="6660232" y="3068960"/>
            <a:ext cx="792088" cy="461665"/>
          </a:xfrm>
          <a:prstGeom prst="rect">
            <a:avLst/>
          </a:prstGeom>
          <a:noFill/>
        </p:spPr>
        <p:txBody>
          <a:bodyPr wrap="square" rtlCol="0">
            <a:spAutoFit/>
          </a:bodyPr>
          <a:lstStyle/>
          <a:p>
            <a:r>
              <a:rPr lang="cs-CZ" sz="2400" dirty="0" smtClean="0">
                <a:solidFill>
                  <a:srgbClr val="FF0000"/>
                </a:solidFill>
              </a:rPr>
              <a:t>ANO</a:t>
            </a:r>
            <a:endParaRPr lang="cs-CZ" sz="2400" dirty="0">
              <a:solidFill>
                <a:srgbClr val="FF0000"/>
              </a:solidFill>
            </a:endParaRPr>
          </a:p>
        </p:txBody>
      </p:sp>
      <p:sp>
        <p:nvSpPr>
          <p:cNvPr id="9" name="TextovéPole 8"/>
          <p:cNvSpPr txBox="1"/>
          <p:nvPr/>
        </p:nvSpPr>
        <p:spPr>
          <a:xfrm>
            <a:off x="7956376" y="3068960"/>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0" name="TextovéPole 9"/>
          <p:cNvSpPr txBox="1"/>
          <p:nvPr/>
        </p:nvSpPr>
        <p:spPr>
          <a:xfrm>
            <a:off x="6660232" y="3530625"/>
            <a:ext cx="792088" cy="461665"/>
          </a:xfrm>
          <a:prstGeom prst="rect">
            <a:avLst/>
          </a:prstGeom>
          <a:noFill/>
        </p:spPr>
        <p:txBody>
          <a:bodyPr wrap="square" rtlCol="0">
            <a:spAutoFit/>
          </a:bodyPr>
          <a:lstStyle/>
          <a:p>
            <a:r>
              <a:rPr lang="cs-CZ" sz="2400" dirty="0" smtClean="0">
                <a:solidFill>
                  <a:srgbClr val="FF0000"/>
                </a:solidFill>
              </a:rPr>
              <a:t>ANO</a:t>
            </a:r>
            <a:endParaRPr lang="cs-CZ" sz="2400" dirty="0">
              <a:solidFill>
                <a:srgbClr val="FF0000"/>
              </a:solidFill>
            </a:endParaRPr>
          </a:p>
        </p:txBody>
      </p:sp>
      <p:sp>
        <p:nvSpPr>
          <p:cNvPr id="11" name="TextovéPole 10"/>
          <p:cNvSpPr txBox="1"/>
          <p:nvPr/>
        </p:nvSpPr>
        <p:spPr>
          <a:xfrm>
            <a:off x="7956376" y="3501008"/>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2" name="TextovéPole 11"/>
          <p:cNvSpPr txBox="1"/>
          <p:nvPr/>
        </p:nvSpPr>
        <p:spPr>
          <a:xfrm>
            <a:off x="6660232" y="3933056"/>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3" name="TextovéPole 12"/>
          <p:cNvSpPr txBox="1"/>
          <p:nvPr/>
        </p:nvSpPr>
        <p:spPr>
          <a:xfrm>
            <a:off x="7956376" y="3933056"/>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4" name="TextovéPole 13"/>
          <p:cNvSpPr txBox="1"/>
          <p:nvPr/>
        </p:nvSpPr>
        <p:spPr>
          <a:xfrm>
            <a:off x="6660232" y="4365104"/>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5" name="TextovéPole 14"/>
          <p:cNvSpPr txBox="1"/>
          <p:nvPr/>
        </p:nvSpPr>
        <p:spPr>
          <a:xfrm>
            <a:off x="7956376" y="4365104"/>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6" name="TextovéPole 15"/>
          <p:cNvSpPr txBox="1"/>
          <p:nvPr/>
        </p:nvSpPr>
        <p:spPr>
          <a:xfrm>
            <a:off x="6660232" y="4839543"/>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7" name="TextovéPole 16"/>
          <p:cNvSpPr txBox="1"/>
          <p:nvPr/>
        </p:nvSpPr>
        <p:spPr>
          <a:xfrm>
            <a:off x="7956376" y="4839543"/>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8" name="TextovéPole 17"/>
          <p:cNvSpPr txBox="1"/>
          <p:nvPr/>
        </p:nvSpPr>
        <p:spPr>
          <a:xfrm>
            <a:off x="6660232" y="5301208"/>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9" name="TextovéPole 18"/>
          <p:cNvSpPr txBox="1"/>
          <p:nvPr/>
        </p:nvSpPr>
        <p:spPr>
          <a:xfrm>
            <a:off x="7956376" y="5301208"/>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20" name="TextovéPole 19"/>
          <p:cNvSpPr txBox="1"/>
          <p:nvPr/>
        </p:nvSpPr>
        <p:spPr>
          <a:xfrm>
            <a:off x="1043608" y="1887215"/>
            <a:ext cx="4032448" cy="461665"/>
          </a:xfrm>
          <a:prstGeom prst="rect">
            <a:avLst/>
          </a:prstGeom>
          <a:noFill/>
        </p:spPr>
        <p:txBody>
          <a:bodyPr wrap="square" rtlCol="0">
            <a:spAutoFit/>
          </a:bodyPr>
          <a:lstStyle/>
          <a:p>
            <a:r>
              <a:rPr lang="cs-CZ" sz="2400" dirty="0" smtClean="0">
                <a:solidFill>
                  <a:srgbClr val="FF0000"/>
                </a:solidFill>
              </a:rPr>
              <a:t>Klikni na správnou odpověď</a:t>
            </a:r>
            <a:endParaRPr lang="cs-CZ" sz="2400" dirty="0">
              <a:solidFill>
                <a:srgbClr val="FF0000"/>
              </a:solidFill>
            </a:endParaRPr>
          </a:p>
        </p:txBody>
      </p:sp>
    </p:spTree>
    <p:extLst>
      <p:ext uri="{BB962C8B-B14F-4D97-AF65-F5344CB8AC3E}">
        <p14:creationId xmlns:p14="http://schemas.microsoft.com/office/powerpoint/2010/main" xmlns="" val="2054888273"/>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7"/>
                                        </p:tgtEl>
                                      </p:cBhvr>
                                      <p:by x="150000" y="150000"/>
                                    </p:animScale>
                                  </p:child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8"/>
                                        </p:tgtEl>
                                      </p:cBhvr>
                                      <p:by x="150000" y="150000"/>
                                    </p:animScale>
                                  </p:childTnLst>
                                </p:cTn>
                              </p:par>
                            </p:childTnLst>
                          </p:cTn>
                        </p:par>
                      </p:childTnLst>
                    </p:cTn>
                  </p:par>
                </p:childTnLst>
              </p:cTn>
              <p:nextCondLst>
                <p:cond evt="onClick" delay="0">
                  <p:tgtEl>
                    <p:spTgt spid="8"/>
                  </p:tgtEl>
                </p:cond>
              </p:nextCondLst>
            </p:seq>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grpId="0" nodeType="clickEffect">
                                  <p:stCondLst>
                                    <p:cond delay="0"/>
                                  </p:stCondLst>
                                  <p:childTnLst>
                                    <p:animScale>
                                      <p:cBhvr>
                                        <p:cTn id="26" dur="2000" fill="hold"/>
                                        <p:tgtEl>
                                          <p:spTgt spid="10"/>
                                        </p:tgtEl>
                                      </p:cBhvr>
                                      <p:by x="150000" y="150000"/>
                                    </p:animScale>
                                  </p:childTnLst>
                                </p:cTn>
                              </p:par>
                            </p:childTnLst>
                          </p:cTn>
                        </p:par>
                      </p:childTnLst>
                    </p:cTn>
                  </p:par>
                </p:childTnLst>
              </p:cTn>
              <p:nextCondLst>
                <p:cond evt="onClick" delay="0">
                  <p:tgtEl>
                    <p:spTgt spid="10"/>
                  </p:tgtEl>
                </p:cond>
              </p:nextCondLst>
            </p:seq>
            <p:seq concurrent="1" nextAc="seek">
              <p:cTn id="27" restart="whenNotActive" fill="hold" evtFilter="cancelBubble" nodeType="interactiveSeq">
                <p:stCondLst>
                  <p:cond evt="onClick" delay="0">
                    <p:tgtEl>
                      <p:spTgt spid="11"/>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32" restart="whenNotActive" fill="hold" evtFilter="cancelBubble" nodeType="interactiveSeq">
                <p:stCondLst>
                  <p:cond evt="onClick" delay="0">
                    <p:tgtEl>
                      <p:spTgt spid="12"/>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37" restart="whenNotActive" fill="hold" evtFilter="cancelBubble" nodeType="interactiveSeq">
                <p:stCondLst>
                  <p:cond evt="onClick" delay="0">
                    <p:tgtEl>
                      <p:spTgt spid="13"/>
                    </p:tgtEl>
                  </p:cond>
                </p:stCondLst>
                <p:endSync evt="end" delay="0">
                  <p:rtn val="all"/>
                </p:endSync>
                <p:childTnLst>
                  <p:par>
                    <p:cTn id="38" fill="hold">
                      <p:stCondLst>
                        <p:cond delay="0"/>
                      </p:stCondLst>
                      <p:childTnLst>
                        <p:par>
                          <p:cTn id="39" fill="hold">
                            <p:stCondLst>
                              <p:cond delay="0"/>
                            </p:stCondLst>
                            <p:childTnLst>
                              <p:par>
                                <p:cTn id="40" presetID="6" presetClass="emph" presetSubtype="0" fill="hold" grpId="0" nodeType="clickEffect">
                                  <p:stCondLst>
                                    <p:cond delay="0"/>
                                  </p:stCondLst>
                                  <p:childTnLst>
                                    <p:animScale>
                                      <p:cBhvr>
                                        <p:cTn id="41" dur="2000" fill="hold"/>
                                        <p:tgtEl>
                                          <p:spTgt spid="13"/>
                                        </p:tgtEl>
                                      </p:cBhvr>
                                      <p:by x="150000" y="150000"/>
                                    </p:animScale>
                                  </p:childTnLst>
                                </p:cTn>
                              </p:par>
                            </p:childTnLst>
                          </p:cTn>
                        </p:par>
                      </p:childTnLst>
                    </p:cTn>
                  </p:par>
                </p:childTnLst>
              </p:cTn>
              <p:nextCondLst>
                <p:cond evt="onClick" delay="0">
                  <p:tgtEl>
                    <p:spTgt spid="13"/>
                  </p:tgtEl>
                </p:cond>
              </p:nextCondLst>
            </p:seq>
            <p:seq concurrent="1" nextAc="seek">
              <p:cTn id="42" restart="whenNotActive" fill="hold" evtFilter="cancelBubble" nodeType="interactiveSeq">
                <p:stCondLst>
                  <p:cond evt="onClick" delay="0">
                    <p:tgtEl>
                      <p:spTgt spid="14"/>
                    </p:tgtEl>
                  </p:cond>
                </p:stCondLst>
                <p:endSync evt="end" delay="0">
                  <p:rtn val="all"/>
                </p:endSync>
                <p:childTnLst>
                  <p:par>
                    <p:cTn id="43" fill="hold">
                      <p:stCondLst>
                        <p:cond delay="0"/>
                      </p:stCondLst>
                      <p:childTnLst>
                        <p:par>
                          <p:cTn id="44" fill="hold">
                            <p:stCondLst>
                              <p:cond delay="0"/>
                            </p:stCondLst>
                            <p:childTnLst>
                              <p:par>
                                <p:cTn id="45" presetID="6" presetClass="emph" presetSubtype="0" fill="hold" grpId="0" nodeType="clickEffect">
                                  <p:stCondLst>
                                    <p:cond delay="0"/>
                                  </p:stCondLst>
                                  <p:childTnLst>
                                    <p:animScale>
                                      <p:cBhvr>
                                        <p:cTn id="46" dur="2000" fill="hold"/>
                                        <p:tgtEl>
                                          <p:spTgt spid="14"/>
                                        </p:tgtEl>
                                      </p:cBhvr>
                                      <p:by x="150000" y="150000"/>
                                    </p:animScale>
                                  </p:childTnLst>
                                </p:cTn>
                              </p:par>
                            </p:childTnLst>
                          </p:cTn>
                        </p:par>
                      </p:childTnLst>
                    </p:cTn>
                  </p:par>
                </p:childTnLst>
              </p:cTn>
              <p:nextCondLst>
                <p:cond evt="onClick" delay="0">
                  <p:tgtEl>
                    <p:spTgt spid="14"/>
                  </p:tgtEl>
                </p:cond>
              </p:nextCondLst>
            </p:seq>
            <p:seq concurrent="1" nextAc="seek">
              <p:cTn id="47" restart="whenNotActive" fill="hold" evtFilter="cancelBubble" nodeType="interactiveSeq">
                <p:stCondLst>
                  <p:cond evt="onClick" delay="0">
                    <p:tgtEl>
                      <p:spTgt spid="15"/>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52" restart="whenNotActive" fill="hold" evtFilter="cancelBubble" nodeType="interactiveSeq">
                <p:stCondLst>
                  <p:cond evt="onClick" delay="0">
                    <p:tgtEl>
                      <p:spTgt spid="1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7" restart="whenNotActive" fill="hold" evtFilter="cancelBubble" nodeType="interactiveSeq">
                <p:stCondLst>
                  <p:cond evt="onClick" delay="0">
                    <p:tgtEl>
                      <p:spTgt spid="17"/>
                    </p:tgtEl>
                  </p:cond>
                </p:stCondLst>
                <p:endSync evt="end" delay="0">
                  <p:rtn val="all"/>
                </p:endSync>
                <p:childTnLst>
                  <p:par>
                    <p:cTn id="58" fill="hold">
                      <p:stCondLst>
                        <p:cond delay="0"/>
                      </p:stCondLst>
                      <p:childTnLst>
                        <p:par>
                          <p:cTn id="59" fill="hold">
                            <p:stCondLst>
                              <p:cond delay="0"/>
                            </p:stCondLst>
                            <p:childTnLst>
                              <p:par>
                                <p:cTn id="60" presetID="6" presetClass="emph" presetSubtype="0" fill="hold" grpId="0" nodeType="clickEffect">
                                  <p:stCondLst>
                                    <p:cond delay="0"/>
                                  </p:stCondLst>
                                  <p:childTnLst>
                                    <p:animScale>
                                      <p:cBhvr>
                                        <p:cTn id="61" dur="2000" fill="hold"/>
                                        <p:tgtEl>
                                          <p:spTgt spid="17"/>
                                        </p:tgtEl>
                                      </p:cBhvr>
                                      <p:by x="150000" y="150000"/>
                                    </p:animScale>
                                  </p:childTnLst>
                                </p:cTn>
                              </p:par>
                            </p:childTnLst>
                          </p:cTn>
                        </p:par>
                      </p:childTnLst>
                    </p:cTn>
                  </p:par>
                </p:childTnLst>
              </p:cTn>
              <p:nextCondLst>
                <p:cond evt="onClick" delay="0">
                  <p:tgtEl>
                    <p:spTgt spid="17"/>
                  </p:tgtEl>
                </p:cond>
              </p:nextCondLst>
            </p:seq>
            <p:seq concurrent="1" nextAc="seek">
              <p:cTn id="62" restart="whenNotActive" fill="hold" evtFilter="cancelBubble" nodeType="interactiveSeq">
                <p:stCondLst>
                  <p:cond evt="onClick" delay="0">
                    <p:tgtEl>
                      <p:spTgt spid="18"/>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67" restart="whenNotActive" fill="hold" evtFilter="cancelBubble" nodeType="interactiveSeq">
                <p:stCondLst>
                  <p:cond evt="onClick" delay="0">
                    <p:tgtEl>
                      <p:spTgt spid="19"/>
                    </p:tgtEl>
                  </p:cond>
                </p:stCondLst>
                <p:endSync evt="end" delay="0">
                  <p:rtn val="all"/>
                </p:endSync>
                <p:childTnLst>
                  <p:par>
                    <p:cTn id="68" fill="hold">
                      <p:stCondLst>
                        <p:cond delay="0"/>
                      </p:stCondLst>
                      <p:childTnLst>
                        <p:par>
                          <p:cTn id="69" fill="hold">
                            <p:stCondLst>
                              <p:cond delay="0"/>
                            </p:stCondLst>
                            <p:childTnLst>
                              <p:par>
                                <p:cTn id="70" presetID="6" presetClass="emph" presetSubtype="0" fill="hold" grpId="0" nodeType="clickEffect">
                                  <p:stCondLst>
                                    <p:cond delay="0"/>
                                  </p:stCondLst>
                                  <p:childTnLst>
                                    <p:animScale>
                                      <p:cBhvr>
                                        <p:cTn id="71" dur="2000" fill="hold"/>
                                        <p:tgtEl>
                                          <p:spTgt spid="19"/>
                                        </p:tgtEl>
                                      </p:cBhvr>
                                      <p:by x="150000" y="150000"/>
                                    </p:animScale>
                                  </p:childTnLst>
                                </p:cTn>
                              </p:par>
                            </p:childTnLst>
                          </p:cTn>
                        </p:par>
                      </p:childTnLst>
                    </p:cTn>
                  </p:par>
                </p:childTnLst>
              </p:cTn>
              <p:nextCondLst>
                <p:cond evt="onClick" delay="0">
                  <p:tgtEl>
                    <p:spTgt spid="19"/>
                  </p:tgtEl>
                </p:cond>
              </p:nextCondLst>
            </p:seq>
          </p:childTnLst>
        </p:cTn>
      </p:par>
    </p:tnLst>
    <p:bldLst>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Zástupný symbol pro číslo snímku 1"/>
          <p:cNvSpPr>
            <a:spLocks noGrp="1"/>
          </p:cNvSpPr>
          <p:nvPr>
            <p:ph type="sldNum" sz="quarter" idx="12"/>
          </p:nvPr>
        </p:nvSpPr>
        <p:spPr/>
        <p:txBody>
          <a:bodyPr/>
          <a:lstStyle/>
          <a:p>
            <a:fld id="{BC5885FD-E9F6-4616-A947-C967941DDDC2}" type="slidenum">
              <a:rPr lang="cs-CZ" smtClean="0"/>
              <a:pPr/>
              <a:t>24</a:t>
            </a:fld>
            <a:endParaRPr lang="cs-CZ"/>
          </a:p>
        </p:txBody>
      </p:sp>
      <p:sp>
        <p:nvSpPr>
          <p:cNvPr id="3" name="Zástupný symbol pro obsah 1"/>
          <p:cNvSpPr txBox="1">
            <a:spLocks/>
          </p:cNvSpPr>
          <p:nvPr/>
        </p:nvSpPr>
        <p:spPr>
          <a:xfrm>
            <a:off x="872067" y="2636912"/>
            <a:ext cx="7636063" cy="3489251"/>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cs-CZ" dirty="0" smtClean="0"/>
              <a:t>Královská oratoř je v chrámu sv. Barbory</a:t>
            </a:r>
          </a:p>
          <a:p>
            <a:r>
              <a:rPr lang="cs-CZ" dirty="0" smtClean="0"/>
              <a:t>Bašta je věž se střílnami</a:t>
            </a:r>
          </a:p>
          <a:p>
            <a:r>
              <a:rPr lang="cs-CZ" dirty="0" smtClean="0"/>
              <a:t>Oratoř je modlitebna</a:t>
            </a:r>
          </a:p>
          <a:p>
            <a:r>
              <a:rPr lang="cs-CZ" dirty="0" smtClean="0"/>
              <a:t>Hrad Rabí je v severních Čechách</a:t>
            </a:r>
          </a:p>
          <a:p>
            <a:r>
              <a:rPr lang="cs-CZ" dirty="0" smtClean="0"/>
              <a:t>Hrad Švihov je chráněn vodními příkopy</a:t>
            </a:r>
          </a:p>
          <a:p>
            <a:r>
              <a:rPr lang="cs-CZ" dirty="0" smtClean="0"/>
              <a:t>Knihtisk byl vynalezen v Čechách</a:t>
            </a:r>
          </a:p>
          <a:p>
            <a:r>
              <a:rPr lang="cs-CZ" dirty="0" smtClean="0"/>
              <a:t>Inkunábule </a:t>
            </a:r>
            <a:r>
              <a:rPr lang="cs-CZ" dirty="0" smtClean="0"/>
              <a:t>jsou prvotisky do roku 1500</a:t>
            </a:r>
            <a:endParaRPr lang="cs-CZ" dirty="0"/>
          </a:p>
        </p:txBody>
      </p:sp>
      <p:sp>
        <p:nvSpPr>
          <p:cNvPr id="4" name="Zástupný symbol pro číslo snímku 2"/>
          <p:cNvSpPr txBox="1">
            <a:spLocks/>
          </p:cNvSpPr>
          <p:nvPr/>
        </p:nvSpPr>
        <p:spPr>
          <a:xfrm>
            <a:off x="3991088" y="6250163"/>
            <a:ext cx="1161826" cy="365125"/>
          </a:xfrm>
          <a:prstGeom prst="rect">
            <a:avLst/>
          </a:prstGeom>
        </p:spPr>
        <p:txBody>
          <a:bodyPr vert="horz" lIns="91440" tIns="45720" rIns="91440" bIns="45720" rtlCol="0" anchor="ctr"/>
          <a:lstStyle>
            <a:defPPr>
              <a:defRPr lang="cs-CZ"/>
            </a:defPPr>
            <a:lvl1pPr marL="0" algn="ctr" defTabSz="914400" rtl="0" eaLnBrk="1" latinLnBrk="0" hangingPunct="1">
              <a:defRPr sz="10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C5885FD-E9F6-4616-A947-C967941DDDC2}" type="slidenum">
              <a:rPr lang="cs-CZ" smtClean="0"/>
              <a:pPr/>
              <a:t>24</a:t>
            </a:fld>
            <a:endParaRPr lang="cs-CZ"/>
          </a:p>
        </p:txBody>
      </p:sp>
      <p:sp>
        <p:nvSpPr>
          <p:cNvPr id="5" name="Nadpis 3"/>
          <p:cNvSpPr txBox="1">
            <a:spLocks/>
          </p:cNvSpPr>
          <p:nvPr/>
        </p:nvSpPr>
        <p:spPr>
          <a:xfrm>
            <a:off x="684474" y="698368"/>
            <a:ext cx="7775053" cy="858424"/>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cs-CZ" dirty="0" smtClean="0">
                <a:solidFill>
                  <a:schemeClr val="tx2">
                    <a:lumMod val="60000"/>
                    <a:lumOff val="40000"/>
                  </a:schemeClr>
                </a:solidFill>
              </a:rPr>
              <a:t>Rozhodni o správnosti tvrzení </a:t>
            </a:r>
            <a:r>
              <a:rPr lang="cs-CZ" dirty="0" smtClean="0"/>
              <a:t>o správnosti tvrzení</a:t>
            </a:r>
            <a:endParaRPr lang="cs-CZ" dirty="0"/>
          </a:p>
        </p:txBody>
      </p:sp>
      <p:sp>
        <p:nvSpPr>
          <p:cNvPr id="6" name="TextovéPole 5"/>
          <p:cNvSpPr txBox="1"/>
          <p:nvPr/>
        </p:nvSpPr>
        <p:spPr>
          <a:xfrm>
            <a:off x="6660232" y="2636912"/>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7" name="TextovéPole 6"/>
          <p:cNvSpPr txBox="1"/>
          <p:nvPr/>
        </p:nvSpPr>
        <p:spPr>
          <a:xfrm>
            <a:off x="7956376" y="2636912"/>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8" name="TextovéPole 7"/>
          <p:cNvSpPr txBox="1"/>
          <p:nvPr/>
        </p:nvSpPr>
        <p:spPr>
          <a:xfrm>
            <a:off x="6660232" y="3068960"/>
            <a:ext cx="792088" cy="461665"/>
          </a:xfrm>
          <a:prstGeom prst="rect">
            <a:avLst/>
          </a:prstGeom>
          <a:noFill/>
        </p:spPr>
        <p:txBody>
          <a:bodyPr wrap="square" rtlCol="0">
            <a:spAutoFit/>
          </a:bodyPr>
          <a:lstStyle/>
          <a:p>
            <a:r>
              <a:rPr lang="cs-CZ" sz="2400" dirty="0" smtClean="0">
                <a:solidFill>
                  <a:srgbClr val="FF0000"/>
                </a:solidFill>
              </a:rPr>
              <a:t>ANO</a:t>
            </a:r>
            <a:endParaRPr lang="cs-CZ" sz="2400" dirty="0">
              <a:solidFill>
                <a:srgbClr val="FF0000"/>
              </a:solidFill>
            </a:endParaRPr>
          </a:p>
        </p:txBody>
      </p:sp>
      <p:sp>
        <p:nvSpPr>
          <p:cNvPr id="9" name="TextovéPole 8"/>
          <p:cNvSpPr txBox="1"/>
          <p:nvPr/>
        </p:nvSpPr>
        <p:spPr>
          <a:xfrm>
            <a:off x="7956376" y="3068960"/>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0" name="TextovéPole 9"/>
          <p:cNvSpPr txBox="1"/>
          <p:nvPr/>
        </p:nvSpPr>
        <p:spPr>
          <a:xfrm>
            <a:off x="6660232" y="3530625"/>
            <a:ext cx="792088" cy="461665"/>
          </a:xfrm>
          <a:prstGeom prst="rect">
            <a:avLst/>
          </a:prstGeom>
          <a:noFill/>
        </p:spPr>
        <p:txBody>
          <a:bodyPr wrap="square" rtlCol="0">
            <a:spAutoFit/>
          </a:bodyPr>
          <a:lstStyle/>
          <a:p>
            <a:r>
              <a:rPr lang="cs-CZ" sz="2400" dirty="0" smtClean="0">
                <a:solidFill>
                  <a:srgbClr val="FF0000"/>
                </a:solidFill>
              </a:rPr>
              <a:t>ANO</a:t>
            </a:r>
            <a:endParaRPr lang="cs-CZ" sz="2400" dirty="0">
              <a:solidFill>
                <a:srgbClr val="FF0000"/>
              </a:solidFill>
            </a:endParaRPr>
          </a:p>
        </p:txBody>
      </p:sp>
      <p:sp>
        <p:nvSpPr>
          <p:cNvPr id="11" name="TextovéPole 10"/>
          <p:cNvSpPr txBox="1"/>
          <p:nvPr/>
        </p:nvSpPr>
        <p:spPr>
          <a:xfrm>
            <a:off x="7956376" y="3501008"/>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2" name="TextovéPole 11"/>
          <p:cNvSpPr txBox="1"/>
          <p:nvPr/>
        </p:nvSpPr>
        <p:spPr>
          <a:xfrm>
            <a:off x="6660232" y="3933056"/>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3" name="TextovéPole 12"/>
          <p:cNvSpPr txBox="1"/>
          <p:nvPr/>
        </p:nvSpPr>
        <p:spPr>
          <a:xfrm>
            <a:off x="7956376" y="3933056"/>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4" name="TextovéPole 13"/>
          <p:cNvSpPr txBox="1"/>
          <p:nvPr/>
        </p:nvSpPr>
        <p:spPr>
          <a:xfrm>
            <a:off x="6660232" y="4365104"/>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5" name="TextovéPole 14"/>
          <p:cNvSpPr txBox="1"/>
          <p:nvPr/>
        </p:nvSpPr>
        <p:spPr>
          <a:xfrm>
            <a:off x="7956376" y="4365104"/>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6" name="TextovéPole 15"/>
          <p:cNvSpPr txBox="1"/>
          <p:nvPr/>
        </p:nvSpPr>
        <p:spPr>
          <a:xfrm>
            <a:off x="6660232" y="4839543"/>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7" name="TextovéPole 16"/>
          <p:cNvSpPr txBox="1"/>
          <p:nvPr/>
        </p:nvSpPr>
        <p:spPr>
          <a:xfrm>
            <a:off x="7956376" y="4839543"/>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18" name="TextovéPole 17"/>
          <p:cNvSpPr txBox="1"/>
          <p:nvPr/>
        </p:nvSpPr>
        <p:spPr>
          <a:xfrm>
            <a:off x="6660232" y="5301208"/>
            <a:ext cx="793807" cy="461665"/>
          </a:xfrm>
          <a:prstGeom prst="rect">
            <a:avLst/>
          </a:prstGeom>
          <a:noFill/>
        </p:spPr>
        <p:txBody>
          <a:bodyPr wrap="none" rtlCol="0">
            <a:spAutoFit/>
          </a:bodyPr>
          <a:lstStyle/>
          <a:p>
            <a:r>
              <a:rPr lang="cs-CZ" sz="2400" dirty="0" smtClean="0">
                <a:solidFill>
                  <a:srgbClr val="FF0000"/>
                </a:solidFill>
              </a:rPr>
              <a:t>ANO</a:t>
            </a:r>
            <a:endParaRPr lang="cs-CZ" sz="2400" dirty="0">
              <a:solidFill>
                <a:srgbClr val="FF0000"/>
              </a:solidFill>
            </a:endParaRPr>
          </a:p>
        </p:txBody>
      </p:sp>
      <p:sp>
        <p:nvSpPr>
          <p:cNvPr id="19" name="TextovéPole 18"/>
          <p:cNvSpPr txBox="1"/>
          <p:nvPr/>
        </p:nvSpPr>
        <p:spPr>
          <a:xfrm>
            <a:off x="7956376" y="5301208"/>
            <a:ext cx="551754" cy="461665"/>
          </a:xfrm>
          <a:prstGeom prst="rect">
            <a:avLst/>
          </a:prstGeom>
          <a:noFill/>
        </p:spPr>
        <p:txBody>
          <a:bodyPr wrap="none" rtlCol="0">
            <a:spAutoFit/>
          </a:bodyPr>
          <a:lstStyle/>
          <a:p>
            <a:r>
              <a:rPr lang="cs-CZ" sz="2400" dirty="0" smtClean="0">
                <a:solidFill>
                  <a:srgbClr val="FF0000"/>
                </a:solidFill>
              </a:rPr>
              <a:t>NE</a:t>
            </a:r>
            <a:endParaRPr lang="cs-CZ" sz="2400" dirty="0">
              <a:solidFill>
                <a:srgbClr val="FF0000"/>
              </a:solidFill>
            </a:endParaRPr>
          </a:p>
        </p:txBody>
      </p:sp>
      <p:sp>
        <p:nvSpPr>
          <p:cNvPr id="20" name="TextovéPole 19"/>
          <p:cNvSpPr txBox="1"/>
          <p:nvPr/>
        </p:nvSpPr>
        <p:spPr>
          <a:xfrm>
            <a:off x="1043608" y="1887215"/>
            <a:ext cx="4032448" cy="461665"/>
          </a:xfrm>
          <a:prstGeom prst="rect">
            <a:avLst/>
          </a:prstGeom>
          <a:noFill/>
        </p:spPr>
        <p:txBody>
          <a:bodyPr wrap="square" rtlCol="0">
            <a:spAutoFit/>
          </a:bodyPr>
          <a:lstStyle/>
          <a:p>
            <a:r>
              <a:rPr lang="cs-CZ" sz="2400" dirty="0" smtClean="0">
                <a:solidFill>
                  <a:srgbClr val="FF0000"/>
                </a:solidFill>
              </a:rPr>
              <a:t>Klikni na správnou odpověď</a:t>
            </a:r>
            <a:endParaRPr lang="cs-CZ" sz="2400" dirty="0">
              <a:solidFill>
                <a:srgbClr val="FF0000"/>
              </a:solidFill>
            </a:endParaRPr>
          </a:p>
        </p:txBody>
      </p:sp>
    </p:spTree>
    <p:extLst>
      <p:ext uri="{BB962C8B-B14F-4D97-AF65-F5344CB8AC3E}">
        <p14:creationId xmlns:p14="http://schemas.microsoft.com/office/powerpoint/2010/main" xmlns="" val="2759703526"/>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7"/>
                                        </p:tgtEl>
                                      </p:cBhvr>
                                      <p:by x="150000" y="150000"/>
                                    </p:animScale>
                                  </p:child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8"/>
                                        </p:tgtEl>
                                      </p:cBhvr>
                                      <p:by x="150000" y="150000"/>
                                    </p:animScale>
                                  </p:childTnLst>
                                </p:cTn>
                              </p:par>
                            </p:childTnLst>
                          </p:cTn>
                        </p:par>
                      </p:childTnLst>
                    </p:cTn>
                  </p:par>
                </p:childTnLst>
              </p:cTn>
              <p:nextCondLst>
                <p:cond evt="onClick" delay="0">
                  <p:tgtEl>
                    <p:spTgt spid="8"/>
                  </p:tgtEl>
                </p:cond>
              </p:nextCondLst>
            </p:seq>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22" restart="whenNotActive" fill="hold" evtFilter="cancelBubble" nodeType="interactiveSeq">
                <p:stCondLst>
                  <p:cond evt="onClick" delay="0">
                    <p:tgtEl>
                      <p:spTgt spid="10"/>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grpId="0" nodeType="clickEffect">
                                  <p:stCondLst>
                                    <p:cond delay="0"/>
                                  </p:stCondLst>
                                  <p:childTnLst>
                                    <p:animScale>
                                      <p:cBhvr>
                                        <p:cTn id="26" dur="2000" fill="hold"/>
                                        <p:tgtEl>
                                          <p:spTgt spid="10"/>
                                        </p:tgtEl>
                                      </p:cBhvr>
                                      <p:by x="150000" y="150000"/>
                                    </p:animScale>
                                  </p:childTnLst>
                                </p:cTn>
                              </p:par>
                            </p:childTnLst>
                          </p:cTn>
                        </p:par>
                      </p:childTnLst>
                    </p:cTn>
                  </p:par>
                </p:childTnLst>
              </p:cTn>
              <p:nextCondLst>
                <p:cond evt="onClick" delay="0">
                  <p:tgtEl>
                    <p:spTgt spid="10"/>
                  </p:tgtEl>
                </p:cond>
              </p:nextCondLst>
            </p:seq>
            <p:seq concurrent="1" nextAc="seek">
              <p:cTn id="27" restart="whenNotActive" fill="hold" evtFilter="cancelBubble" nodeType="interactiveSeq">
                <p:stCondLst>
                  <p:cond evt="onClick" delay="0">
                    <p:tgtEl>
                      <p:spTgt spid="11"/>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32" restart="whenNotActive" fill="hold" evtFilter="cancelBubble" nodeType="interactiveSeq">
                <p:stCondLst>
                  <p:cond evt="onClick" delay="0">
                    <p:tgtEl>
                      <p:spTgt spid="12"/>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37" restart="whenNotActive" fill="hold" evtFilter="cancelBubble" nodeType="interactiveSeq">
                <p:stCondLst>
                  <p:cond evt="onClick" delay="0">
                    <p:tgtEl>
                      <p:spTgt spid="13"/>
                    </p:tgtEl>
                  </p:cond>
                </p:stCondLst>
                <p:endSync evt="end" delay="0">
                  <p:rtn val="all"/>
                </p:endSync>
                <p:childTnLst>
                  <p:par>
                    <p:cTn id="38" fill="hold">
                      <p:stCondLst>
                        <p:cond delay="0"/>
                      </p:stCondLst>
                      <p:childTnLst>
                        <p:par>
                          <p:cTn id="39" fill="hold">
                            <p:stCondLst>
                              <p:cond delay="0"/>
                            </p:stCondLst>
                            <p:childTnLst>
                              <p:par>
                                <p:cTn id="40" presetID="6" presetClass="emph" presetSubtype="0" fill="hold" grpId="0" nodeType="clickEffect">
                                  <p:stCondLst>
                                    <p:cond delay="0"/>
                                  </p:stCondLst>
                                  <p:childTnLst>
                                    <p:animScale>
                                      <p:cBhvr>
                                        <p:cTn id="41" dur="2000" fill="hold"/>
                                        <p:tgtEl>
                                          <p:spTgt spid="13"/>
                                        </p:tgtEl>
                                      </p:cBhvr>
                                      <p:by x="150000" y="150000"/>
                                    </p:animScale>
                                  </p:childTnLst>
                                </p:cTn>
                              </p:par>
                            </p:childTnLst>
                          </p:cTn>
                        </p:par>
                      </p:childTnLst>
                    </p:cTn>
                  </p:par>
                </p:childTnLst>
              </p:cTn>
              <p:nextCondLst>
                <p:cond evt="onClick" delay="0">
                  <p:tgtEl>
                    <p:spTgt spid="13"/>
                  </p:tgtEl>
                </p:cond>
              </p:nextCondLst>
            </p:seq>
            <p:seq concurrent="1" nextAc="seek">
              <p:cTn id="42" restart="whenNotActive" fill="hold" evtFilter="cancelBubble" nodeType="interactiveSeq">
                <p:stCondLst>
                  <p:cond evt="onClick" delay="0">
                    <p:tgtEl>
                      <p:spTgt spid="14"/>
                    </p:tgtEl>
                  </p:cond>
                </p:stCondLst>
                <p:endSync evt="end" delay="0">
                  <p:rtn val="all"/>
                </p:endSync>
                <p:childTnLst>
                  <p:par>
                    <p:cTn id="43" fill="hold">
                      <p:stCondLst>
                        <p:cond delay="0"/>
                      </p:stCondLst>
                      <p:childTnLst>
                        <p:par>
                          <p:cTn id="44" fill="hold">
                            <p:stCondLst>
                              <p:cond delay="0"/>
                            </p:stCondLst>
                            <p:childTnLst>
                              <p:par>
                                <p:cTn id="45" presetID="6" presetClass="emph" presetSubtype="0" fill="hold" grpId="0" nodeType="clickEffect">
                                  <p:stCondLst>
                                    <p:cond delay="0"/>
                                  </p:stCondLst>
                                  <p:childTnLst>
                                    <p:animScale>
                                      <p:cBhvr>
                                        <p:cTn id="46" dur="2000" fill="hold"/>
                                        <p:tgtEl>
                                          <p:spTgt spid="14"/>
                                        </p:tgtEl>
                                      </p:cBhvr>
                                      <p:by x="150000" y="150000"/>
                                    </p:animScale>
                                  </p:childTnLst>
                                </p:cTn>
                              </p:par>
                            </p:childTnLst>
                          </p:cTn>
                        </p:par>
                      </p:childTnLst>
                    </p:cTn>
                  </p:par>
                </p:childTnLst>
              </p:cTn>
              <p:nextCondLst>
                <p:cond evt="onClick" delay="0">
                  <p:tgtEl>
                    <p:spTgt spid="14"/>
                  </p:tgtEl>
                </p:cond>
              </p:nextCondLst>
            </p:seq>
            <p:seq concurrent="1" nextAc="seek">
              <p:cTn id="47" restart="whenNotActive" fill="hold" evtFilter="cancelBubble" nodeType="interactiveSeq">
                <p:stCondLst>
                  <p:cond evt="onClick" delay="0">
                    <p:tgtEl>
                      <p:spTgt spid="15"/>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52" restart="whenNotActive" fill="hold" evtFilter="cancelBubble" nodeType="interactiveSeq">
                <p:stCondLst>
                  <p:cond evt="onClick" delay="0">
                    <p:tgtEl>
                      <p:spTgt spid="1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7" restart="whenNotActive" fill="hold" evtFilter="cancelBubble" nodeType="interactiveSeq">
                <p:stCondLst>
                  <p:cond evt="onClick" delay="0">
                    <p:tgtEl>
                      <p:spTgt spid="17"/>
                    </p:tgtEl>
                  </p:cond>
                </p:stCondLst>
                <p:endSync evt="end" delay="0">
                  <p:rtn val="all"/>
                </p:endSync>
                <p:childTnLst>
                  <p:par>
                    <p:cTn id="58" fill="hold">
                      <p:stCondLst>
                        <p:cond delay="0"/>
                      </p:stCondLst>
                      <p:childTnLst>
                        <p:par>
                          <p:cTn id="59" fill="hold">
                            <p:stCondLst>
                              <p:cond delay="0"/>
                            </p:stCondLst>
                            <p:childTnLst>
                              <p:par>
                                <p:cTn id="60" presetID="6" presetClass="emph" presetSubtype="0" fill="hold" grpId="0" nodeType="clickEffect">
                                  <p:stCondLst>
                                    <p:cond delay="0"/>
                                  </p:stCondLst>
                                  <p:childTnLst>
                                    <p:animScale>
                                      <p:cBhvr>
                                        <p:cTn id="61" dur="2000" fill="hold"/>
                                        <p:tgtEl>
                                          <p:spTgt spid="17"/>
                                        </p:tgtEl>
                                      </p:cBhvr>
                                      <p:by x="150000" y="150000"/>
                                    </p:animScale>
                                  </p:childTnLst>
                                </p:cTn>
                              </p:par>
                            </p:childTnLst>
                          </p:cTn>
                        </p:par>
                      </p:childTnLst>
                    </p:cTn>
                  </p:par>
                </p:childTnLst>
              </p:cTn>
              <p:nextCondLst>
                <p:cond evt="onClick" delay="0">
                  <p:tgtEl>
                    <p:spTgt spid="17"/>
                  </p:tgtEl>
                </p:cond>
              </p:nextCondLst>
            </p:seq>
            <p:seq concurrent="1" nextAc="seek">
              <p:cTn id="62" restart="whenNotActive" fill="hold" evtFilter="cancelBubble" nodeType="interactiveSeq">
                <p:stCondLst>
                  <p:cond evt="onClick" delay="0">
                    <p:tgtEl>
                      <p:spTgt spid="19"/>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67" restart="whenNotActive" fill="hold" evtFilter="cancelBubble" nodeType="interactiveSeq">
                <p:stCondLst>
                  <p:cond evt="onClick" delay="0">
                    <p:tgtEl>
                      <p:spTgt spid="18"/>
                    </p:tgtEl>
                  </p:cond>
                </p:stCondLst>
                <p:endSync evt="end" delay="0">
                  <p:rtn val="all"/>
                </p:endSync>
                <p:childTnLst>
                  <p:par>
                    <p:cTn id="68" fill="hold">
                      <p:stCondLst>
                        <p:cond delay="0"/>
                      </p:stCondLst>
                      <p:childTnLst>
                        <p:par>
                          <p:cTn id="69" fill="hold">
                            <p:stCondLst>
                              <p:cond delay="0"/>
                            </p:stCondLst>
                            <p:childTnLst>
                              <p:par>
                                <p:cTn id="70" presetID="6" presetClass="emph" presetSubtype="0" fill="hold" grpId="0" nodeType="clickEffect">
                                  <p:stCondLst>
                                    <p:cond delay="0"/>
                                  </p:stCondLst>
                                  <p:childTnLst>
                                    <p:animScale>
                                      <p:cBhvr>
                                        <p:cTn id="71" dur="2000" fill="hold"/>
                                        <p:tgtEl>
                                          <p:spTgt spid="18"/>
                                        </p:tgtEl>
                                      </p:cBhvr>
                                      <p:by x="150000" y="150000"/>
                                    </p:animScale>
                                  </p:childTnLst>
                                </p:cTn>
                              </p:par>
                            </p:childTnLst>
                          </p:cTn>
                        </p:par>
                      </p:childTnLst>
                    </p:cTn>
                  </p:par>
                </p:childTnLst>
              </p:cTn>
              <p:nextCondLst>
                <p:cond evt="onClick" delay="0">
                  <p:tgtEl>
                    <p:spTgt spid="18"/>
                  </p:tgtEl>
                </p:cond>
              </p:nextCondLst>
            </p:seq>
          </p:childTnLst>
        </p:cTn>
      </p:par>
    </p:tnLst>
    <p:bldLst>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592" y="1628801"/>
            <a:ext cx="7398816" cy="4392488"/>
          </a:xfrm>
        </p:spPr>
        <p:txBody>
          <a:bodyPr>
            <a:normAutofit fontScale="70000" lnSpcReduction="20000"/>
          </a:bodyPr>
          <a:lstStyle/>
          <a:p>
            <a:endParaRPr lang="cs-CZ" i="1" u="sng" dirty="0" smtClean="0"/>
          </a:p>
          <a:p>
            <a:r>
              <a:rPr lang="cs-CZ" sz="1600" i="1" u="sng" dirty="0" smtClean="0"/>
              <a:t>Použitá literatura:</a:t>
            </a:r>
          </a:p>
          <a:p>
            <a:r>
              <a:rPr lang="cs-CZ" sz="1600" dirty="0" smtClean="0"/>
              <a:t>HEROUT</a:t>
            </a:r>
            <a:r>
              <a:rPr lang="cs-CZ" sz="1600" dirty="0"/>
              <a:t>, Jaroslav a kol. </a:t>
            </a:r>
            <a:r>
              <a:rPr lang="cs-CZ" sz="1600" i="1" dirty="0"/>
              <a:t>Staletí kolem nás</a:t>
            </a:r>
            <a:r>
              <a:rPr lang="cs-CZ" sz="1600" dirty="0"/>
              <a:t>. Praha: Panorama, </a:t>
            </a:r>
            <a:r>
              <a:rPr lang="cs-CZ" sz="1600" dirty="0" smtClean="0"/>
              <a:t>1981</a:t>
            </a:r>
          </a:p>
          <a:p>
            <a:r>
              <a:rPr lang="cs-CZ" sz="1600" dirty="0"/>
              <a:t>CHADRABA, Rudolf a kol. </a:t>
            </a:r>
            <a:r>
              <a:rPr lang="cs-CZ" sz="1600" i="1" dirty="0"/>
              <a:t>Dějiny českého výtvarného umění</a:t>
            </a:r>
            <a:r>
              <a:rPr lang="cs-CZ" sz="1600" dirty="0"/>
              <a:t>. Praha: Academia, 1984</a:t>
            </a:r>
          </a:p>
          <a:p>
            <a:r>
              <a:rPr lang="cs-CZ" sz="1600" dirty="0"/>
              <a:t>KOLEKTIV AUTORŮ. </a:t>
            </a:r>
            <a:r>
              <a:rPr lang="cs-CZ" sz="1600" i="1" dirty="0"/>
              <a:t>Dějiny českých zemí v obrazech od pravěku po současnost</a:t>
            </a:r>
            <a:r>
              <a:rPr lang="cs-CZ" sz="1600" dirty="0"/>
              <a:t>. Praha: Albatros, 2006, ISBN 80-00-01704-0. </a:t>
            </a:r>
            <a:endParaRPr lang="cs-CZ" sz="1600" dirty="0" smtClean="0"/>
          </a:p>
          <a:p>
            <a:endParaRPr lang="cs-CZ" sz="1600" dirty="0"/>
          </a:p>
          <a:p>
            <a:r>
              <a:rPr lang="cs-CZ" sz="1600" i="1" u="sng" dirty="0" smtClean="0"/>
              <a:t>Internetové </a:t>
            </a:r>
            <a:r>
              <a:rPr lang="cs-CZ" sz="1600" i="1" u="sng" dirty="0"/>
              <a:t>odkazy: </a:t>
            </a:r>
            <a:endParaRPr lang="cs-CZ" sz="1600" i="1" u="sng" dirty="0" smtClean="0"/>
          </a:p>
          <a:p>
            <a:r>
              <a:rPr lang="cs-CZ" sz="1600" dirty="0"/>
              <a:t>ŠJŮ. </a:t>
            </a:r>
            <a:r>
              <a:rPr lang="cs-CZ" sz="1600" i="1" dirty="0"/>
              <a:t>wikipedia.cz</a:t>
            </a:r>
            <a:r>
              <a:rPr lang="cs-CZ" sz="1600" dirty="0"/>
              <a:t> [online]. [cit. 12.2.2014]. Dostupný na WWW: http://upload.wikimedia.org/wikipedia/commons/f/fb/Hradec_Kr%C3%A1lov%C3%A9%2C_katedr%C3%A1la_a_B%C3%ADl%C3%A1_v%C4%9B%C5%BE.jpg </a:t>
            </a:r>
            <a:r>
              <a:rPr lang="cs-CZ" sz="1600" dirty="0" smtClean="0"/>
              <a:t>(foto 1)</a:t>
            </a:r>
          </a:p>
          <a:p>
            <a:r>
              <a:rPr lang="cs-CZ" sz="1600" dirty="0"/>
              <a:t>PETR1868. </a:t>
            </a:r>
            <a:r>
              <a:rPr lang="cs-CZ" sz="1600" i="1" dirty="0"/>
              <a:t>wikipedia.cz</a:t>
            </a:r>
            <a:r>
              <a:rPr lang="cs-CZ" sz="1600" dirty="0"/>
              <a:t> [online]. [cit. 12.2.2014]. Dostupný na WWW: http://upload.wikimedia.org/wikipedia/commons/2/2f/Pra%C5%BEsk%C3%BD_hrad_-_Mihulka.jpg </a:t>
            </a:r>
            <a:r>
              <a:rPr lang="cs-CZ" sz="1600" dirty="0" smtClean="0"/>
              <a:t>(foto 2)</a:t>
            </a:r>
          </a:p>
          <a:p>
            <a:r>
              <a:rPr lang="cs-CZ" sz="1600" dirty="0"/>
              <a:t>ALOYSIUS. </a:t>
            </a:r>
            <a:r>
              <a:rPr lang="cs-CZ" sz="1600" i="1" dirty="0"/>
              <a:t>wikipedia.cz</a:t>
            </a:r>
            <a:r>
              <a:rPr lang="cs-CZ" sz="1600" dirty="0"/>
              <a:t> [online]. [cit. 12.2.2014]. Dostupný na WWW: http://upload.wikimedia.org/wikipedia/commons/a/a6/Benedikt_Rejt.jpg </a:t>
            </a:r>
            <a:r>
              <a:rPr lang="cs-CZ" sz="1600" dirty="0" smtClean="0"/>
              <a:t>(foto 3)</a:t>
            </a:r>
          </a:p>
          <a:p>
            <a:r>
              <a:rPr lang="cs-CZ" sz="1600" dirty="0"/>
              <a:t>FRIDRICH, František. </a:t>
            </a:r>
            <a:r>
              <a:rPr lang="cs-CZ" sz="1600" i="1" dirty="0"/>
              <a:t>wikipedia.cz</a:t>
            </a:r>
            <a:r>
              <a:rPr lang="cs-CZ" sz="1600" dirty="0"/>
              <a:t> [online]. [cit. 12.2.2014]. Dostupný na WWW: http://upload.wikimedia.org/wikipedia/commons/1/1c/FFridrich%2C_Prazsky_hrad%2C_Cerna_vez_a_Daliborka.jpg </a:t>
            </a:r>
            <a:r>
              <a:rPr lang="cs-CZ" sz="1600" dirty="0" smtClean="0"/>
              <a:t>(foto 4)</a:t>
            </a:r>
          </a:p>
          <a:p>
            <a:r>
              <a:rPr lang="cs-CZ" sz="1600" dirty="0"/>
              <a:t>VAVŘÍK, Martin. </a:t>
            </a:r>
            <a:r>
              <a:rPr lang="cs-CZ" sz="1600" i="1" dirty="0"/>
              <a:t>wikipedia.cz</a:t>
            </a:r>
            <a:r>
              <a:rPr lang="cs-CZ" sz="1600" dirty="0"/>
              <a:t> [online]. [cit. 12.2.2014]. Dostupný na WWW: http://upload.wikimedia.org/wikipedia/commons/a/a6/KatedralaOrator.jpg </a:t>
            </a:r>
            <a:r>
              <a:rPr lang="cs-CZ" sz="1600" dirty="0" smtClean="0"/>
              <a:t>(foto 5)</a:t>
            </a:r>
          </a:p>
          <a:p>
            <a:r>
              <a:rPr lang="cs-CZ" sz="1600" dirty="0"/>
              <a:t>GRAF, Klaus. </a:t>
            </a:r>
            <a:r>
              <a:rPr lang="cs-CZ" sz="1600" i="1" dirty="0"/>
              <a:t>wikipedia.cz</a:t>
            </a:r>
            <a:r>
              <a:rPr lang="cs-CZ" sz="1600" dirty="0"/>
              <a:t> [online]. [cit. 12.2.2014]. Dostupný na WWW: http://upload.wikimedia.org/wikipedia/commons/9/94/Prag_2013_047.jpg </a:t>
            </a:r>
            <a:r>
              <a:rPr lang="cs-CZ" sz="1600" dirty="0" smtClean="0"/>
              <a:t>(foto 6)</a:t>
            </a:r>
          </a:p>
          <a:p>
            <a:r>
              <a:rPr lang="cs-CZ" sz="1400" dirty="0"/>
              <a:t>ROLETSCHEK, Ralf. </a:t>
            </a:r>
            <a:r>
              <a:rPr lang="cs-CZ" sz="1400" i="1" dirty="0"/>
              <a:t>wikipedia.cz</a:t>
            </a:r>
            <a:r>
              <a:rPr lang="cs-CZ" sz="1400" dirty="0"/>
              <a:t> [online]. [cit. 12.2.2014]. Dostupný na WWW: http://upload.wikimedia.org/wikipedia/commons/3/3d/2011-06-11-praha-by-RalfR-041.jpg </a:t>
            </a:r>
            <a:r>
              <a:rPr lang="cs-CZ" sz="1400" dirty="0" smtClean="0"/>
              <a:t>(foto 7)</a:t>
            </a:r>
          </a:p>
          <a:p>
            <a:r>
              <a:rPr lang="cs-CZ" sz="1400" dirty="0"/>
              <a:t>STRACHOŇ, Martin. </a:t>
            </a:r>
            <a:r>
              <a:rPr lang="cs-CZ" sz="1400" i="1" dirty="0"/>
              <a:t>wikipedia.cz</a:t>
            </a:r>
            <a:r>
              <a:rPr lang="cs-CZ" sz="1400" dirty="0"/>
              <a:t> [online]. [cit. 12.2.2014]. Dostupný na WWW: http://upload.wikimedia.org/wikipedia/commons/3/33/Cathedral_St_Barbara_-_interior.jpg </a:t>
            </a:r>
            <a:r>
              <a:rPr lang="cs-CZ" sz="1400" dirty="0" smtClean="0"/>
              <a:t>(foto 8)</a:t>
            </a:r>
            <a:endParaRPr lang="cs-CZ" sz="1600" i="1" u="sng"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25</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xmlns="" val="133599720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755576" y="1667941"/>
            <a:ext cx="7524825" cy="4713387"/>
          </a:xfrm>
        </p:spPr>
        <p:txBody>
          <a:bodyPr>
            <a:normAutofit fontScale="47500" lnSpcReduction="20000"/>
          </a:bodyPr>
          <a:lstStyle/>
          <a:p>
            <a:r>
              <a:rPr lang="cs-CZ" i="1" u="sng" dirty="0"/>
              <a:t>Internetové odkazy</a:t>
            </a:r>
            <a:r>
              <a:rPr lang="cs-CZ" i="1" u="sng" dirty="0" smtClean="0"/>
              <a:t>:</a:t>
            </a:r>
          </a:p>
          <a:p>
            <a:r>
              <a:rPr lang="cs-CZ" dirty="0"/>
              <a:t>STRZELECKI, </a:t>
            </a:r>
            <a:r>
              <a:rPr lang="cs-CZ" dirty="0" err="1"/>
              <a:t>Jerzy</a:t>
            </a:r>
            <a:r>
              <a:rPr lang="cs-CZ" dirty="0"/>
              <a:t>. </a:t>
            </a:r>
            <a:r>
              <a:rPr lang="cs-CZ" i="1" dirty="0"/>
              <a:t>wikipedia.cz</a:t>
            </a:r>
            <a:r>
              <a:rPr lang="cs-CZ" dirty="0"/>
              <a:t> [online]. [cit. 12.2.2014]. Dostupný na WWW: http://upload.wikimedia.org/wikipedia/commons/d/d1/KUTNA_HORA_%28js%29_7.jpg </a:t>
            </a:r>
            <a:r>
              <a:rPr lang="cs-CZ" dirty="0" smtClean="0"/>
              <a:t>(foto 9)</a:t>
            </a:r>
          </a:p>
          <a:p>
            <a:r>
              <a:rPr lang="cs-CZ" dirty="0"/>
              <a:t>PELISH. </a:t>
            </a:r>
            <a:r>
              <a:rPr lang="cs-CZ" i="1" dirty="0"/>
              <a:t>wikipedia.cz</a:t>
            </a:r>
            <a:r>
              <a:rPr lang="cs-CZ" dirty="0"/>
              <a:t> [online]. [cit. 12.2.2014]. Dostupný na WWW: http://upload.wikimedia.org/wikipedia/commons/2/26/Hrad_%C5%A0vihov_3.jpg </a:t>
            </a:r>
            <a:r>
              <a:rPr lang="cs-CZ" dirty="0" smtClean="0"/>
              <a:t>(foto 10)</a:t>
            </a:r>
          </a:p>
          <a:p>
            <a:r>
              <a:rPr lang="cs-CZ" dirty="0"/>
              <a:t>JIK </a:t>
            </a:r>
            <a:r>
              <a:rPr lang="cs-CZ" dirty="0" err="1"/>
              <a:t>JIK</a:t>
            </a:r>
            <a:r>
              <a:rPr lang="cs-CZ" dirty="0"/>
              <a:t>. </a:t>
            </a:r>
            <a:r>
              <a:rPr lang="cs-CZ" i="1" dirty="0"/>
              <a:t>wikipedia.cz</a:t>
            </a:r>
            <a:r>
              <a:rPr lang="cs-CZ" dirty="0"/>
              <a:t> [online]. [cit. 12.2.2014]. Dostupný na WWW: http://upload.wikimedia.org/wikipedia/commons/3/39/Svihov_od_jihu.jpg </a:t>
            </a:r>
            <a:r>
              <a:rPr lang="cs-CZ" dirty="0" smtClean="0"/>
              <a:t>(foto 11)</a:t>
            </a:r>
          </a:p>
          <a:p>
            <a:r>
              <a:rPr lang="cs-CZ" dirty="0"/>
              <a:t>AUTOR NEUVEDEN. </a:t>
            </a:r>
            <a:r>
              <a:rPr lang="cs-CZ" i="1" dirty="0"/>
              <a:t>wikipedia.cz</a:t>
            </a:r>
            <a:r>
              <a:rPr lang="cs-CZ" dirty="0"/>
              <a:t> [online]. [cit. 12.2.2014]. Dostupný na WWW: http://upload.wikimedia.org/wikipedia/commons/6/62/Z%C3%A1mek_Blatn%C3%A1_%282010%29.JPG </a:t>
            </a:r>
            <a:r>
              <a:rPr lang="cs-CZ" dirty="0" smtClean="0"/>
              <a:t>(foto 12)</a:t>
            </a:r>
          </a:p>
          <a:p>
            <a:r>
              <a:rPr lang="cs-CZ" dirty="0"/>
              <a:t>KALISTA, Lukáš. </a:t>
            </a:r>
            <a:r>
              <a:rPr lang="cs-CZ" i="1" dirty="0"/>
              <a:t>wikipedia.cz</a:t>
            </a:r>
            <a:r>
              <a:rPr lang="cs-CZ" dirty="0"/>
              <a:t> [online]. [cit. 12.2.2014]. Dostupný na WWW: http://upload.wikimedia.org/wikipedia/commons/9/9c/Rabi_od_SV.jpg </a:t>
            </a:r>
            <a:r>
              <a:rPr lang="cs-CZ" dirty="0" smtClean="0"/>
              <a:t>(foto 13)</a:t>
            </a:r>
          </a:p>
          <a:p>
            <a:r>
              <a:rPr lang="cs-CZ" dirty="0"/>
              <a:t>STRZELECKI, </a:t>
            </a:r>
            <a:r>
              <a:rPr lang="cs-CZ" dirty="0" err="1"/>
              <a:t>Jerzy</a:t>
            </a:r>
            <a:r>
              <a:rPr lang="cs-CZ" dirty="0"/>
              <a:t>. </a:t>
            </a:r>
            <a:r>
              <a:rPr lang="cs-CZ" i="1" dirty="0"/>
              <a:t>wikipedia.cz</a:t>
            </a:r>
            <a:r>
              <a:rPr lang="cs-CZ" dirty="0"/>
              <a:t> [online]. [cit. 12.2.2014]. Dostupný na WWW: http://upload.wikimedia.org/wikipedia/commons/3/38/KUTNA_HORA_%28js%29_4.jpg </a:t>
            </a:r>
            <a:r>
              <a:rPr lang="cs-CZ" dirty="0" smtClean="0"/>
              <a:t>(foto 14)</a:t>
            </a:r>
          </a:p>
          <a:p>
            <a:r>
              <a:rPr lang="cs-CZ" dirty="0"/>
              <a:t>SCHAEFER, Hans Peter. </a:t>
            </a:r>
            <a:r>
              <a:rPr lang="cs-CZ" i="1" dirty="0"/>
              <a:t>wikipedia.cz</a:t>
            </a:r>
            <a:r>
              <a:rPr lang="cs-CZ" dirty="0"/>
              <a:t> [online]. [cit. 12.2.2014]. Dostupný na WWW: http://upload.wikimedia.org/wikipedia/commons/4/47/Prag_Pulverturm.jpg </a:t>
            </a:r>
            <a:r>
              <a:rPr lang="cs-CZ" dirty="0" smtClean="0"/>
              <a:t>(foto 15)</a:t>
            </a:r>
          </a:p>
          <a:p>
            <a:r>
              <a:rPr lang="cs-CZ" dirty="0"/>
              <a:t>LUKAČOVIČ, Ivo. </a:t>
            </a:r>
            <a:r>
              <a:rPr lang="cs-CZ" i="1" dirty="0"/>
              <a:t>wikipedia.cz</a:t>
            </a:r>
            <a:r>
              <a:rPr lang="cs-CZ" dirty="0"/>
              <a:t> [online]. [cit. 13.2.2014]. Dostupný na WWW: http://upload.wikimedia.org/wikipedia/commons/0/0a/K%C5%99ivokl%C3%A1t_%28leden_2007%29.jpg </a:t>
            </a:r>
            <a:r>
              <a:rPr lang="cs-CZ" dirty="0" smtClean="0"/>
              <a:t>(foto 16)</a:t>
            </a:r>
          </a:p>
          <a:p>
            <a:r>
              <a:rPr lang="cs-CZ" dirty="0"/>
              <a:t>KOŘÍNEK, Ondřej. </a:t>
            </a:r>
            <a:r>
              <a:rPr lang="cs-CZ" i="1" dirty="0"/>
              <a:t>wikipedia.cz</a:t>
            </a:r>
            <a:r>
              <a:rPr lang="cs-CZ" dirty="0"/>
              <a:t> [online]. [cit. 13.2.2014]. Dostupný na WWW: http://upload.wikimedia.org/wikipedia/commons/f/fe/Hrad_K%C5%99ivokl%C3%A1t_%28K%C5%99ivokl%C3%A1t%29_%2810%29.jpg </a:t>
            </a:r>
            <a:r>
              <a:rPr lang="cs-CZ" dirty="0" smtClean="0"/>
              <a:t>(foto 17)</a:t>
            </a:r>
          </a:p>
          <a:p>
            <a:r>
              <a:rPr lang="cs-CZ" dirty="0"/>
              <a:t>KOŘÍNEK, Ondřej. </a:t>
            </a:r>
            <a:r>
              <a:rPr lang="cs-CZ" i="1" dirty="0"/>
              <a:t>wikipedia.cz</a:t>
            </a:r>
            <a:r>
              <a:rPr lang="cs-CZ" dirty="0"/>
              <a:t> [online]. [cit. 13.2.2014]. Dostupný na WWW: http://upload.wikimedia.org/wikipedia/commons/9/9c/Hrad_K%C5%99ivokl%C3%A1t_%28K%C5%99ivokl%C3%A1t%29_%2813%29.jpg </a:t>
            </a:r>
            <a:r>
              <a:rPr lang="cs-CZ" dirty="0" smtClean="0"/>
              <a:t>(foto 18)</a:t>
            </a:r>
          </a:p>
          <a:p>
            <a:r>
              <a:rPr lang="cs-CZ" dirty="0"/>
              <a:t>LEHOTSKY. </a:t>
            </a:r>
            <a:r>
              <a:rPr lang="cs-CZ" i="1" dirty="0"/>
              <a:t>wikipedia.cz</a:t>
            </a:r>
            <a:r>
              <a:rPr lang="cs-CZ" dirty="0"/>
              <a:t> [online]. [cit. 13.2.2014]. Dostupný na WWW: http://upload.wikimedia.org/wikipedia/commons/4/4e/Hrad_Kun%C4%9Btick%C3%A1_hora.JPG </a:t>
            </a:r>
            <a:r>
              <a:rPr lang="cs-CZ" dirty="0" smtClean="0"/>
              <a:t>(foto 19)</a:t>
            </a:r>
          </a:p>
          <a:p>
            <a:r>
              <a:rPr lang="cs-CZ" dirty="0"/>
              <a:t>ANDILEK. </a:t>
            </a:r>
            <a:r>
              <a:rPr lang="cs-CZ" i="1" dirty="0"/>
              <a:t>wikipedia.cz</a:t>
            </a:r>
            <a:r>
              <a:rPr lang="cs-CZ" dirty="0"/>
              <a:t> [online]. [cit. 13.2.2014]. Dostupný na WWW: http://upload.wikimedia.org/wikipedia/commons/2/28/Zelena_brana_Pardubice.jpg </a:t>
            </a:r>
            <a:r>
              <a:rPr lang="cs-CZ" dirty="0" smtClean="0"/>
              <a:t>(foto 20)</a:t>
            </a:r>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26</a:t>
            </a:fld>
            <a:endParaRPr lang="cs-CZ"/>
          </a:p>
        </p:txBody>
      </p:sp>
      <p:sp>
        <p:nvSpPr>
          <p:cNvPr id="4" name="Nadpis 3"/>
          <p:cNvSpPr>
            <a:spLocks noGrp="1"/>
          </p:cNvSpPr>
          <p:nvPr>
            <p:ph type="title"/>
          </p:nvPr>
        </p:nvSpPr>
        <p:spPr/>
        <p:txBody>
          <a:bodyPr/>
          <a:lstStyle/>
          <a:p>
            <a:r>
              <a:rPr lang="cs-CZ" dirty="0"/>
              <a:t>Použité zdroje</a:t>
            </a:r>
          </a:p>
        </p:txBody>
      </p:sp>
    </p:spTree>
    <p:extLst>
      <p:ext uri="{BB962C8B-B14F-4D97-AF65-F5344CB8AC3E}">
        <p14:creationId xmlns:p14="http://schemas.microsoft.com/office/powerpoint/2010/main" xmlns="" val="242418127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1115616" y="2060849"/>
            <a:ext cx="7164784" cy="3384375"/>
          </a:xfrm>
        </p:spPr>
        <p:txBody>
          <a:bodyPr>
            <a:normAutofit fontScale="85000" lnSpcReduction="20000"/>
          </a:bodyPr>
          <a:lstStyle/>
          <a:p>
            <a:r>
              <a:rPr lang="cs-CZ" i="1" dirty="0" smtClean="0"/>
              <a:t>Internetové odkazy:</a:t>
            </a:r>
          </a:p>
          <a:p>
            <a:r>
              <a:rPr lang="cs-CZ" sz="1700" dirty="0"/>
              <a:t>PAVELN4. </a:t>
            </a:r>
            <a:r>
              <a:rPr lang="cs-CZ" sz="1700" i="1" dirty="0"/>
              <a:t>wikipedia.cz</a:t>
            </a:r>
            <a:r>
              <a:rPr lang="cs-CZ" sz="1700" dirty="0"/>
              <a:t> [online]. [cit. 13.2.2014]. Dostupný na WWW: http://upload.wikimedia.org/wikipedia/commons/5/57/Hrad_Pern%C5%A1tejn_z_kopce.JPG </a:t>
            </a:r>
            <a:r>
              <a:rPr lang="cs-CZ" sz="1700" dirty="0" smtClean="0"/>
              <a:t>(foto 21)</a:t>
            </a:r>
          </a:p>
          <a:p>
            <a:r>
              <a:rPr lang="cs-CZ" sz="1700" dirty="0"/>
              <a:t>DANIELHP. </a:t>
            </a:r>
            <a:r>
              <a:rPr lang="cs-CZ" sz="1700" i="1" dirty="0"/>
              <a:t>wikipedia.cz</a:t>
            </a:r>
            <a:r>
              <a:rPr lang="cs-CZ" sz="1700" dirty="0"/>
              <a:t> [online]. [cit. 13.2.2014]. Dostupný na WWW: http://upload.wikimedia.org/wikipedia/commons/c/c6/Praha%2C_Katedr%C3%A1la%2C_Svatov%C3%A1clavsk%C3%A1_kaple_03.jpg </a:t>
            </a:r>
            <a:r>
              <a:rPr lang="cs-CZ" sz="1700" dirty="0" smtClean="0"/>
              <a:t>(foto 22)</a:t>
            </a:r>
          </a:p>
          <a:p>
            <a:r>
              <a:rPr lang="cs-CZ" sz="1700" dirty="0"/>
              <a:t>GORTYNA. </a:t>
            </a:r>
            <a:r>
              <a:rPr lang="cs-CZ" sz="1700" i="1" dirty="0"/>
              <a:t>wikipedia.cz</a:t>
            </a:r>
            <a:r>
              <a:rPr lang="cs-CZ" sz="1700" dirty="0"/>
              <a:t> [online]. [cit. 13.2.2014]. Dostupný na WWW: http://upload.wikimedia.org/wikipedia/commons/9/90/MLO_nav%C5%A1t%C3%ADven%C3%AD.jpg </a:t>
            </a:r>
            <a:r>
              <a:rPr lang="cs-CZ" sz="1700" dirty="0" smtClean="0"/>
              <a:t>(foto 23)</a:t>
            </a:r>
          </a:p>
          <a:p>
            <a:r>
              <a:rPr lang="cs-CZ" sz="1700" dirty="0"/>
              <a:t>MISTR LITOMĚŘICKÉHO OLTÁŘE. </a:t>
            </a:r>
            <a:r>
              <a:rPr lang="cs-CZ" sz="1700" i="1" dirty="0"/>
              <a:t>wikipedia.cz</a:t>
            </a:r>
            <a:r>
              <a:rPr lang="cs-CZ" sz="1700" dirty="0"/>
              <a:t> [online]. [cit. 13.2.2014]. Dostupný na WWW: http://upload.wikimedia.org/wikipedia/commons/6/6c/Vladislaus_II_of_Bohemia_and_Hungary.jpg </a:t>
            </a:r>
            <a:r>
              <a:rPr lang="cs-CZ" sz="1700" dirty="0" smtClean="0"/>
              <a:t>(foto 24)</a:t>
            </a:r>
          </a:p>
          <a:p>
            <a:r>
              <a:rPr lang="cs-CZ" sz="1700" dirty="0"/>
              <a:t>NEZNÁMÝ AUTOR. </a:t>
            </a:r>
            <a:r>
              <a:rPr lang="cs-CZ" sz="1700" i="1" dirty="0"/>
              <a:t>wikipedia.cz</a:t>
            </a:r>
            <a:r>
              <a:rPr lang="cs-CZ" sz="1700" dirty="0"/>
              <a:t> [online]. [cit. 13.2.2014]. Dostupný na WWW: http://upload.wikimedia.org/wikipedia/commons/8/84/Str%C3%A1nka_z_Kroniky_trojansk%C3%A9_1468.gif </a:t>
            </a:r>
            <a:r>
              <a:rPr lang="cs-CZ" sz="1700" dirty="0" smtClean="0"/>
              <a:t>(foto 25)</a:t>
            </a:r>
            <a:endParaRPr lang="cs-CZ" sz="1700" i="1" dirty="0" smtClean="0"/>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27</a:t>
            </a:fld>
            <a:endParaRPr lang="cs-CZ"/>
          </a:p>
        </p:txBody>
      </p:sp>
      <p:sp>
        <p:nvSpPr>
          <p:cNvPr id="4" name="Nadpis 3"/>
          <p:cNvSpPr>
            <a:spLocks noGrp="1"/>
          </p:cNvSpPr>
          <p:nvPr>
            <p:ph type="title"/>
          </p:nvPr>
        </p:nvSpPr>
        <p:spPr/>
        <p:txBody>
          <a:bodyPr/>
          <a:lstStyle/>
          <a:p>
            <a:r>
              <a:rPr lang="cs-CZ" dirty="0" smtClean="0"/>
              <a:t>Použité zdroje</a:t>
            </a:r>
            <a:endParaRPr lang="cs-CZ" dirty="0"/>
          </a:p>
        </p:txBody>
      </p:sp>
    </p:spTree>
    <p:extLst>
      <p:ext uri="{BB962C8B-B14F-4D97-AF65-F5344CB8AC3E}">
        <p14:creationId xmlns:p14="http://schemas.microsoft.com/office/powerpoint/2010/main" xmlns="" val="351021035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5170</TotalTime>
  <Words>2008</Words>
  <Application>Microsoft Office PowerPoint</Application>
  <PresentationFormat>Předvádění na obrazovce (4:3)</PresentationFormat>
  <Paragraphs>275</Paragraphs>
  <Slides>27</Slides>
  <Notes>1</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Vlnění</vt:lpstr>
      <vt:lpstr>Základní škola a Mateřská škola Bílá Třemešná, okres Trutnov</vt:lpstr>
      <vt:lpstr>Anotace</vt:lpstr>
      <vt:lpstr>Pozdní (Jagellonská) gotika</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Použité zdroje</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škola a Mateřská škola Bílá Třemešná, okres Trutnov</dc:title>
  <dc:creator>Lukáš Bohánský</dc:creator>
  <cp:lastModifiedBy>Dum</cp:lastModifiedBy>
  <cp:revision>592</cp:revision>
  <dcterms:created xsi:type="dcterms:W3CDTF">2013-05-10T12:01:16Z</dcterms:created>
  <dcterms:modified xsi:type="dcterms:W3CDTF">2014-02-14T13:02:05Z</dcterms:modified>
</cp:coreProperties>
</file>