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7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28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568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905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454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422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473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274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146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198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307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650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020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57F37-F090-4EA6-A60C-53F2B8BC0F2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9F45A-9B9C-4120-B3AE-815FD9EA57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842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tmp"/><Relationship Id="rId4" Type="http://schemas.openxmlformats.org/officeDocument/2006/relationships/hyperlink" Target="http://www.google.cz/url?sa=i&amp;rct=j&amp;q=&amp;esrc=s&amp;source=images&amp;cd=&amp;cad=rja&amp;docid=6-rxnekQ8bQD0M&amp;tbnid=qo9C6pBu5DCdOM:&amp;ved=0CAUQjRw&amp;url=http://webmap.kr-karlovarsky.cz/rizikovauzemi/&amp;ei=y-zLUqaVG4HXtAbZ6oGoDg&amp;psig=AFQjCNHzDu1oqYwF6RyhG7hYkLlFd3xzhA&amp;ust=1389182234806989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hyperlink" Target="http://upload.wikimedia.org/wikipedia/commons/6/67/Karlovy_Vary_Region_CoA_CZ.svg" TargetMode="External"/><Relationship Id="rId4" Type="http://schemas.openxmlformats.org/officeDocument/2006/relationships/hyperlink" Target="http://www.google.cz/url?sa=i&amp;rct=j&amp;q=&amp;esrc=s&amp;source=images&amp;cd=&amp;cad=rja&amp;docid=6-rxnekQ8bQD0M&amp;tbnid=qo9C6pBu5DCdOM:&amp;ved=0CAUQjRw&amp;url=http://webmap.kr-karlovarsky.cz/rizikovauzemi/&amp;ei=y-zLUqaVG4HXtAbZ6oGoDg&amp;psig=AFQjCNHzDu1oqYwF6RyhG7hYkLlFd3xzhA&amp;ust=1389182234806989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gif"/><Relationship Id="rId4" Type="http://schemas.openxmlformats.org/officeDocument/2006/relationships/hyperlink" Target="http://upload.wikimedia.org/wikipedia/commons/6/60/Karlovy_Vary_(znak).gif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microsoft.com/office/2007/relationships/hdphoto" Target="../media/hdphoto1.wdp"/><Relationship Id="rId7" Type="http://schemas.openxmlformats.org/officeDocument/2006/relationships/hyperlink" Target="http://upload.wikimedia.org/wikipedia/commons/d/de/Jiri_Bartoska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10" Type="http://schemas.openxmlformats.org/officeDocument/2006/relationships/image" Target="../media/image16.jpeg"/><Relationship Id="rId4" Type="http://schemas.openxmlformats.org/officeDocument/2006/relationships/image" Target="../media/image12.png"/><Relationship Id="rId9" Type="http://schemas.openxmlformats.org/officeDocument/2006/relationships/hyperlink" Target="http://upload.wikimedia.org/wikipedia/commons/a/ad/Becherovk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e/Reliquary_of_St._Maurus_-_2.JPG" TargetMode="External"/><Relationship Id="rId3" Type="http://schemas.microsoft.com/office/2007/relationships/hdphoto" Target="../media/hdphoto1.wdp"/><Relationship Id="rId7" Type="http://schemas.openxmlformats.org/officeDocument/2006/relationships/image" Target="../media/image2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jpeg"/><Relationship Id="rId9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ebmap.kr-karlovarsky.cz/rizikovauzem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 contrast="-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AutoShape 5" descr="data:image/jpeg;base64,/9j/4AAQSkZJRgABAQAAAQABAAD/2wCEAAkGBhISEBUSEhQVFRUWFhgYGBgWGBcYGhUaGBgYFhcdFxgYHSYfGBojGxgZHy8gIycqLi0sFyAxNTAqNScrLCkBCQoKDgwOGg8PGi0lHyQsKiwvLywsNCwqKSwsLy0sNCwsLCwwLCwsLCwpLCwsLSksLCwsLiwsLCkpLCwsLCwsLP/AABEIAOQAyAMBIgACEQEDEQH/xAAcAAABBQEBAQAAAAAAAAAAAAAAAQMFBgcEAgj/xABNEAACAgAEAwQECQgHBgYDAAABAgMRAAQSIQUGMQcTIkEyUWFyFDNCUlRxsbLRI4GSlKGz0vAVNDVzdJGTFhckNkNTJSaCwcLxYmOD/8QAHAEAAQUBAQEAAAAAAAAAAAAABQEDBAYHAAII/8QAOREAAQMCAwQIBAUEAwEAAAAAAQACAwQRBRIhMUFRcQYTFCJhgZGxMjNSoRU0NcHwQoLR4SQlciP/2gAMAwEAAhEDEQA/AKTlssndr4V9FfIb7D2Yc+DJ81f8h+GDKn8mvur9gw5ivPecx1WwwQRdU3ujYNya+Cp81f0R+GD4KnzV/RH4Ydx7SIkgAEk9ABZJ9QHW8JmdxKcMMA2tHoFz/BU+av6I/DC/Bk+av+Q/DDgIO4Nj1jphUQkgChZAtjQAJAJY+QF2fYMdmdxXkxwNbnyi3L/CaGVT5q/oj8MHwVPmr/kPwxbOE8mF1nE4lR4wNIRbU2CbVukvQjQD6/NhphM/wmWHT3oCFgSFJGsVXpAbAXYHunDYnDnFodqFBhqqOaQxtAvu02qN+Cp81f0R+GD4KnzV/RH4YdwY953cSiPZ4vpHoE18FT5q/oj8ML8GT5q/5D8MOYMdndxS9mi+kegTRyqfNX9FfwwfBI/mJ+iv4YdwVjWOj0bHYfGSOO7xWI9KjkxSQN02bOSa+CR/MT9FfwwfBI/mJ+iv4YdrD+TyEk0ixRKXdzSqPM+dk7AAbknYDBp7YY2lzgAB4KuNc9xsCVyfA4/mJ+iv4fzWE+CR/MT9FfwxsOT7HMsB+Wmlk23CkRLd3YAtunkWPr69OLjPZAgR2yk0hbfTHKQVOx8IcAMpPzm1D1jzAQYxRF+XLpxtop/Yp8t7/dZZ8Cj+Yn6K/hg+Bx/MT9Ffww/LAVYqyspG5VgVIvcWp3Gx6HFg5R5Llzzage7gU00lXe+6IL3b29Be4bpgpPLTwR9Y61uShsEr35ASqx8ET5ifor+GF+BJ8xP0V/DGxJ2QZLu615gvR8feVv69AAT81V68U3nHs+kyX5RGMsHQtQDRnp4wNiDtTKAL2obEj6fFaOZ+TLa/EaFSZKWZjcwN1TvgifMT9FfwwnwSP5ifor+GHawVg11Mf0j0UHrHcSubN5RO7fwL6DfJX5p9mDDmb+Lf3G+6cGAuIxDOLN3IpQuJYbnejK/Fr7i/YMO4ayvxa+4v2DDuMkf8R5rfqf5TeQ9k9l8o73o0kivCXRWYsdKhAxtyW2AA6kevF44P2XZiQNHmP+HaLS8E0KwszMS5qRqt9DKjCyCdZ36VSMjl5HlRIR+UJtfEq0yeNaLEC7AIHrF+WN55VzOYly0cs7xuXjRqSNkKMV8avcjBiGsGgtEHYdAQo42O1O1UrpJUyMkEQdpysQsU5ryyxZ7NIuyrM1WSa1VId/rY47uTuURnpZEaXuu70GtIZnBZlkCjUNJWgLogFhY8sTnazyykcozCI9T6hMRZUNShfdZhfstPXs1WknGazCGu7lkkj1MJHVC2sDakd4yRpAcE0d62stOZaexbe+5TGVcsmHN6okWba41II8OBC1PgfLjOsgmkzCmOQxqy5pZDIqgeNtCARMepTy9eKl2hcsyRIuYJeg/dHXJ3g0G2jYMVVlJPhKEHeqNAlrlyFynLkxM0ndqZCmmOFpWiQIpAKiXdWOqjXki+3CcTyKtDno2jWMTE6A5CrNKw0Rt3hIHiZI6WrB8zqAWaaWItJDAD4DX1VQpao01Q2Rp0B9eKx7hvDGmmiiUEd7IIwxB0gnxHfYWFBbTdkD248Q8OkMCTaSdcvdBVBJ190stADdti42G3d9d9rv2ezSrkM88UoUrG5VRRZX7kskq7+Ffk6SpsxWDsVwvZlJKcvnkWURAJGVci1iYiZXerX5Kr1IA0A+u4zIGENB33VvqMVqA6WRh0jLRbcb3vdZ+RhMGq9wK9hNkewkAAkdLAA26DBgeRYq3Rm7Q7ijBgwY13o3+nR+fusM6W/qsvl7JRjTOx3hQKz5kjxWIlNEUAA7010wJKXtsYzjMrrf1Wd/Zv9l743/kbgvwbIQxsKfTrkFUdb+JwRZ3BNHf5OG+kE+SERD+pCsOju8uO5SfFs33WXllAspG71em9Klq1Ua6daNYzjs755zE2aOXzLmXvQWRqQCMoCzAAAeErXnsV6eLbQOZP6nmP7iX922Mb7ND/AOKwe7N+7bACkp430kz3DUWseCIyyObMxo3rq7UuGJFn9aX+WQSMPLVZQ19ekE+3F44bxD4FwGKYW5TLRyeKj4pQGF7r4Qz+u9I63viqdsH9ci/uB+8fE7xo/wDllf8AB5X7IMSKq7qamadmvuE3DpLKR4Jrsy5xnzMsmXzDmRtJlVqUEAMqupo1puRSoA28Quqq+cSyImheIkqHRktasalKkiwRe97isZJ2Qf2i/wDhpP3uXxssg2xCxOJsVS5sYsBb2T9M4yRAuXzPmMu8bGORSroSrKfIqaNesWNj5ijhvFv7T+E9zny4LETqJNwaVvRYBtwfRDUDY1dPPFQxfKKfr4GycQq9PH1chams38W/uP8AdODBm/i39x/unBiDX/GOSIUHwHmjK/Fr7i/YMO4ayvxa+4v2DHXk4S7hVKKT5yMqoANyWLbVV7b30o4x5wu481vjJBHTh53NHsmEcHoQa9RBH7MWDknNTrnoFhZhqlXWtvoZaOsuqmj4AaJGxC7gDF24DyG2by4fiAPfEApIkjiQIdRVZI2jULWoNpOokk6gKrFP4nyjnMtnTHDFO5Ru8hkRTRAJKtrHgDiqKkgmulGsTGwPiIePsq07GKevhfC+zXWNidnMFbLxrhEOahME66kNGrINjoQQRRB6H6sQvBOX4YTLBFCE7ru2R3V3Z3/KlZHltRJRJqMG1HWtdKzyBwLN5eJY8wVRIlMUcaaCGBbvO8dhvqBJQLsANWx1WJjiXDJhOk0DEkhlZXdhGt6acqOukLWhQNR0+JKJJUa62VHfmYTHmuPA6JnLZrPeFWhSu+KuzMB+S1SkMiL1pe6Ub2SX22BbxxfhevIvDLpZ3iCBDIdBlEYCqjSeKu8UEarPmfPDuU5piMETuSWlyy5igm5DKrAaAW8TWwVLYtoYLq0E4zbn3mWaVvg2ZhWKWGRZUMUpbSGjoB20glgGY6l00QuxG58SPDG3KeoqaSombHHt/mqiuQ5QM7GjKzxzpJC6IL1JItHVR9AUCSPJcTXMfCochw9oYpWlfMzaTIoFacub7pyGoOCSaFMWLmgAQvJwri75fIz5wP8A8TmZe6Rm0u2lPFMw818TVZsWI9ugxx8n59fHkZe7EGZoWyM3dy6dELKFYV4tAPujcdcQmENAZvN/K6tNRFJPI+pA7jS0OA/qLdp/tv5quthMPZzLNHI8b7NGzI3UbqSNrANGrF9QRho4GuBBsVdYZGyMDmnQhJgwYMa50c/T4/P3WHdLf1WXy9lKcs8J+FZuGDTqVnHeDqO7HiksAg0QNJo7ah16Y+iE6YyHsi4OsmYkzDa7hUBa9EmUOGs1uQq9L2136sa8uAGOTdZVFo3CyYoGZYgeKjuZP6nmP7mX922Ma7M/7Vg92b922Nl5k/qeY/uZf3bYxrsz/tWD3Zv3bY90X5Go/tXT/mI1MdsH9ci/uB+8fE7xv/lhf8HlfshxBdsH9ci/uB+8fE7xv/lhf8HlfshwtR+XpvP3CSH5kvl7Kt9j/wDaL/4aT97l8bRjF+x/+0X/AMNJ+9y+NoxGxf8ANv8AL2TtF8lv83rPe2LhobLxZgvXdPo0+TiYqOvUEaRRvoT7CMiJx9C828M+EZSaEC2eNgovTbgFo7PkNajHzyDe488Hej02aN0Z3EH1Q/EmWcHcU3m/in9xvunBgzfxT+433TgxNr/jHJLQfAeaMr8WvuL9gw9qqz1rfb2b7YZyvxa+4v2DDuMed8R5rf4W5oGjwHste5N5py+XgOWmzQd4nVLJUKEKDuinQLEEG+7Uep3GJs89ZDvVi+ExFnBKlWVk2IBuRbRTv0JB2P58LgzDIwdGKsOhFWNq2sHyx4dySSTuxLE+tibJPtJ3xObWlrRcKoO6LF0hu/TlrdbzxbnXL5fvlJuWEKTHaq7awGXR3jKH2PQHyPrFxXAO0+HNTtE6dx6PdF3FysSQVO2lGvTQ1HVq26YxwyHSFJ8Kg0PJR1oepb3roLJ8zd05P7N2zMazzs0cTeioFPIp8wTsiHyNHUCSK2YuMqXyPswKJU4LT0UBdUSd47Lf43/stbyHD44k0RIEWzsuw3N9P2V5AAbAAYzrtf4EbjzanwqBE4JGxLEoVFbkliDv0C7dSJ7hWXTJZ0wZdAIZ2s6dAEchilkKqiAUQkSk6rJEyUQEprFxjhozGXlhJA7yNlBrVpLKaavOjTD6sTJGB7S0qv0dS6lnbK3d7LIeasuH4fw+aFT3UazIbKuY2doyFZlAB+Lcatj6NgFsVrhpfvo+6AMmtNAawC4YaQ1EUC1Am+hxOct8xRRRS5TOxmTLyG2HyoXAILKvXVqC9CCrAnck4lX4VwvKdxme9zEzOhmijYKocqAYzJSBoxrog9DR6gYHOZ1pDwdlr+SuMVQaKN9K5hcXFxYRrmB1+29cnadBBHnmERPePTzWRQJUKgUdVJA1tXW1+aAKgcdPFOItPM87hQ8h1MFsLdAbBiT5es45cRZ5A+QkI/hVKaamax222vM7vJGDywY9wQs7KiVqYhVs0CzEKgJPS2IF+3Gq9H3BmGscd1ysd6Vi+LSDl7LaeyrhYj4esgct3zGToAE2Eekdfmbm+pPli5BccvC8msMSRJssaqi2b8KKFWyepoDfHXinTSmWRzzvN04xga0NG5RfMn9TzH9zL+7bGNdmf9qwe7N+7bGy8yf1PMf3Mv7tsY12Z/2rB7s37tsGKL8jUf2qHP8AmI1MdsH9ci/uB+8fE7xv/lhf8HlfshxBdsH9ci/uB+8fE7xv/lhf8HlfshwtR+XpvP3CSH5kvl7Kt9j/APaL/wCGk/e5fG0Yxfsf/tF/8NJ+9y+NoxGxf82/y9k7RfJb/N68OMfPHM3CRls5Pl1BCo/gBonQwDJVeVHSPYu+/X6JOMm7ZMkRmIJb2eNo607Ao2rdvWwf0fVEx8tnMEn6uqDfquF5rmZor8NVmub+Lf3G+6cGDN/Fv7j/AHTgxZq/4xyUKg+A80ZX4tfcX7Bh3DWV+LX3F+wYdxjr/iPNfQNP8pvIeyMGHMvFqdV1BdTAaiQAoJAJYkgADqd/I4vXA+zVcxAzd9IkiysltC6KyiiCI5NL7g/OI2x7ihdJ8Kg1uK09I4MkNifBSvZrwLITQJKEM0qMjtI6kKrlQwWO9mCbbn5W/nteOK8bgyyapZFXwswBYBnCDU2gE2536D1j14heQuUpcjFIJZFZnYHSllF0giwWUEkigdqARa8yal2vlC2WZdLMe8AZa9FNpAzavF42QAV4SslnxUDAPVx3tZZ3kFZWiPOXAm199vNWjljO5XO5uTOwpoeNe4vwhpY27qRWdK1KAyMq2egf1AC3r0xinZfJN8MKxSpGukNIrEEygFgoRAQzEAyG7pbBINgHX8/xWLLxGSd1jRQLY9BZoAeZN7UMeoXl7MxTOI0raapdCw3A2ceSyrjXNqmcLneGxyZlNKG5XA9LUAqaHDgk7Czq1epqxV+YeOS5zMNPLVnwoo6RoCSqg1vuWJN7knp0xvMOdjmRjBJG9WAykSKrVY1BW9oNWLHmOuMF5h4T8FzUmX7xZe70jUBp3KKxUjU24v1368Q6lrwy4OhVkwGanfUAFmV4GmpI33tfZu0UdgwYMDFfSgYk+WZYEzccmZLd2jB/CCSWUhkBA3rUAdvViMwY1jAohNhbY3bDcfdYT0qdkxeR3L2W2L2p8P8AnS/6T/hgHatw/wCfJ/pvjIOB/BlmJzMYeJgA3xloRdMAjixZFimNKKA3xoi8l8PIDCBWDCwQ8hDA7ggh9wRvf24qOM1VHhE3VzxSEHYQW2K80rZapuZjm8raru4x2mZCTLzRo8mp4pFUd2wsshA3+s4o/Zof/FYPdm/dti2/7D5D6Ov6cv8AHj3Dyhk421Rw6GF0yyTKRYrZg9jAkdMcPjgfDHE/vbyR/pSPw2d0jXucNOahe2I/8ZF/cD95J+GJ7jg/8sr/AIPK/ZDjzmeU8pIbkiLkCgXlnahd/Kk6ez2nHtuWsuU7so5SgNBmzBWh0GkyVQ28vIYal6Y0r44WZHdy/DjzTrcNka57rjvKldn3HocnnGlmJCmFktQWOppIm6DfohN+3Gi/71uH/Pk/03xDf7D5D6Ov6cv8eE/2FyH0cfpy/wAeHanpdhtTIZHRSX8CAmo8OqI2hgcPRTX+9bh/z5P9J/w/msVftB50yecyojh1NIsisupGXT1DkEigdJI39eI3m7huQyqBUy6mZwdOoykItgF2GujuRSn0iD6jimKtf/d/tPX6/PFt6PxwYg3tMbHsAItmI19BsQ2ukkg7jiDdN5v4t/cb7pwYM38W/uN904MWOv8AjHJR6D4DzRlfi19xfsGHcNZX4tfcX7Bh3GOv+I819A0+sTeQ9k9kwhkQSkiMsNZXqF8yP2WRvV+rGocn9os087JOqiBUJEukgqbFd8Q7IoKrISQFW18roZTeHoc06q6qzAOpVgCQGU0SD/PmfInDsUxj2ITiuECtu6+uwcBxK2R+1HKLO8JDkiRURo1LrISFOzClHibSBe9X51jHc+xMspIK3POdJIOktKxboSL2AJF+iNzthhSQQQSCGDAjqCpBH7QD+bAW9p/OSb8yST1Nnqd98e5qkytsUxh2CCinLwbgttrxvuTuXzbxh9BALxyRknelkUo1CwL0k1di6NbYsedOe4sxnCJoiIjH5RESNmCBlUuQSzFUJB6alH11dcW/ljmTQNUkMDR5eCMEMd27qS0aNdO0hLXbAgNVMhkY4SGS3cedE3jUboXCphYC/Zfbby4+KtHZ3ytnMnPIZlRYpIxZDKzF0YaOm9ANLv7RiJ7XkdZI7EbK4Yq5U94gUjUlrQaPxBgGDGy+42vtzXasr5bMOEljfVoy+lQ1t3aOveNZUeKyR00jqScUnmTmKTOGJ5TciK6sQCqbuGTSvTVV6mAojR107TZpGMiyNN0Cw6GoqK8VEzLa2NtN38uocnCYMGBK0ayMGDBjXujf6dH5+6wjpb+qy+XsisWPlPmo5Zu7lJMBs+sxEmywHmp3seXpD1YrmFvEvFMKp8TgMM4uNx3g8QgFNUvp352FbXDMrqHRlZTuCpDAjpYYbEXfT1HDmMm4NzNmMqAsZDJd924JHQClN3H0saRVsSQehu+T58ybjxOYjYFSrQ3J6MtqRQFtdC+vXGC4x0Tr8PcbML2biNdPFXWlxKGcbbFWLBiN/wBo8p9Ky/8ArRfxYbn5qya1eZhNmvC4kP5xHZA9p29uK02jneQ1rCSfAogZGjUlS2IDmTmtMqNI8czA6V+Svo7ykG1WmBrqfKtyIPjHaGWUrlVK9beQC6IFFEuvWDqHl03sUssSSxJLMSzM27MT1LN5n7PLGh9Hug89Q8S14ys223nwPAfdAq/F2MaWwm5SyMWYu7Fnbd2IGpmoCzQG9CsIcJgxtcULYmBjBYDYAqg9xcbkprN/Fv7j/dODBm/i39x/unBgXX/GOSKUHwHmjK/Fr7q/YMO4by3oL7o+wYcxkjqeUn4T6FbzT1UIjbd7dg3hGDBgx57NL9J9CpHbIPrb6hGDBgx3ZpfpPoUna4Prb6hGAjBgwvZ5vpPoUhqqc6F7fUL3rNVZq7ryuquvXVi/VjxgwY7s0v0n0K5tTTt2Pb6hGDBgvHClm+g+hXOrIAPjb6hGDBeDGpYBIyKhY15AOuhNjtWL9KIZJsSkfG0kG2o1B08EYMGDBztMX1D1CrfZJ/od6FCjFn5T5T+EhZ5T+R30qpIaarF6lI0pYr1tvuB4jVpgSKv9l2PUfYeh9mJ488Z+/jlH/wDKI/8AxxVukJrqiEQUD2i+0l9j5InQQCN2edjvDQ/4Wm5bJJECIkSME2e7VUBPS6UAX7TviF47yXDmF8AWGQEkOiKAdRXV3iitey7WQbOxHnTBztn/APvD/Ri/N5Y8/wC2ue/76/6MX4Yzen6LYxTyiaKVgdxz6o8+riezI5jrf+SorMZZ43aOVdEkdBl6gE7iiBTLXnhq8dXE+KTZh1eZwxRSopEXY+RKgEgGyB5WfWccuNiw+peYG9rLQ/fZwsqrPRvDz1bHW3d0orBgwYn9pi+oeoTHZJ/od6FN5v4p/cb7pwmDOV3b+433TgwExCpjzjK4bETo4JWNOZpHMJcr8WnuL91cODDeV+LT3F+6uHBg5D8scghEhOY80YMFfz1JPQAAbk2enmarF55U7N5ZpicyCkcTAEDfvT4WGk9DGQd2G+5XYgkRqqvgptHuF7XtvTsMD5bZdio5/n+fr2wmNl505ATMoHgCxyoulQAqrIBpCqxA8OlQQp6ANR26Y9LGVOllKsOoYFSLFi1bcbHod8NUGIR1jdNHcEtRTvhPgm8GCsSnL3L8udmEUQ6UXcg6Y1Pm3rJ8l6t9VlZs0rIWF7zomGNdI7K1RZO9bX/7fVgxtea7Ncq2TGWQFWW2WYgGTvCPEz9NQNC12FAAVQIyfivLeYy5k71K7pgrEGxTXocbAmNqoNQ3BBAOwE0uNQTEh/dN9L71Mmo5GAEaqMwYLwYN2uNVAuUYMBwYyPpGf+wf5ey3bokB+FRnn7owtYF8ugs1uQo3NC2Oyjfqdh54tHAOUs23jGUjkjaQRF37t6RiFkki8RBA1XrW94/VYYIxjn6AIniGIR0jTci+0C9r/wA+6rDIRV7WLHtFkWPWLBF+sYQYu3PvKnwPLwASvKolZEDBBpRotZB0AX44yw2Hptd7VTstBqZQSEVnVS5oKtlbJsgUoYNuRj2+JzHZSm6HEWVVOZzoAT9v9LuyXAXk7thbRu4R2jGoxEkAh16g7qboims7CsSfMHKDpLK0QAgUBtTtWmwbXfrRAA+sDfF34RyGMrpjbMyt3jnVocQBdKOQVQlmkNAAgtsLPS8e+Y+T42RImmn0u4VWeZn0S9YfyeinF6rtlqhuT0U0NTmBBAHBVSTHndozNd3b22W0Ph4LHsBP8/V1wrCuu1dbsVWxsHcEEGwdxWLNmuAQwcME/etJJP3MYVlAMUkReTMKxBArUvQqCO7W7JwrInPuSditlZiLKcxtAvn2fbb5KskYTFo5g4ZG2WizzTO8uZjjPd6OrRIEzLu3vC9tI38/KsEYbljMZtdPYfXMrI84FiNCPFNZn0G91vsODBmPQb3W+w4MSadxyoVjDG9a3TcjK/Fp7i/dXDijDeV+LT3F+6uHB0xs8ZtED4BYY/V55rQuzDlp5GfMMmlfCI5Oh6WwVClMrK1F7PQAAEMcaxBEFVVUBVUABQAAANgABsAB6sJl4QihVAAAAAGwAAoAAbAAbYSbMqilnIVVBYkkAADckk9ABuTjM6iXrp3zWsXew2eis8TOrYGcEZjMKqlmYAAEkk0AALJJOwA8ycYXz5zFFnM1rhQBFBUSVTTdKZvMKBsoO9Ek9QFvXMyycQhdFYxRGu7Bsd6VNgzCrCHyTqL1MCQFGUZrKvG7RuNLqdwf2H6iNx7K9eCfRuelqJ35X3ezdxvv8VDxLrI2Wy6FMg/z/n/Nefs89Y7K+OwNCcqqrHKPERqJM2w1SGx1uhVtQC9BsMnBxNcscDkzMlo3diIqzSUG0H00oNsWtPbRIJBBrFhx3s7aV0lQ7KG7/wDSH0Ln9aAwXvovoHUOmIvjnA1zC70HFhWIDCmFMrKT442AAZD1oVRAI88K4kWOh92Au97cLpDMQFCqdTHwgnpt5gSfeXjP45Y6mPO3UFWIgsNivnjmPhpgzUkRjMW4IUtqBDb2j0NUZN0aBAFEAggRuNz5/wCE5abKM2ZIjEdlJasoT5AfKDEAFPOh0IBGGD240TBavr4MpBu0AXOt/Piq3Ww9XJcHag4MBwYz3pH+oSeXstq6JH/qovP3Sj+fL9vljUezb4fRiaSIQoImjtRMCrtIHWOWKRQp/J2QQ1Fga9eW6xdWNXqvf/Lrj0jkEMCVI6MpKlT7GXcH6jgPDJ1TrqVi1Ca+PIxwFvC/33Lc+dOW0zeWa1JljDvHpA1E6T4AW8nIAIsdB0IBGKQZmPuirJq1OHRw+lhYUOBaspDBE+T8nY+rbORc4zcPy3eMxkaIkd4adlVgAaO5FFPFXRlsm7PLxHk/KxSrmY4WLtPGxKr3oUs/iJiJumLbsu6mm2CnBSaDrbOGipFFiDaRr4ZBmF7ixtY8b8CqfyNyNLMmVzBMSojiQyK04mJRmIRUIEaoehrUDbkE6tr9zAx+EZURpqlDsbosY4qVZmCalBvXGlg2veWAaIx7y2WfLyd0luHkldF0skcSM8bSa2AYM4ZmKClvUw8iw98HyUryfCJo0R9BRK161RpXYh1LFbKrCSRvqDA7AVIY0N2IRJIZHZj/AJWSdoGT0cQlbUHWU94pUg7fFsNuhV42H1j2Y7OYeKS57h0WaY0crI8cygEKdYjMco8l2AFDp3rbgbHh57ywGeklV0kSfTKjqysCpBSgQTsGRhd+ROJbgvGTwzJd4rB582FeKJg+hEQldbAUSWsm9gwUUTp3Ht+Y8HZvVyfc0dNJH3pAe6OPEHkubmbNiLh+RyjxhZe57xi2oGNHl1KoGwtmQFgd10VW9in4tPPZWWZc5HOZop7AB6wFAtxkdFsNrVdmNsaNWaviNUE57eGiN4Gxop839RJLvA32eSazHoN7rfYcGDMeg3ut9hwY90/wlM4v81vJGV+LT3F+6uHAMN5X4tPcX7q4cGNpiF4gPALCX/Eea0rL9szhRryys3mVkKjrtSlWI2rqcQHNvaBLnVVFUwxg6mVXJLsDsS4CkAeAgADffyFVQHBeIDcGpGuzZPU6J81kp0utD5S5u77TBOfy1eFj0lA8j6nqrHQ9R6hJcy8tJmk8lmUeB9/adL1uykkmqNHcAmwcrBPr6bj2Ebj9uNE5Q5oMqd3MGLrpXvK8Mh30qxG3e0Lr5WxABIGMv6SYBJhEwxLDjlF9QP6SeHgeCsGH1rapnZ5tT7qr8K5RmmmeJri7ug7VZWwSNAum1BbBBNAqSKONMy+WSKMKgCIgNC9lBNmiT039f58JPAfSTTrqhfRgLoORuR4iQd6LagGOxz/nfjzyStBpKJG24PWT0SjkEbeyvn7k4GddXdLKxkLnBrWjUcOJ8Sd3opGWHDIi4ak/yyb5j5wed1EJKRxsGXzLMrKyMysBpZSoIG/Xe9qvXK3aXE8DfCmWKSNQT1/KABbKqF2Nn0BZqjsDS5DeA41dnR2kipm08Ytl37zxvxuq5+IymQvJ2qb5p5plzsqySKECCkTr3dga/HpBYkqLNfJG2ITAcGDcMDIGBjBYBQnyOe65RhRhDhRjKOkf6hJ5ey3HooD+FRefurtydy1mJH7o9zJlfSnj706TqYaQXRGBkGjXpDbAKCVDC+nnXs5EEYmyizSC6eP4xlBFWlDURqq1o1diqIMV2dcWXLZlZJJwkcjdy6XTMdOqF2FEmIF3F+HSSCSRsNNfnvICNpDmYho1eAMpk8JKkCMEsxNbUNwRW2+I0Ecb4rEKt1dVU0ta50br67hofJUvkfg/FFXQq9xE6qneSBRJEi65FMSHqbleta7FjdEVjR+OcMM8LRhijHdXAso1GjtRNX0BUnpqHXHOnNWVMIn7+PumdUD3Q1sQqqfNSSflV19WKjxXtdRMz3UUXexKxWSQOpBsx00OjVrAUyWpAshaI3xKGWNu3RDJBNVyktZrwaLfZWduYO6eUZnQmiKGTSltvK0y6EckNM7GHZRGp6ABidormbnaaC5YI45YYpBHKSxBZ21WsbDYFG0A7Pu7CgUOqzQZaCVkzK6JDpIWRabw79GGxq2Hs1MBWpr5Oa+ADN5WSA0C1FDdU60yHodr2O3Qmse3XymyjQ5RK3rBpfXksJ4Zk5cwY8umo22wUFu7MhRZHA60PAxG3oj2nEtz/wASeXiM4ciomEaD1KoBH57Yn85xC5TMvFIkibPGwYBtQplN0wFMNxpI69R54t/O/LxmZeIZRWkhzADMFViyvVWUqwCAB9YPQUcCQC+NwG260GQxwV0TjYMLTl4XP21XDyaHzEebyNipYTJGCQKnjK6NJOw1C7PWo7FUTit5jLMjaXBVqBKsNLLYDAMp3BojbyxcORuHvlXnz08ehYInWPvrh1SvRAQuK3ClCRfxgq/KnT5hnYu7FmY2zMbJJ6kn+fqHTCSi0TQdqcoHF1fOYyMmnr4fuufMeg3ut9hwYMx6De632HBhaf4Slxf5reSMr8WnuL91cODDeV+LT3F+6uPYxtUPy28gsIk+I80uAYXEty7y6+bZgG0Ita3oNp1AlQAaBJo+ZAsWpvEeuroaKEzTmzRvP7cV6ghfM8MYNSjl3l5s27ANpRa1uACUJBIABItjp/8ATtYI66hDlI44+7UBI1BFBiAoJOqmsHbfzBF+W2PeXy6xRhEGlEBob0ou+pPS/wBv+WM35p5qOa8CWsI3AJ+M9EqWDC0K9AB6zucY2+Su6XV2Vl2wtPk0cfFx3BWsNhwyK51cVZ+XecIppDASdX/SdxRlWrprAqQC7B9KgRveOzmXlpc0lilmUeB6+vwvtZXc7eWqxvYOWByNxY38iQR7QRRB89j9VY0Dk/m7vqgnP5X5LGvyo9W3/U26ULokerEnHujU+DvGIYcTlba/EEb9NoO/gvFFXsqmmGe2v38FRM5k3jkaNxpdeo+wj2EeIew4YxqvMnLi5tLFLKvoMRt1sBwPSQ/sJsb3qzHN5R43KOul1oEH/MG/MEbg+YIOL50b6SRYvFldpI3aP3Hgglfh7qV19reP7FMYXCYUHFtKGKU4Fy1mM4zLl1DaaLMxCqmo0LJ3O1mgCfAfYDZOM9k+ai8ULLOKJIH5NgRZ2ViQ17AeK7PTzw12e81wZEZgzFtTiPQqqSW0CUn2DfSLJ6sPbVk4R2vQvYzMRg32ZW75eoG9KrCtz6JFDre2MxxyOF1dIHbdPYLRcGrMSjo2GBpyNvuuNv8ANiyySIqxVgVZdiCCCNvMdRtX+eJLhXCs3nNMUKvIsQOm6CRilJGugoJNbXe4PrONoz/AsjnlWSSKKcfJcUdt6CyIbK2TtdX7ceOKceyeQRVcrGAQFjjXcA3uI16LYbfpsRv0wEFE0ak6Iw/pC+YARw9/1tyFln2Z7KM3EgeJ43cgrIoJUUSpoM1CRb3OsCtIIBO+IHhXJecn7xY4SDEdLCSoyCRdU1XtXs3FHexesl2xQGRhLDJGnyGBEjHYnxqo8O9AaS3nZGLYctlc7Gsg0yKL0OhKsmqiwV0IZLoalsX5jDogik2HYo5xTEaS/WsALt5b/i11VuGcjpk1iKVLmw6M7r1iWSkJAUq7Qho7IY70/SyBbo8zme4DtAgl2JjE1gDqQJDGAXryoLfygPFjmz3Fcpw+LxskS7lVHpO3Viq+k7EsLbzLAk73iqDthi7/AE/B37m67zUNY8r7qunn6eqvk3tiRnYzQoM2nqatzpGtLjtJt/PQLk5p5cyU+dLHNLlpJAWeOVGBYqxQyamdVCtpAFDerB3rHNFxhcjA2Q4e7ZnMyOxkkRdgxUL+RVSbKjSLsqpBLE+idBhnynEMvsEmibqrAbGgaZTujiwd6Iux5YMvl8pkIDpEeXiG5I8IY+sk2WY+V2TVDoMeOrF8zdLp7trywQy3cBsaTb13+So83Z9xLNQg5rNhnUkpG51LvQsugAUkX0VtjV7kYovF+Bz5VxHPGUY2VuiGAq9LAkNVi69ftGNFznbHEJQI8u7xeblwj+foRkUfIeJl3vbbe18N4zlM/E4QrKuwkjdenmNaP5bWLBBrbpsy+KKY2B1RanxCuw8ZpI+4d2XKPUfuvn6dCVYV8lj9dKSa9e2/1YMbfxrgeVyfDs73MaRBstMWNnxfknVbZiT12A9ZNdcGFjpcgtdN1uOmoeHBlhbisOyvxae4v3Vw4MN5X4tPcX7q4dRSaABYkhQFFkliFG31kY1xjgyEOJsAAsweCXkDin8hDG8ipLJ3SHYyadWn2ncUP/yOy7E7XjYcvlkijCKAiJdLZpBZJonpuSD9XXbGTZ7guYhrvIZF8Ou6LBQF1HUy7KVB3uvrx4PF5Xy6QF7iXdRsdqUqL9S0a9QY+XShY/g56QPjfSzjIPiFwbeItv8ABGaOp7C1wkZ3txUpzTzSc0dCColN79XNqVLAqCpWthv6RxXjhd8Ji6Ybh0GHwCCAWA9T4k77oTUVD53l7ygYUN+b6tiPz/z0HqGEwYIOa1wsRomLkG60PlLm7vtME7flfkt5Sgb7/wD7K3Pzhv7MdXO3C4pMs8rUkka+Bz5nekb5wZj08idVdbzQE9NxuNx1HtHt88dnEONTZhoxM2t1UqgAGptgXO3idjQJr5o2OMzqeh/UYi2rpJOrZtdxbyvpY+OxWFmJ54DFI3Md3j4rh/n+fXgGO3McGzEcYlkhdEJq2AHXTXhJ1b6hW17NdVjjPXGhU1XDUNJheHAaXBv7IHJE+M98WuvV716yK9pugB6yT+fYevDs+SkjAMkckYOw1o6Amr0jWB5A7f8AtZxofYzENWZYgagIgGoWATKSAetWAa9gxpk8SupVgCpBBBFggiiD6wR5YzzHKUSV0hvw9gtBwbH30lJHEGAgeq+d+G8azGXJMErx6huFNA9NyvQnYb1fl0xxu5JLMSSbJZiSSaN6mY2dvWeg9mNV4v2RQysWy8pgsjwle8RQBRCjUrDff0iOtDzE7y1yNlskSyAvJvUj0WANeEUAAPqF7n11gCKWQmzjorG/H6Jjesjju8+AH3WJz5CWMFpIpUW6LPG6izdAFgASf2498O4pNl31wSNG3npNX1rUOjddruvLrj6OddsULjfZPBKxaB/g5NeELri6ktSWpBN9AwArp5Y9Ooy3WMpmDpHHMclXGLcr/YrKJ8y0jmSRizk7sxtj+cnp19QG3sx7/o6bTr7mXTp1a+7k0adN6tenTVb3e942Tlzs3y2VOtrnkGkhpAtKVHVEqhvvZsihvti2qorHCivq92qSfpM1jg2lj7o46egGxfNmVzLRuJI2KuvRlNEdPMftHmLBvoPWcz0k8hkldnc+bGz66HqHU0NtzjXuP9mOWzDtIjNC51XoAKszdGZSPI36JW9/rwzwTsoy0ZDTMZ2FbMAsdgk/F735GmZunq2x57JJsvopA6QUWXrCz/6cv3WUxcOmcKUilZW6MscjKd62ZVK+Vdcc8UpBDISCOhU0QenhZTYP1Y+llUYrXMXZ/lc22tgY5L3eLSC90PGCKc7bE7i8enURAuw6qPD0mD3ZZ4xlPnby3rEuO8WmzILTyNIVRgpbfSCDdDoL8/XQvoMGL9nuyuPL5TMTSzNKyQTsqhBGliFtOoamYkN4vSHkCNsGHYoJAO8oldiVHI8dS2wA4W+yzbK/Fp7i/dXHtlBBBFg2CPWDsceMp8WnuL91cODGuxgOiDTwCyx5s8nxWjcu88xzWk+mGQWQdxGyqAb1NtGfLSWPSwd6HBzhwNGBz8BRwArSKo1JKFai+tG3pbDEdVXqtFsQPK+SysspXMvpBKqiXp71nsAB7sNsdhXVaPUYukPIWWjLNH30chDXIsrqx1UfEfMAgEA2LskHpjGcUjo8ExPPTPew8MvdsdoBuDbxF7K2U7pKqC0gB81zZPlnIZrL64ozGH3tWYOjAkEG2YAg+XQgjyIBpXGuDSZaXupKNjUjKKV16XVnQb2K2a23OoYmo8vJwiQBHilR1tor7tmoBQ1HWU3YixeoJv6Ip7jvMOWzsfd0YpEpo5JgoU3s661Y91qAAtvD0PQagRwioxCiqusY50tK47dTlvv110O3TVMVUcE0WUgNk8tfRVCvwxZ+V+TfhKCaZisR9AIRctHc6hdL1HrN+QHjgchCjyqryIqagGYtVjVTBQgZjelgCoIsAkgUTcJe0iNVAhy7EAhQHZI1CDYEaddACtiBXmcWHpPXV8jRTYaCSdXOGlhwB/xqoOHQQtPWVB5Diubm7heXjaPL5eECeVla1LkqoJC2vi2J1WQNlRidqxYeGZHK8Pi0tKis9s7uwVpio30C7YKD4UF0G23Ykw3AOU3mkGdlzBYyKbMRkVmBAFFlKaArCtIUilWiKx2ZnkTh8SO+kwqEosHNLQPiKn0m6GjdnoN6OfVdRE9sdBPUPcBq6wLiXH/0QbD/AGjkbCC6ZrADu2CwVc5n5wOa/JxArACGs7PIaPpL0VQSKHW1va6Ffw5mUVXKq+tQaD6dGqupC6mpb6Wd6uh0w2BjZMGoaaipGx0wIaRfXafE+KqVZM+aUl51T8WekRHjV3VJAA6qaEgF0DW52YirrxG7x64fxGSB+8hcxvRXUlDYncdKq997AoGumJrkvk059pB3oiRAuo0WZixaqFgDwh/ESdyvhO+LnxrsiibfLStGaI0vbqxokb7Mm5F1Yrot4ouPQSGveWnh7LScBxOhhoWQyt23vpcbfuuHh3bERtPl7600LD1ivDIRtW96+tbDqIXjvaXmsxSxn4MlEERsSzWNO8hVT9WkKRfsBxXuM8FnyhrMxmK+jN6DdfRkHhJ2O13sT03xP8udnOZzILP/AMOlbGRTqawdxHYNAgWWK+dXWAmeof3Eb7Lg9P8A8m4I3C9x6KrZSYxOrxkoy+iynSR51Yrb1jofO8X3gna1JGqpmYjNQrvEYK5obEow0sSTubXy2J6y+c7HodCiKaRXXqzKHDi/NRoo1YBUjruDjPeYOWcxkye/Wl/7osxsaFnWQNO5qmAJra8dlng1GqQz4Xifdd3T490+u/krHxrtVzEw0wL3AsEMG1SbMTua0gEabFHofFuCKR56t7vVe+rVerVq9LVfi1db39uJ/l/kbN5vSyp3cRo97JYBB81X0n2vpQNjxAb4vf8Auiy/cae9k77/ALm1X/d9NN+V3Xyr3wvVzzd4rjV4XhxMUYvxsM3qVX+CdrE8KaZ07+iPHqCPV73sVc0dtl6bne198Z7WppAyZeMQghhrY6pKIFFQPChG/m3UEEdMQPMHJGaypYsheJd+8QWKs+kOq0ANW1Drdb45uA8qZnN6TDGe7Ykd620e3t6sL28IN9PLCdZUDuJeyYO7/kXAHC+np+yi8y5kZmk8TOSXZtyxPmSf5226DFs4F2nZrLrpcDML5d4xDAaQoAcBvCKvdWJs7jFryvZDlliKySyNIf8AqLSBfdSiD/6r+yqXx/s9zeWY6VOYj695EpJHQU8e7A7/ACdX247q54u8EnbcLrh1MgsBsvp6HcpfmjtX77LTRQwFRJE6FpWF0ysrUqEjoRRLdb29ZikQcJmnhlkhQyJGjF3UjSlIW3a6vSLoWenrGDD8ckrhcobWU2H0rhGxwOmuqZbJPCTDJWuItG1XRMZ0WLANEAML8mB88IDjW+eOzk5l2zOWIWUga0alSXTdtqAsSVS2dqUXXpYzjifK+dy7BZMrOSehiQzKa67xaqO/nXq3q8aTQ4tA+INe6xAA1WaVFHIHkgXCi/r/APv6x54fjzsihVSWRVT0VSR1VfPZVYL+zCf0fmPomb/Vp/4ML/R+Y+iZv9Wm/gxJkqKGT5jmHnb97ppsNQ34QQuZFAFBQPUAAP2DHsth4ZHM/RM3+rTfwYP6PzH0TN/q038GHG1tINA9tua89nmOpaUx5V/P8/gMLeHvgGZ+iZv9Wm/gwfAMx9Ezf6tN/Bj0K6lGx7fUJOzTfSU3FMyEsjMrEaSykqdPXTa0aujXswk0rOQXJcgUC7M5APkGYk17MO/0fmPomb/Vpv4MHwDM/RM3+rTfwYY66gz9YSzNx0v6r31VRa1imcGHv6PzH0TN/q038GFHDsx9Fzf6tP8At8GJH4hTbOsHqm+zS/SVM8r84yZFJe6RWeRot3vSqqJC1hSCWOoee3n6sS/B+1jNIwE6pMt2SAI307ejp8J8zuN7q16ijCQVqsUR1BFdfWPb+3HT/RuY+i5o+0Zeff6vBjOMcllNe8x7NPZahgdFh34cw1JAcb7TYjVbnked8jLH3gzEaAmiJWWJrr5rkeXqvriF5m7T4MvaZcCeSvSDVGp8tTDdz50vUDqtjGSnh2Y+i5v9Wm/gwfAcz9Fzf6tP/BgaZpraN1TrMLwxsl3VALeFx7q3ZftazquzFYXVmUhCrKFA9IKym7PrbV06eR0DhHP2SzEeszJCR1WZ1jK2SBuTRuvkk4xH+j8x9Fzf6tP/AAYPgGY+i5v9Wn/gx4jlqG/ELqTV0OEzD/5ytYfA3Hotl472j5OAUjd/IRsIyCo2BGuT0VXfqL89tqxRf96+f7wv+R06a7vuzp1VW5vX13rViqfAMx9Fzf6tP/Bg/o/MfRc3+rT/AMGEfJUOOgsvVNRYRELSStcfE+1ls/Au0XKZhfG4gk3tJCANhZIc+EjqN6O3QdMOcY7QMlAhIlWZqBCxMrlrJX0gdI6Hq2MU+AZj6Lm/1af6vmYBkMx9Fzf6tP8AwYd6+e3wqH+FYYX37QMvC49/9K3T9q+daUOvdIgu49GoMPFVsTq816abq6F4uPLvaVlswoE7CCWgCGPgYmySjnavD8qq9vXGP/AMx9Fzf6tP/Bjv4XyxncwxWPLTCuplQwgXdby6dR28vz9cNMkqGm5CmVNHg8jLMkDTxBv9itV5p5qyb5Z4UzETyZlXgjCOr28oEQsqSBRkUkEjYEi8GOPkvs0TLuZs1ommvwAAmOOjYYawC0l/KI2AFeZJgg3MRchU2cRNeWxOLgN9rXWgYSsGDHopkIwYMGFsF6RgwYMdYLkYMGDHWC5GDBgx1guRhcGDCEAJCqnPyLlG4h8MKkuAG0kjuzIGoSMtWXAoCzQoGr3xaF8/5/nrgwY9b0u0ar0uFrBgxyRFYKwYMcuRWCsGDHLkVgrBgxy5FYKwmDHLkowYMGOXL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1303338"/>
            <a:ext cx="238125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aphicFrame>
        <p:nvGraphicFramePr>
          <p:cNvPr id="11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06692308"/>
              </p:ext>
            </p:extLst>
          </p:nvPr>
        </p:nvGraphicFramePr>
        <p:xfrm>
          <a:off x="736723" y="1635646"/>
          <a:ext cx="7671562" cy="3096343"/>
        </p:xfrm>
        <a:graphic>
          <a:graphicData uri="http://schemas.openxmlformats.org/drawingml/2006/table">
            <a:tbl>
              <a:tblPr/>
              <a:tblGrid>
                <a:gridCol w="1955754"/>
                <a:gridCol w="5715808"/>
              </a:tblGrid>
              <a:tr h="2916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(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IIII/2)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Turistické atraktivity Karlovarského kraje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8476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 rámci učiva o cestovním ruchu v krajích České republiky jsou žákům představovány nejvýznamnější přírodní a kulturní atraktivity Karlovarského kraje. V kontextu celého učiva o cestovním ruchu se tak vlastně jedná o konkrétní výčet lokalizačních faktorů rozvoje CR. Po seznámení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 ním 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by žáci měli být samostatně schopni tyto předpoklady vyhodnotit, a to i v porovnání s ostatními kraji. 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795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22. 4. 2013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8" name="Skupina 7"/>
          <p:cNvGrpSpPr/>
          <p:nvPr/>
        </p:nvGrpSpPr>
        <p:grpSpPr>
          <a:xfrm>
            <a:off x="157011" y="53975"/>
            <a:ext cx="8883709" cy="1531420"/>
            <a:chOff x="-92650" y="483518"/>
            <a:chExt cx="8883709" cy="1531420"/>
          </a:xfrm>
        </p:grpSpPr>
        <p:pic>
          <p:nvPicPr>
            <p:cNvPr id="9" name="Obrázek 8" descr="Výřez obrazovky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12" name="Obrázek 11" descr="loga soukrškolyvjpeg.jpg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Obrázek 12" descr="loga soukrškolyvjpeg.jpg"/>
            <p:cNvPicPr>
              <a:picLocks noChangeAspect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Obdélník 13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8751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 contrast="-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07504" y="735546"/>
            <a:ext cx="8928992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FF0000"/>
                </a:solidFill>
              </a:rPr>
              <a:t>TURISTICKÉ ATRAKTIVITY KARLOVARSKÉHO KRAJE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5508104" y="4587974"/>
            <a:ext cx="3816424" cy="505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>
                <a:solidFill>
                  <a:srgbClr val="FF0000"/>
                </a:solidFill>
              </a:rPr>
              <a:t>©Dušan Kráčmar 2013</a:t>
            </a:r>
          </a:p>
          <a:p>
            <a:endParaRPr lang="cs-CZ" dirty="0"/>
          </a:p>
        </p:txBody>
      </p:sp>
      <p:sp>
        <p:nvSpPr>
          <p:cNvPr id="4" name="AutoShape 5" descr="data:image/jpeg;base64,/9j/4AAQSkZJRgABAQAAAQABAAD/2wCEAAkGBhISEBUSEhQVFRUWFhgYGBgWGBcYGhUaGBgYFhcdFxgYHSYfGBojGxgZHy8gIycqLi0sFyAxNTAqNScrLCkBCQoKDgwOGg8PGi0lHyQsKiwvLywsNCwqKSwsLy0sNCwsLCwwLCwsLCwpLCwsLSksLCwsLiwsLCkpLCwsLCwsLP/AABEIAOQAyAMBIgACEQEDEQH/xAAcAAABBQEBAQAAAAAAAAAAAAAAAQMFBgcEAgj/xABNEAACAgAEAwQECQgHBgYDAAABAgMRAAQSIQUGMQcTIkEyUWFyFDNCUlRxsbLRI4GSlKGz0vAVNDVzdJGTFhckNkNTJSaCwcLxYmOD/8QAHAEAAQUBAQEAAAAAAAAAAAAABQEDBAYHAAII/8QAOREAAQMCAwQIBAUEAwEAAAAAAQACAwQRBRIhMUFRcQYTFCJhgZGxMjNSoRU0NcHwQoLR4SQlciP/2gAMAwEAAhEDEQA/AKTlssndr4V9FfIb7D2Yc+DJ81f8h+GDKn8mvur9gw5ivPecx1WwwQRdU3ujYNya+Cp81f0R+GD4KnzV/RH4Ydx7SIkgAEk9ABZJ9QHW8JmdxKcMMA2tHoFz/BU+av6I/DC/Bk+av+Q/DDgIO4Nj1jphUQkgChZAtjQAJAJY+QF2fYMdmdxXkxwNbnyi3L/CaGVT5q/oj8MHwVPmr/kPwxbOE8mF1nE4lR4wNIRbU2CbVukvQjQD6/NhphM/wmWHT3oCFgSFJGsVXpAbAXYHunDYnDnFodqFBhqqOaQxtAvu02qN+Cp81f0R+GD4KnzV/RH4YdwY953cSiPZ4vpHoE18FT5q/oj8ML8GT5q/5D8MOYMdndxS9mi+kegTRyqfNX9FfwwfBI/mJ+iv4YdwVjWOj0bHYfGSOO7xWI9KjkxSQN02bOSa+CR/MT9FfwwfBI/mJ+iv4YdrD+TyEk0ixRKXdzSqPM+dk7AAbknYDBp7YY2lzgAB4KuNc9xsCVyfA4/mJ+iv4fzWE+CR/MT9FfwxsOT7HMsB+Wmlk23CkRLd3YAtunkWPr69OLjPZAgR2yk0hbfTHKQVOx8IcAMpPzm1D1jzAQYxRF+XLpxtop/Yp8t7/dZZ8Cj+Yn6K/hg+Bx/MT9Ffww/LAVYqyspG5VgVIvcWp3Gx6HFg5R5Llzzage7gU00lXe+6IL3b29Be4bpgpPLTwR9Y61uShsEr35ASqx8ET5ifor+GF+BJ8xP0V/DGxJ2QZLu615gvR8feVv69AAT81V68U3nHs+kyX5RGMsHQtQDRnp4wNiDtTKAL2obEj6fFaOZ+TLa/EaFSZKWZjcwN1TvgifMT9FfwwnwSP5ifor+GHawVg11Mf0j0UHrHcSubN5RO7fwL6DfJX5p9mDDmb+Lf3G+6cGAuIxDOLN3IpQuJYbnejK/Fr7i/YMO4ayvxa+4v2DDuMkf8R5rfqf5TeQ9k9l8o73o0kivCXRWYsdKhAxtyW2AA6kevF44P2XZiQNHmP+HaLS8E0KwszMS5qRqt9DKjCyCdZ36VSMjl5HlRIR+UJtfEq0yeNaLEC7AIHrF+WN55VzOYly0cs7xuXjRqSNkKMV8avcjBiGsGgtEHYdAQo42O1O1UrpJUyMkEQdpysQsU5ryyxZ7NIuyrM1WSa1VId/rY47uTuURnpZEaXuu70GtIZnBZlkCjUNJWgLogFhY8sTnazyykcozCI9T6hMRZUNShfdZhfstPXs1WknGazCGu7lkkj1MJHVC2sDakd4yRpAcE0d62stOZaexbe+5TGVcsmHN6okWba41II8OBC1PgfLjOsgmkzCmOQxqy5pZDIqgeNtCARMepTy9eKl2hcsyRIuYJeg/dHXJ3g0G2jYMVVlJPhKEHeqNAlrlyFynLkxM0ndqZCmmOFpWiQIpAKiXdWOqjXki+3CcTyKtDno2jWMTE6A5CrNKw0Rt3hIHiZI6WrB8zqAWaaWItJDAD4DX1VQpao01Q2Rp0B9eKx7hvDGmmiiUEd7IIwxB0gnxHfYWFBbTdkD248Q8OkMCTaSdcvdBVBJ190stADdti42G3d9d9rv2ezSrkM88UoUrG5VRRZX7kskq7+Ffk6SpsxWDsVwvZlJKcvnkWURAJGVci1iYiZXerX5Kr1IA0A+u4zIGENB33VvqMVqA6WRh0jLRbcb3vdZ+RhMGq9wK9hNkewkAAkdLAA26DBgeRYq3Rm7Q7ijBgwY13o3+nR+fusM6W/qsvl7JRjTOx3hQKz5kjxWIlNEUAA7010wJKXtsYzjMrrf1Wd/Zv9l743/kbgvwbIQxsKfTrkFUdb+JwRZ3BNHf5OG+kE+SERD+pCsOju8uO5SfFs33WXllAspG71em9Klq1Ua6daNYzjs755zE2aOXzLmXvQWRqQCMoCzAAAeErXnsV6eLbQOZP6nmP7iX922Mb7ND/AOKwe7N+7bACkp430kz3DUWseCIyyObMxo3rq7UuGJFn9aX+WQSMPLVZQ19ekE+3F44bxD4FwGKYW5TLRyeKj4pQGF7r4Qz+u9I63viqdsH9ci/uB+8fE7xo/wDllf8AB5X7IMSKq7qamadmvuE3DpLKR4Jrsy5xnzMsmXzDmRtJlVqUEAMqupo1puRSoA28Quqq+cSyImheIkqHRktasalKkiwRe97isZJ2Qf2i/wDhpP3uXxssg2xCxOJsVS5sYsBb2T9M4yRAuXzPmMu8bGORSroSrKfIqaNesWNj5ijhvFv7T+E9zny4LETqJNwaVvRYBtwfRDUDY1dPPFQxfKKfr4GycQq9PH1chams38W/uP8AdODBm/i39x/unBiDX/GOSIUHwHmjK/Fr7i/YMO4ayvxa+4v2DHXk4S7hVKKT5yMqoANyWLbVV7b30o4x5wu481vjJBHTh53NHsmEcHoQa9RBH7MWDknNTrnoFhZhqlXWtvoZaOsuqmj4AaJGxC7gDF24DyG2by4fiAPfEApIkjiQIdRVZI2jULWoNpOokk6gKrFP4nyjnMtnTHDFO5Ru8hkRTRAJKtrHgDiqKkgmulGsTGwPiIePsq07GKevhfC+zXWNidnMFbLxrhEOahME66kNGrINjoQQRRB6H6sQvBOX4YTLBFCE7ru2R3V3Z3/KlZHltRJRJqMG1HWtdKzyBwLN5eJY8wVRIlMUcaaCGBbvO8dhvqBJQLsANWx1WJjiXDJhOk0DEkhlZXdhGt6acqOukLWhQNR0+JKJJUa62VHfmYTHmuPA6JnLZrPeFWhSu+KuzMB+S1SkMiL1pe6Ub2SX22BbxxfhevIvDLpZ3iCBDIdBlEYCqjSeKu8UEarPmfPDuU5piMETuSWlyy5igm5DKrAaAW8TWwVLYtoYLq0E4zbn3mWaVvg2ZhWKWGRZUMUpbSGjoB20glgGY6l00QuxG58SPDG3KeoqaSombHHt/mqiuQ5QM7GjKzxzpJC6IL1JItHVR9AUCSPJcTXMfCochw9oYpWlfMzaTIoFacub7pyGoOCSaFMWLmgAQvJwri75fIz5wP8A8TmZe6Rm0u2lPFMw818TVZsWI9ugxx8n59fHkZe7EGZoWyM3dy6dELKFYV4tAPujcdcQmENAZvN/K6tNRFJPI+pA7jS0OA/qLdp/tv5quthMPZzLNHI8b7NGzI3UbqSNrANGrF9QRho4GuBBsVdYZGyMDmnQhJgwYMa50c/T4/P3WHdLf1WXy9lKcs8J+FZuGDTqVnHeDqO7HiksAg0QNJo7ah16Y+iE6YyHsi4OsmYkzDa7hUBa9EmUOGs1uQq9L2136sa8uAGOTdZVFo3CyYoGZYgeKjuZP6nmP7mX922Ma7M/7Vg92b922Nl5k/qeY/uZf3bYxrsz/tWD3Zv3bY90X5Go/tXT/mI1MdsH9ci/uB+8fE7xv/lhf8HlfshxBdsH9ci/uB+8fE7xv/lhf8HlfshwtR+XpvP3CSH5kvl7Kt9j/wDaL/4aT97l8bRjF+x/+0X/AMNJ+9y+NoxGxf8ANv8AL2TtF8lv83rPe2LhobLxZgvXdPo0+TiYqOvUEaRRvoT7CMiJx9C828M+EZSaEC2eNgovTbgFo7PkNajHzyDe488Hej02aN0Z3EH1Q/EmWcHcU3m/in9xvunBgzfxT+433TgxNr/jHJLQfAeaMr8WvuL9gw9qqz1rfb2b7YZyvxa+4v2DDuMed8R5rf4W5oGjwHste5N5py+XgOWmzQd4nVLJUKEKDuinQLEEG+7Uep3GJs89ZDvVi+ExFnBKlWVk2IBuRbRTv0JB2P58LgzDIwdGKsOhFWNq2sHyx4dySSTuxLE+tibJPtJ3xObWlrRcKoO6LF0hu/TlrdbzxbnXL5fvlJuWEKTHaq7awGXR3jKH2PQHyPrFxXAO0+HNTtE6dx6PdF3FysSQVO2lGvTQ1HVq26YxwyHSFJ8Kg0PJR1oepb3roLJ8zd05P7N2zMazzs0cTeioFPIp8wTsiHyNHUCSK2YuMqXyPswKJU4LT0UBdUSd47Lf43/stbyHD44k0RIEWzsuw3N9P2V5AAbAAYzrtf4EbjzanwqBE4JGxLEoVFbkliDv0C7dSJ7hWXTJZ0wZdAIZ2s6dAEchilkKqiAUQkSk6rJEyUQEprFxjhozGXlhJA7yNlBrVpLKaavOjTD6sTJGB7S0qv0dS6lnbK3d7LIeasuH4fw+aFT3UazIbKuY2doyFZlAB+Lcatj6NgFsVrhpfvo+6AMmtNAawC4YaQ1EUC1Am+hxOct8xRRRS5TOxmTLyG2HyoXAILKvXVqC9CCrAnck4lX4VwvKdxme9zEzOhmijYKocqAYzJSBoxrog9DR6gYHOZ1pDwdlr+SuMVQaKN9K5hcXFxYRrmB1+29cnadBBHnmERPePTzWRQJUKgUdVJA1tXW1+aAKgcdPFOItPM87hQ8h1MFsLdAbBiT5es45cRZ5A+QkI/hVKaamax222vM7vJGDywY9wQs7KiVqYhVs0CzEKgJPS2IF+3Gq9H3BmGscd1ysd6Vi+LSDl7LaeyrhYj4esgct3zGToAE2Eekdfmbm+pPli5BccvC8msMSRJssaqi2b8KKFWyepoDfHXinTSmWRzzvN04xga0NG5RfMn9TzH9zL+7bGNdmf9qwe7N+7bGy8yf1PMf3Mv7tsY12Z/2rB7s37tsGKL8jUf2qHP8AmI1MdsH9ci/uB+8fE7xv/lhf8HlfshxBdsH9ci/uB+8fE7xv/lhf8HlfshwtR+XpvP3CSH5kvl7Kt9j/APaL/wCGk/e5fG0Yxfsf/tF/8NJ+9y+NoxGxf82/y9k7RfJb/N68OMfPHM3CRls5Pl1BCo/gBonQwDJVeVHSPYu+/X6JOMm7ZMkRmIJb2eNo607Ao2rdvWwf0fVEx8tnMEn6uqDfquF5rmZor8NVmub+Lf3G+6cGDN/Fv7j/AHTgxZq/4xyUKg+A80ZX4tfcX7Bh3DWV+LX3F+wYdxjr/iPNfQNP8pvIeyMGHMvFqdV1BdTAaiQAoJAJYkgADqd/I4vXA+zVcxAzd9IkiysltC6KyiiCI5NL7g/OI2x7ihdJ8Kg1uK09I4MkNifBSvZrwLITQJKEM0qMjtI6kKrlQwWO9mCbbn5W/nteOK8bgyyapZFXwswBYBnCDU2gE2536D1j14heQuUpcjFIJZFZnYHSllF0giwWUEkigdqARa8yal2vlC2WZdLMe8AZa9FNpAzavF42QAV4SslnxUDAPVx3tZZ3kFZWiPOXAm199vNWjljO5XO5uTOwpoeNe4vwhpY27qRWdK1KAyMq2egf1AC3r0xinZfJN8MKxSpGukNIrEEygFgoRAQzEAyG7pbBINgHX8/xWLLxGSd1jRQLY9BZoAeZN7UMeoXl7MxTOI0raapdCw3A2ceSyrjXNqmcLneGxyZlNKG5XA9LUAqaHDgk7Czq1epqxV+YeOS5zMNPLVnwoo6RoCSqg1vuWJN7knp0xvMOdjmRjBJG9WAykSKrVY1BW9oNWLHmOuMF5h4T8FzUmX7xZe70jUBp3KKxUjU24v1368Q6lrwy4OhVkwGanfUAFmV4GmpI33tfZu0UdgwYMDFfSgYk+WZYEzccmZLd2jB/CCSWUhkBA3rUAdvViMwY1jAohNhbY3bDcfdYT0qdkxeR3L2W2L2p8P8AnS/6T/hgHatw/wCfJ/pvjIOB/BlmJzMYeJgA3xloRdMAjixZFimNKKA3xoi8l8PIDCBWDCwQ8hDA7ggh9wRvf24qOM1VHhE3VzxSEHYQW2K80rZapuZjm8raru4x2mZCTLzRo8mp4pFUd2wsshA3+s4o/Zof/FYPdm/dti2/7D5D6Ov6cv8AHj3Dyhk421Rw6GF0yyTKRYrZg9jAkdMcPjgfDHE/vbyR/pSPw2d0jXucNOahe2I/8ZF/cD95J+GJ7jg/8sr/AIPK/ZDjzmeU8pIbkiLkCgXlnahd/Kk6ez2nHtuWsuU7so5SgNBmzBWh0GkyVQ28vIYal6Y0r44WZHdy/DjzTrcNka57rjvKldn3HocnnGlmJCmFktQWOppIm6DfohN+3Gi/71uH/Pk/03xDf7D5D6Ov6cv8eE/2FyH0cfpy/wAeHanpdhtTIZHRSX8CAmo8OqI2hgcPRTX+9bh/z5P9J/w/msVftB50yecyojh1NIsisupGXT1DkEigdJI39eI3m7huQyqBUy6mZwdOoykItgF2GujuRSn0iD6jimKtf/d/tPX6/PFt6PxwYg3tMbHsAItmI19BsQ2ukkg7jiDdN5v4t/cb7pwYM38W/uN904MWOv8AjHJR6D4DzRlfi19xfsGHcNZX4tfcX7Bh3GOv+I819A0+sTeQ9k9kwhkQSkiMsNZXqF8yP2WRvV+rGocn9os087JOqiBUJEukgqbFd8Q7IoKrISQFW18roZTeHoc06q6qzAOpVgCQGU0SD/PmfInDsUxj2ITiuECtu6+uwcBxK2R+1HKLO8JDkiRURo1LrISFOzClHibSBe9X51jHc+xMspIK3POdJIOktKxboSL2AJF+iNzthhSQQQSCGDAjqCpBH7QD+bAW9p/OSb8yST1Nnqd98e5qkytsUxh2CCinLwbgttrxvuTuXzbxh9BALxyRknelkUo1CwL0k1di6NbYsedOe4sxnCJoiIjH5RESNmCBlUuQSzFUJB6alH11dcW/ljmTQNUkMDR5eCMEMd27qS0aNdO0hLXbAgNVMhkY4SGS3cedE3jUboXCphYC/Zfbby4+KtHZ3ytnMnPIZlRYpIxZDKzF0YaOm9ANLv7RiJ7XkdZI7EbK4Yq5U94gUjUlrQaPxBgGDGy+42vtzXasr5bMOEljfVoy+lQ1t3aOveNZUeKyR00jqScUnmTmKTOGJ5TciK6sQCqbuGTSvTVV6mAojR107TZpGMiyNN0Cw6GoqK8VEzLa2NtN38uocnCYMGBK0ayMGDBjXujf6dH5+6wjpb+qy+XsisWPlPmo5Zu7lJMBs+sxEmywHmp3seXpD1YrmFvEvFMKp8TgMM4uNx3g8QgFNUvp352FbXDMrqHRlZTuCpDAjpYYbEXfT1HDmMm4NzNmMqAsZDJd924JHQClN3H0saRVsSQehu+T58ybjxOYjYFSrQ3J6MtqRQFtdC+vXGC4x0Tr8PcbML2biNdPFXWlxKGcbbFWLBiN/wBo8p9Ky/8ArRfxYbn5qya1eZhNmvC4kP5xHZA9p29uK02jneQ1rCSfAogZGjUlS2IDmTmtMqNI8czA6V+Svo7ykG1WmBrqfKtyIPjHaGWUrlVK9beQC6IFFEuvWDqHl03sUssSSxJLMSzM27MT1LN5n7PLGh9Hug89Q8S14ys223nwPAfdAq/F2MaWwm5SyMWYu7Fnbd2IGpmoCzQG9CsIcJgxtcULYmBjBYDYAqg9xcbkprN/Fv7j/dODBm/i39x/unBgXX/GOSKUHwHmjK/Fr7q/YMO4by3oL7o+wYcxkjqeUn4T6FbzT1UIjbd7dg3hGDBgx57NL9J9CpHbIPrb6hGDBgx3ZpfpPoUna4Prb6hGAjBgwvZ5vpPoUhqqc6F7fUL3rNVZq7ryuquvXVi/VjxgwY7s0v0n0K5tTTt2Pb6hGDBgvHClm+g+hXOrIAPjb6hGDBeDGpYBIyKhY15AOuhNjtWL9KIZJsSkfG0kG2o1B08EYMGDBztMX1D1CrfZJ/od6FCjFn5T5T+EhZ5T+R30qpIaarF6lI0pYr1tvuB4jVpgSKv9l2PUfYeh9mJ488Z+/jlH/wDKI/8AxxVukJrqiEQUD2i+0l9j5InQQCN2edjvDQ/4Wm5bJJECIkSME2e7VUBPS6UAX7TviF47yXDmF8AWGQEkOiKAdRXV3iitey7WQbOxHnTBztn/APvD/Ri/N5Y8/wC2ue/76/6MX4Yzen6LYxTyiaKVgdxz6o8+riezI5jrf+SorMZZ43aOVdEkdBl6gE7iiBTLXnhq8dXE+KTZh1eZwxRSopEXY+RKgEgGyB5WfWccuNiw+peYG9rLQ/fZwsqrPRvDz1bHW3d0orBgwYn9pi+oeoTHZJ/od6FN5v4p/cb7pwmDOV3b+433TgwExCpjzjK4bETo4JWNOZpHMJcr8WnuL91cODDeV+LT3F+6uHBg5D8scghEhOY80YMFfz1JPQAAbk2enmarF55U7N5ZpicyCkcTAEDfvT4WGk9DGQd2G+5XYgkRqqvgptHuF7XtvTsMD5bZdio5/n+fr2wmNl505ATMoHgCxyoulQAqrIBpCqxA8OlQQp6ANR26Y9LGVOllKsOoYFSLFi1bcbHod8NUGIR1jdNHcEtRTvhPgm8GCsSnL3L8udmEUQ6UXcg6Y1Pm3rJ8l6t9VlZs0rIWF7zomGNdI7K1RZO9bX/7fVgxtea7Ncq2TGWQFWW2WYgGTvCPEz9NQNC12FAAVQIyfivLeYy5k71K7pgrEGxTXocbAmNqoNQ3BBAOwE0uNQTEh/dN9L71Mmo5GAEaqMwYLwYN2uNVAuUYMBwYyPpGf+wf5ey3bokB+FRnn7owtYF8ugs1uQo3NC2Oyjfqdh54tHAOUs23jGUjkjaQRF37t6RiFkki8RBA1XrW94/VYYIxjn6AIniGIR0jTci+0C9r/wA+6rDIRV7WLHtFkWPWLBF+sYQYu3PvKnwPLwASvKolZEDBBpRotZB0AX44yw2Hptd7VTstBqZQSEVnVS5oKtlbJsgUoYNuRj2+JzHZSm6HEWVVOZzoAT9v9LuyXAXk7thbRu4R2jGoxEkAh16g7qboims7CsSfMHKDpLK0QAgUBtTtWmwbXfrRAA+sDfF34RyGMrpjbMyt3jnVocQBdKOQVQlmkNAAgtsLPS8e+Y+T42RImmn0u4VWeZn0S9YfyeinF6rtlqhuT0U0NTmBBAHBVSTHndozNd3b22W0Ph4LHsBP8/V1wrCuu1dbsVWxsHcEEGwdxWLNmuAQwcME/etJJP3MYVlAMUkReTMKxBArUvQqCO7W7JwrInPuSditlZiLKcxtAvn2fbb5KskYTFo5g4ZG2WizzTO8uZjjPd6OrRIEzLu3vC9tI38/KsEYbljMZtdPYfXMrI84FiNCPFNZn0G91vsODBmPQb3W+w4MSadxyoVjDG9a3TcjK/Fp7i/dXDijDeV+LT3F+6uHB0xs8ZtED4BYY/V55rQuzDlp5GfMMmlfCI5Oh6WwVClMrK1F7PQAAEMcaxBEFVVUBVUABQAAANgABsAB6sJl4QihVAAAAAGwAAoAAbAAbYSbMqilnIVVBYkkAADckk9ABuTjM6iXrp3zWsXew2eis8TOrYGcEZjMKqlmYAAEkk0AALJJOwA8ycYXz5zFFnM1rhQBFBUSVTTdKZvMKBsoO9Ek9QFvXMyycQhdFYxRGu7Bsd6VNgzCrCHyTqL1MCQFGUZrKvG7RuNLqdwf2H6iNx7K9eCfRuelqJ35X3ezdxvv8VDxLrI2Wy6FMg/z/n/Nefs89Y7K+OwNCcqqrHKPERqJM2w1SGx1uhVtQC9BsMnBxNcscDkzMlo3diIqzSUG0H00oNsWtPbRIJBBrFhx3s7aV0lQ7KG7/wDSH0Ln9aAwXvovoHUOmIvjnA1zC70HFhWIDCmFMrKT442AAZD1oVRAI88K4kWOh92Au97cLpDMQFCqdTHwgnpt5gSfeXjP45Y6mPO3UFWIgsNivnjmPhpgzUkRjMW4IUtqBDb2j0NUZN0aBAFEAggRuNz5/wCE5abKM2ZIjEdlJasoT5AfKDEAFPOh0IBGGD240TBavr4MpBu0AXOt/Piq3Ww9XJcHag4MBwYz3pH+oSeXstq6JH/qovP3Sj+fL9vljUezb4fRiaSIQoImjtRMCrtIHWOWKRQp/J2QQ1Fga9eW6xdWNXqvf/Lrj0jkEMCVI6MpKlT7GXcH6jgPDJ1TrqVi1Ca+PIxwFvC/33Lc+dOW0zeWa1JljDvHpA1E6T4AW8nIAIsdB0IBGKQZmPuirJq1OHRw+lhYUOBaspDBE+T8nY+rbORc4zcPy3eMxkaIkd4adlVgAaO5FFPFXRlsm7PLxHk/KxSrmY4WLtPGxKr3oUs/iJiJumLbsu6mm2CnBSaDrbOGipFFiDaRr4ZBmF7ixtY8b8CqfyNyNLMmVzBMSojiQyK04mJRmIRUIEaoehrUDbkE6tr9zAx+EZURpqlDsbosY4qVZmCalBvXGlg2veWAaIx7y2WfLyd0luHkldF0skcSM8bSa2AYM4ZmKClvUw8iw98HyUryfCJo0R9BRK161RpXYh1LFbKrCSRvqDA7AVIY0N2IRJIZHZj/AJWSdoGT0cQlbUHWU94pUg7fFsNuhV42H1j2Y7OYeKS57h0WaY0crI8cygEKdYjMco8l2AFDp3rbgbHh57ywGeklV0kSfTKjqysCpBSgQTsGRhd+ROJbgvGTwzJd4rB582FeKJg+hEQldbAUSWsm9gwUUTp3Ht+Y8HZvVyfc0dNJH3pAe6OPEHkubmbNiLh+RyjxhZe57xi2oGNHl1KoGwtmQFgd10VW9in4tPPZWWZc5HOZop7AB6wFAtxkdFsNrVdmNsaNWaviNUE57eGiN4Gxop839RJLvA32eSazHoN7rfYcGDMeg3ut9hwY90/wlM4v81vJGV+LT3F+6uHAMN5X4tPcX7q4cGNpiF4gPALCX/Eea0rL9szhRryys3mVkKjrtSlWI2rqcQHNvaBLnVVFUwxg6mVXJLsDsS4CkAeAgADffyFVQHBeIDcGpGuzZPU6J81kp0utD5S5u77TBOfy1eFj0lA8j6nqrHQ9R6hJcy8tJmk8lmUeB9/adL1uykkmqNHcAmwcrBPr6bj2Ebj9uNE5Q5oMqd3MGLrpXvK8Mh30qxG3e0Lr5WxABIGMv6SYBJhEwxLDjlF9QP6SeHgeCsGH1rapnZ5tT7qr8K5RmmmeJri7ug7VZWwSNAum1BbBBNAqSKONMy+WSKMKgCIgNC9lBNmiT039f58JPAfSTTrqhfRgLoORuR4iQd6LagGOxz/nfjzyStBpKJG24PWT0SjkEbeyvn7k4GddXdLKxkLnBrWjUcOJ8Sd3opGWHDIi4ak/yyb5j5wed1EJKRxsGXzLMrKyMysBpZSoIG/Xe9qvXK3aXE8DfCmWKSNQT1/KABbKqF2Nn0BZqjsDS5DeA41dnR2kipm08Ytl37zxvxuq5+IymQvJ2qb5p5plzsqySKECCkTr3dga/HpBYkqLNfJG2ITAcGDcMDIGBjBYBQnyOe65RhRhDhRjKOkf6hJ5ey3HooD+FRefurtydy1mJH7o9zJlfSnj706TqYaQXRGBkGjXpDbAKCVDC+nnXs5EEYmyizSC6eP4xlBFWlDURqq1o1diqIMV2dcWXLZlZJJwkcjdy6XTMdOqF2FEmIF3F+HSSCSRsNNfnvICNpDmYho1eAMpk8JKkCMEsxNbUNwRW2+I0Ecb4rEKt1dVU0ta50br67hofJUvkfg/FFXQq9xE6qneSBRJEi65FMSHqbleta7FjdEVjR+OcMM8LRhijHdXAso1GjtRNX0BUnpqHXHOnNWVMIn7+PumdUD3Q1sQqqfNSSflV19WKjxXtdRMz3UUXexKxWSQOpBsx00OjVrAUyWpAshaI3xKGWNu3RDJBNVyktZrwaLfZWduYO6eUZnQmiKGTSltvK0y6EckNM7GHZRGp6ABidormbnaaC5YI45YYpBHKSxBZ21WsbDYFG0A7Pu7CgUOqzQZaCVkzK6JDpIWRabw79GGxq2Hs1MBWpr5Oa+ADN5WSA0C1FDdU60yHodr2O3Qmse3XymyjQ5RK3rBpfXksJ4Zk5cwY8umo22wUFu7MhRZHA60PAxG3oj2nEtz/wASeXiM4ciomEaD1KoBH57Yn85xC5TMvFIkibPGwYBtQplN0wFMNxpI69R54t/O/LxmZeIZRWkhzADMFViyvVWUqwCAB9YPQUcCQC+NwG260GQxwV0TjYMLTl4XP21XDyaHzEebyNipYTJGCQKnjK6NJOw1C7PWo7FUTit5jLMjaXBVqBKsNLLYDAMp3BojbyxcORuHvlXnz08ehYInWPvrh1SvRAQuK3ClCRfxgq/KnT5hnYu7FmY2zMbJJ6kn+fqHTCSi0TQdqcoHF1fOYyMmnr4fuufMeg3ut9hwYMx6De632HBhaf4Slxf5reSMr8WnuL91cODDeV+LT3F+6uPYxtUPy28gsIk+I80uAYXEty7y6+bZgG0Ita3oNp1AlQAaBJo+ZAsWpvEeuroaKEzTmzRvP7cV6ghfM8MYNSjl3l5s27ANpRa1uACUJBIABItjp/8ATtYI66hDlI44+7UBI1BFBiAoJOqmsHbfzBF+W2PeXy6xRhEGlEBob0ou+pPS/wBv+WM35p5qOa8CWsI3AJ+M9EqWDC0K9AB6zucY2+Su6XV2Vl2wtPk0cfFx3BWsNhwyK51cVZ+XecIppDASdX/SdxRlWrprAqQC7B9KgRveOzmXlpc0lilmUeB6+vwvtZXc7eWqxvYOWByNxY38iQR7QRRB89j9VY0Dk/m7vqgnP5X5LGvyo9W3/U26ULokerEnHujU+DvGIYcTlba/EEb9NoO/gvFFXsqmmGe2v38FRM5k3jkaNxpdeo+wj2EeIew4YxqvMnLi5tLFLKvoMRt1sBwPSQ/sJsb3qzHN5R43KOul1oEH/MG/MEbg+YIOL50b6SRYvFldpI3aP3Hgglfh7qV19reP7FMYXCYUHFtKGKU4Fy1mM4zLl1DaaLMxCqmo0LJ3O1mgCfAfYDZOM9k+ai8ULLOKJIH5NgRZ2ViQ17AeK7PTzw12e81wZEZgzFtTiPQqqSW0CUn2DfSLJ6sPbVk4R2vQvYzMRg32ZW75eoG9KrCtz6JFDre2MxxyOF1dIHbdPYLRcGrMSjo2GBpyNvuuNv8ANiyySIqxVgVZdiCCCNvMdRtX+eJLhXCs3nNMUKvIsQOm6CRilJGugoJNbXe4PrONoz/AsjnlWSSKKcfJcUdt6CyIbK2TtdX7ceOKceyeQRVcrGAQFjjXcA3uI16LYbfpsRv0wEFE0ak6Iw/pC+YARw9/1tyFln2Z7KM3EgeJ43cgrIoJUUSpoM1CRb3OsCtIIBO+IHhXJecn7xY4SDEdLCSoyCRdU1XtXs3FHexesl2xQGRhLDJGnyGBEjHYnxqo8O9AaS3nZGLYctlc7Gsg0yKL0OhKsmqiwV0IZLoalsX5jDogik2HYo5xTEaS/WsALt5b/i11VuGcjpk1iKVLmw6M7r1iWSkJAUq7Qho7IY70/SyBbo8zme4DtAgl2JjE1gDqQJDGAXryoLfygPFjmz3Fcpw+LxskS7lVHpO3Viq+k7EsLbzLAk73iqDthi7/AE/B37m67zUNY8r7qunn6eqvk3tiRnYzQoM2nqatzpGtLjtJt/PQLk5p5cyU+dLHNLlpJAWeOVGBYqxQyamdVCtpAFDerB3rHNFxhcjA2Q4e7ZnMyOxkkRdgxUL+RVSbKjSLsqpBLE+idBhnynEMvsEmibqrAbGgaZTujiwd6Iux5YMvl8pkIDpEeXiG5I8IY+sk2WY+V2TVDoMeOrF8zdLp7trywQy3cBsaTb13+So83Z9xLNQg5rNhnUkpG51LvQsugAUkX0VtjV7kYovF+Bz5VxHPGUY2VuiGAq9LAkNVi69ftGNFznbHEJQI8u7xeblwj+foRkUfIeJl3vbbe18N4zlM/E4QrKuwkjdenmNaP5bWLBBrbpsy+KKY2B1RanxCuw8ZpI+4d2XKPUfuvn6dCVYV8lj9dKSa9e2/1YMbfxrgeVyfDs73MaRBstMWNnxfknVbZiT12A9ZNdcGFjpcgtdN1uOmoeHBlhbisOyvxae4v3Vw4MN5X4tPcX7q4dRSaABYkhQFFkliFG31kY1xjgyEOJsAAsweCXkDin8hDG8ipLJ3SHYyadWn2ncUP/yOy7E7XjYcvlkijCKAiJdLZpBZJonpuSD9XXbGTZ7guYhrvIZF8Ou6LBQF1HUy7KVB3uvrx4PF5Xy6QF7iXdRsdqUqL9S0a9QY+XShY/g56QPjfSzjIPiFwbeItv8ABGaOp7C1wkZ3txUpzTzSc0dCColN79XNqVLAqCpWthv6RxXjhd8Ji6Ybh0GHwCCAWA9T4k77oTUVD53l7ygYUN+b6tiPz/z0HqGEwYIOa1wsRomLkG60PlLm7vtME7flfkt5Sgb7/wD7K3Pzhv7MdXO3C4pMs8rUkka+Bz5nekb5wZj08idVdbzQE9NxuNx1HtHt88dnEONTZhoxM2t1UqgAGptgXO3idjQJr5o2OMzqeh/UYi2rpJOrZtdxbyvpY+OxWFmJ54DFI3Md3j4rh/n+fXgGO3McGzEcYlkhdEJq2AHXTXhJ1b6hW17NdVjjPXGhU1XDUNJheHAaXBv7IHJE+M98WuvV716yK9pugB6yT+fYevDs+SkjAMkckYOw1o6Amr0jWB5A7f8AtZxofYzENWZYgagIgGoWATKSAetWAa9gxpk8SupVgCpBBBFggiiD6wR5YzzHKUSV0hvw9gtBwbH30lJHEGAgeq+d+G8azGXJMErx6huFNA9NyvQnYb1fl0xxu5JLMSSbJZiSSaN6mY2dvWeg9mNV4v2RQysWy8pgsjwle8RQBRCjUrDff0iOtDzE7y1yNlskSyAvJvUj0WANeEUAAPqF7n11gCKWQmzjorG/H6Jjesjju8+AH3WJz5CWMFpIpUW6LPG6izdAFgASf2498O4pNl31wSNG3npNX1rUOjddruvLrj6OddsULjfZPBKxaB/g5NeELri6ktSWpBN9AwArp5Y9Ooy3WMpmDpHHMclXGLcr/YrKJ8y0jmSRizk7sxtj+cnp19QG3sx7/o6bTr7mXTp1a+7k0adN6tenTVb3e942Tlzs3y2VOtrnkGkhpAtKVHVEqhvvZsihvti2qorHCivq92qSfpM1jg2lj7o46egGxfNmVzLRuJI2KuvRlNEdPMftHmLBvoPWcz0k8hkldnc+bGz66HqHU0NtzjXuP9mOWzDtIjNC51XoAKszdGZSPI36JW9/rwzwTsoy0ZDTMZ2FbMAsdgk/F735GmZunq2x57JJsvopA6QUWXrCz/6cv3WUxcOmcKUilZW6MscjKd62ZVK+Vdcc8UpBDISCOhU0QenhZTYP1Y+llUYrXMXZ/lc22tgY5L3eLSC90PGCKc7bE7i8enURAuw6qPD0mD3ZZ4xlPnby3rEuO8WmzILTyNIVRgpbfSCDdDoL8/XQvoMGL9nuyuPL5TMTSzNKyQTsqhBGliFtOoamYkN4vSHkCNsGHYoJAO8oldiVHI8dS2wA4W+yzbK/Fp7i/dXHtlBBBFg2CPWDsceMp8WnuL91cODGuxgOiDTwCyx5s8nxWjcu88xzWk+mGQWQdxGyqAb1NtGfLSWPSwd6HBzhwNGBz8BRwArSKo1JKFai+tG3pbDEdVXqtFsQPK+SysspXMvpBKqiXp71nsAB7sNsdhXVaPUYukPIWWjLNH30chDXIsrqx1UfEfMAgEA2LskHpjGcUjo8ExPPTPew8MvdsdoBuDbxF7K2U7pKqC0gB81zZPlnIZrL64ozGH3tWYOjAkEG2YAg+XQgjyIBpXGuDSZaXupKNjUjKKV16XVnQb2K2a23OoYmo8vJwiQBHilR1tor7tmoBQ1HWU3YixeoJv6Ip7jvMOWzsfd0YpEpo5JgoU3s661Y91qAAtvD0PQagRwioxCiqusY50tK47dTlvv110O3TVMVUcE0WUgNk8tfRVCvwxZ+V+TfhKCaZisR9AIRctHc6hdL1HrN+QHjgchCjyqryIqagGYtVjVTBQgZjelgCoIsAkgUTcJe0iNVAhy7EAhQHZI1CDYEaddACtiBXmcWHpPXV8jRTYaCSdXOGlhwB/xqoOHQQtPWVB5Diubm7heXjaPL5eECeVla1LkqoJC2vi2J1WQNlRidqxYeGZHK8Pi0tKis9s7uwVpio30C7YKD4UF0G23Ykw3AOU3mkGdlzBYyKbMRkVmBAFFlKaArCtIUilWiKx2ZnkTh8SO+kwqEosHNLQPiKn0m6GjdnoN6OfVdRE9sdBPUPcBq6wLiXH/0QbD/AGjkbCC6ZrADu2CwVc5n5wOa/JxArACGs7PIaPpL0VQSKHW1va6Ffw5mUVXKq+tQaD6dGqupC6mpb6Wd6uh0w2BjZMGoaaipGx0wIaRfXafE+KqVZM+aUl51T8WekRHjV3VJAA6qaEgF0DW52YirrxG7x64fxGSB+8hcxvRXUlDYncdKq997AoGumJrkvk059pB3oiRAuo0WZixaqFgDwh/ESdyvhO+LnxrsiibfLStGaI0vbqxokb7Mm5F1Yrot4ouPQSGveWnh7LScBxOhhoWQyt23vpcbfuuHh3bERtPl7600LD1ivDIRtW96+tbDqIXjvaXmsxSxn4MlEERsSzWNO8hVT9WkKRfsBxXuM8FnyhrMxmK+jN6DdfRkHhJ2O13sT03xP8udnOZzILP/AMOlbGRTqawdxHYNAgWWK+dXWAmeof3Eb7Lg9P8A8m4I3C9x6KrZSYxOrxkoy+iynSR51Yrb1jofO8X3gna1JGqpmYjNQrvEYK5obEow0sSTubXy2J6y+c7HodCiKaRXXqzKHDi/NRoo1YBUjruDjPeYOWcxkye/Wl/7osxsaFnWQNO5qmAJra8dlng1GqQz4Xifdd3T490+u/krHxrtVzEw0wL3AsEMG1SbMTua0gEabFHofFuCKR56t7vVe+rVerVq9LVfi1db39uJ/l/kbN5vSyp3cRo97JYBB81X0n2vpQNjxAb4vf8Auiy/cae9k77/ALm1X/d9NN+V3Xyr3wvVzzd4rjV4XhxMUYvxsM3qVX+CdrE8KaZ07+iPHqCPV73sVc0dtl6bne198Z7WppAyZeMQghhrY6pKIFFQPChG/m3UEEdMQPMHJGaypYsheJd+8QWKs+kOq0ANW1Drdb45uA8qZnN6TDGe7Ykd620e3t6sL28IN9PLCdZUDuJeyYO7/kXAHC+np+yi8y5kZmk8TOSXZtyxPmSf5226DFs4F2nZrLrpcDML5d4xDAaQoAcBvCKvdWJs7jFryvZDlliKySyNIf8AqLSBfdSiD/6r+yqXx/s9zeWY6VOYj695EpJHQU8e7A7/ACdX247q54u8EnbcLrh1MgsBsvp6HcpfmjtX77LTRQwFRJE6FpWF0ysrUqEjoRRLdb29ZikQcJmnhlkhQyJGjF3UjSlIW3a6vSLoWenrGDD8ckrhcobWU2H0rhGxwOmuqZbJPCTDJWuItG1XRMZ0WLANEAML8mB88IDjW+eOzk5l2zOWIWUga0alSXTdtqAsSVS2dqUXXpYzjifK+dy7BZMrOSehiQzKa67xaqO/nXq3q8aTQ4tA+INe6xAA1WaVFHIHkgXCi/r/APv6x54fjzsihVSWRVT0VSR1VfPZVYL+zCf0fmPomb/Vp/4ML/R+Y+iZv9Wm/gxJkqKGT5jmHnb97ppsNQ34QQuZFAFBQPUAAP2DHsth4ZHM/RM3+rTfwYP6PzH0TN/q038GHG1tINA9tua89nmOpaUx5V/P8/gMLeHvgGZ+iZv9Wm/gwfAMx9Ezf6tN/Bj0K6lGx7fUJOzTfSU3FMyEsjMrEaSykqdPXTa0aujXswk0rOQXJcgUC7M5APkGYk17MO/0fmPomb/Vpv4MHwDM/RM3+rTfwYY66gz9YSzNx0v6r31VRa1imcGHv6PzH0TN/q038GFHDsx9Fzf6tP8At8GJH4hTbOsHqm+zS/SVM8r84yZFJe6RWeRot3vSqqJC1hSCWOoee3n6sS/B+1jNIwE6pMt2SAI307ejp8J8zuN7q16ijCQVqsUR1BFdfWPb+3HT/RuY+i5o+0Zeff6vBjOMcllNe8x7NPZahgdFh34cw1JAcb7TYjVbnked8jLH3gzEaAmiJWWJrr5rkeXqvriF5m7T4MvaZcCeSvSDVGp8tTDdz50vUDqtjGSnh2Y+i5v9Wm/gwfAcz9Fzf6tP/BgaZpraN1TrMLwxsl3VALeFx7q3ZftazquzFYXVmUhCrKFA9IKym7PrbV06eR0DhHP2SzEeszJCR1WZ1jK2SBuTRuvkk4xH+j8x9Fzf6tP/AAYPgGY+i5v9Wn/gx4jlqG/ELqTV0OEzD/5ytYfA3Hotl472j5OAUjd/IRsIyCo2BGuT0VXfqL89tqxRf96+f7wv+R06a7vuzp1VW5vX13rViqfAMx9Fzf6tP/Bg/o/MfRc3+rT/AMGEfJUOOgsvVNRYRELSStcfE+1ls/Au0XKZhfG4gk3tJCANhZIc+EjqN6O3QdMOcY7QMlAhIlWZqBCxMrlrJX0gdI6Hq2MU+AZj6Lm/1af6vmYBkMx9Fzf6tP8AwYd6+e3wqH+FYYX37QMvC49/9K3T9q+daUOvdIgu49GoMPFVsTq816abq6F4uPLvaVlswoE7CCWgCGPgYmySjnavD8qq9vXGP/AMx9Fzf6tP/Bjv4XyxncwxWPLTCuplQwgXdby6dR28vz9cNMkqGm5CmVNHg8jLMkDTxBv9itV5p5qyb5Z4UzETyZlXgjCOr28oEQsqSBRkUkEjYEi8GOPkvs0TLuZs1ommvwAAmOOjYYawC0l/KI2AFeZJgg3MRchU2cRNeWxOLgN9rXWgYSsGDHopkIwYMGFsF6RgwYMdYLkYMGDHWC5GDBgx1guRhcGDCEAJCqnPyLlG4h8MKkuAG0kjuzIGoSMtWXAoCzQoGr3xaF8/5/nrgwY9b0u0ar0uFrBgxyRFYKwYMcuRWCsGDHLkVgrBgxy5FYKwmDHLkowYMGOXL//Z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0" y="-1303338"/>
            <a:ext cx="238125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4" name="Picture 2" descr="File:Karlovy Vary Region CoA CZ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1900" y="1838065"/>
            <a:ext cx="1800200" cy="2168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5850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 contrast="-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61764" y="72548"/>
            <a:ext cx="8928992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FF0000"/>
                </a:solidFill>
              </a:rPr>
              <a:t>TURISTICKÉ ATRAKTIVITY KARLOVARSKÉHO KRAJE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669844"/>
            <a:ext cx="5904656" cy="406214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400" b="1" dirty="0">
                <a:solidFill>
                  <a:srgbClr val="002060"/>
                </a:solidFill>
              </a:rPr>
              <a:t>Základní informace o kraji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2800" dirty="0">
                <a:solidFill>
                  <a:srgbClr val="FFFF00"/>
                </a:solidFill>
              </a:rPr>
              <a:t>rozloha </a:t>
            </a:r>
            <a:r>
              <a:rPr lang="cs-CZ" sz="2800" dirty="0" smtClean="0">
                <a:solidFill>
                  <a:srgbClr val="FFFF00"/>
                </a:solidFill>
              </a:rPr>
              <a:t>3 314 </a:t>
            </a:r>
            <a:r>
              <a:rPr lang="cs-CZ" sz="2800" dirty="0">
                <a:solidFill>
                  <a:srgbClr val="FFFF00"/>
                </a:solidFill>
              </a:rPr>
              <a:t>km</a:t>
            </a:r>
            <a:r>
              <a:rPr lang="cs-CZ" sz="2800" baseline="30000" dirty="0">
                <a:solidFill>
                  <a:srgbClr val="FFFF00"/>
                </a:solidFill>
              </a:rPr>
              <a:t>2</a:t>
            </a:r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(třetí nejmenší kraj ČR)</a:t>
            </a:r>
            <a:endParaRPr lang="cs-CZ" sz="2800" dirty="0">
              <a:solidFill>
                <a:srgbClr val="FFFF0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FF00"/>
                </a:solidFill>
              </a:rPr>
              <a:t>300 655 </a:t>
            </a:r>
            <a:r>
              <a:rPr lang="cs-CZ" sz="2800" dirty="0">
                <a:solidFill>
                  <a:srgbClr val="FFFF00"/>
                </a:solidFill>
              </a:rPr>
              <a:t>obyvatel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2800" dirty="0">
                <a:solidFill>
                  <a:srgbClr val="FFFF00"/>
                </a:solidFill>
              </a:rPr>
              <a:t>krajským městem </a:t>
            </a:r>
            <a:r>
              <a:rPr lang="cs-CZ" sz="2800" dirty="0" smtClean="0">
                <a:solidFill>
                  <a:srgbClr val="FFFF00"/>
                </a:solidFill>
              </a:rPr>
              <a:t>jsou </a:t>
            </a:r>
            <a:r>
              <a:rPr lang="cs-CZ" sz="2800" b="1" dirty="0" smtClean="0">
                <a:solidFill>
                  <a:srgbClr val="FFFF00"/>
                </a:solidFill>
              </a:rPr>
              <a:t>Karlovy Vary</a:t>
            </a:r>
            <a:r>
              <a:rPr lang="cs-CZ" sz="2800" dirty="0" smtClean="0">
                <a:solidFill>
                  <a:srgbClr val="FFFF00"/>
                </a:solidFill>
              </a:rPr>
              <a:t> (53 737 </a:t>
            </a:r>
            <a:r>
              <a:rPr lang="cs-CZ" sz="2800" dirty="0">
                <a:solidFill>
                  <a:srgbClr val="FFFF00"/>
                </a:solidFill>
              </a:rPr>
              <a:t>obyvatel, </a:t>
            </a:r>
            <a:r>
              <a:rPr lang="cs-CZ" sz="2800" dirty="0" smtClean="0">
                <a:solidFill>
                  <a:srgbClr val="FFFF00"/>
                </a:solidFill>
              </a:rPr>
              <a:t>druhé nejmenší krajské město </a:t>
            </a:r>
            <a:r>
              <a:rPr lang="cs-CZ" sz="2800" dirty="0">
                <a:solidFill>
                  <a:srgbClr val="FFFF00"/>
                </a:solidFill>
              </a:rPr>
              <a:t>v ČR)</a:t>
            </a: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FF00"/>
                </a:solidFill>
              </a:rPr>
              <a:t>3 okresy, 7 </a:t>
            </a:r>
            <a:r>
              <a:rPr lang="cs-CZ" sz="2800" dirty="0">
                <a:solidFill>
                  <a:srgbClr val="FFFF00"/>
                </a:solidFill>
              </a:rPr>
              <a:t>obcí s rozšířenou působností </a:t>
            </a:r>
          </a:p>
          <a:p>
            <a:pPr algn="l"/>
            <a:endParaRPr lang="cs-CZ" sz="2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5" name="Picture 2" descr="http://www.czso.cz/xk/redakce.nsf/i/administrativni_mapa_kraje/$File/41101110m2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4496" y="2931790"/>
            <a:ext cx="2078678" cy="1470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800px-Karlovarsky_kraj.svg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6856" y="1175067"/>
            <a:ext cx="2266127" cy="129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2368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 contrast="-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61764" y="72548"/>
            <a:ext cx="8928992" cy="1275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100" b="1" dirty="0" smtClean="0">
                <a:solidFill>
                  <a:srgbClr val="FF0000"/>
                </a:solidFill>
              </a:rPr>
              <a:t>TURISTICKÉ ATRAKTIVITY KARLOVARSKÉHO KRAJE</a:t>
            </a:r>
          </a:p>
          <a:p>
            <a:r>
              <a:rPr lang="cs-CZ" sz="5300" b="1" dirty="0" smtClean="0">
                <a:solidFill>
                  <a:srgbClr val="002060"/>
                </a:solidFill>
              </a:rPr>
              <a:t>PŘÍRODNÍ ATRAKTIVITY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61764" y="987574"/>
            <a:ext cx="4554252" cy="3672407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400" b="1" dirty="0" smtClean="0">
                <a:solidFill>
                  <a:srgbClr val="002060"/>
                </a:solidFill>
              </a:rPr>
              <a:t>KRUŠNÉ HORY</a:t>
            </a:r>
            <a:endParaRPr lang="cs-CZ" sz="2400" b="1" dirty="0">
              <a:solidFill>
                <a:srgbClr val="00206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FF00"/>
                </a:solidFill>
              </a:rPr>
              <a:t>pohoří táhnoucí se podél hranice s německém přibližně od Sokolova po Děčín </a:t>
            </a:r>
            <a:endParaRPr lang="cs-CZ" sz="2800" dirty="0">
              <a:solidFill>
                <a:srgbClr val="FFFF0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2800" dirty="0">
                <a:solidFill>
                  <a:srgbClr val="FFFF00"/>
                </a:solidFill>
              </a:rPr>
              <a:t>n</a:t>
            </a:r>
            <a:r>
              <a:rPr lang="cs-CZ" sz="2800" dirty="0" smtClean="0">
                <a:solidFill>
                  <a:srgbClr val="FFFF00"/>
                </a:solidFill>
              </a:rPr>
              <a:t>ejvyšším vrcholem je Klínovec (1244 m nad mořem)</a:t>
            </a:r>
            <a:endParaRPr lang="cs-CZ" sz="2800" dirty="0">
              <a:solidFill>
                <a:srgbClr val="FFFF0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FF00"/>
                </a:solidFill>
              </a:rPr>
              <a:t>pohoří je znatelně zdevastováno rozvinutým průmyslem v podhůří, přesto se však postupně zotavuje </a:t>
            </a:r>
            <a:endParaRPr lang="cs-CZ" sz="2800" dirty="0">
              <a:solidFill>
                <a:srgbClr val="FFFF0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FF00"/>
                </a:solidFill>
              </a:rPr>
              <a:t>pro cestovní ruch se stává atraktivní především díky svým lyžařským střediskům (Boží Dar)  </a:t>
            </a:r>
            <a:endParaRPr lang="cs-CZ" sz="2800" dirty="0">
              <a:solidFill>
                <a:srgbClr val="FFFF00"/>
              </a:solidFill>
            </a:endParaRPr>
          </a:p>
          <a:p>
            <a:pPr algn="l"/>
            <a:endParaRPr lang="cs-CZ" sz="2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69451"/>
            <a:ext cx="2057441" cy="1543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Skiareál Boží Dar – Nekli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507" y="2969451"/>
            <a:ext cx="2023026" cy="1519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228183" y="987574"/>
            <a:ext cx="2391965" cy="1692188"/>
            <a:chOff x="6228183" y="987574"/>
            <a:chExt cx="2391965" cy="1692188"/>
          </a:xfrm>
        </p:grpSpPr>
        <p:pic>
          <p:nvPicPr>
            <p:cNvPr id="2054" name="Picture 6" descr="http://www.czso.cz/xk/redakce.nsf/i/geograficka_mapa_karlovarskeho_kraje/$File/41101110m21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3" y="987574"/>
              <a:ext cx="2391965" cy="16921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vál 3"/>
            <p:cNvSpPr/>
            <p:nvPr/>
          </p:nvSpPr>
          <p:spPr>
            <a:xfrm rot="19873445">
              <a:off x="6722390" y="1131590"/>
              <a:ext cx="1403549" cy="432048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Podnadpis 2"/>
          <p:cNvSpPr txBox="1">
            <a:spLocks/>
          </p:cNvSpPr>
          <p:nvPr/>
        </p:nvSpPr>
        <p:spPr>
          <a:xfrm>
            <a:off x="7208361" y="4503338"/>
            <a:ext cx="1685317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Boží Dar - Neklid</a:t>
            </a:r>
            <a:endParaRPr lang="cs-CZ" dirty="0"/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5084553" y="4512532"/>
            <a:ext cx="1464382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v</a:t>
            </a:r>
            <a:r>
              <a:rPr lang="cs-CZ" sz="1600" dirty="0" smtClean="0">
                <a:solidFill>
                  <a:srgbClr val="FF0000"/>
                </a:solidFill>
              </a:rPr>
              <a:t>rchol Klínovce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9927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 contrast="-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61764" y="72548"/>
            <a:ext cx="8928992" cy="1275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100" b="1" dirty="0" smtClean="0">
                <a:solidFill>
                  <a:srgbClr val="FF0000"/>
                </a:solidFill>
              </a:rPr>
              <a:t>TURISTICKÉ ATRAKTIVITY KARLOVARSKÉHO KRAJE</a:t>
            </a:r>
          </a:p>
          <a:p>
            <a:r>
              <a:rPr lang="cs-CZ" sz="5300" b="1" dirty="0" smtClean="0">
                <a:solidFill>
                  <a:srgbClr val="002060"/>
                </a:solidFill>
              </a:rPr>
              <a:t>KULTURNÍ ATRAKTIVITY - LÁZEŇSTVÍ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61764" y="987575"/>
            <a:ext cx="8928992" cy="35283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2800" dirty="0">
                <a:solidFill>
                  <a:srgbClr val="FFFF00"/>
                </a:solidFill>
              </a:rPr>
              <a:t>v</a:t>
            </a:r>
            <a:r>
              <a:rPr lang="cs-CZ" sz="2800" dirty="0" smtClean="0">
                <a:solidFill>
                  <a:srgbClr val="FFFF00"/>
                </a:solidFill>
              </a:rPr>
              <a:t>ysoce atraktivní lokality pro cestovní ruch =</a:t>
            </a:r>
            <a:r>
              <a:rPr lang="cs-CZ" sz="2800" dirty="0" smtClean="0">
                <a:solidFill>
                  <a:srgbClr val="FFFF00"/>
                </a:solidFill>
                <a:latin typeface="Times New Roman"/>
                <a:cs typeface="Times New Roman"/>
              </a:rPr>
              <a:t>˃ kraj má druhou největší návštěvnost po Praze v přepočtu na jednoho obyvatele</a:t>
            </a:r>
            <a:r>
              <a:rPr lang="cs-CZ" sz="2800" dirty="0" smtClean="0">
                <a:solidFill>
                  <a:srgbClr val="FFFF00"/>
                </a:solidFill>
              </a:rPr>
              <a:t> </a:t>
            </a:r>
            <a:endParaRPr lang="cs-CZ" sz="2800" dirty="0">
              <a:solidFill>
                <a:srgbClr val="FFFF0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2800" dirty="0">
                <a:solidFill>
                  <a:srgbClr val="FFFF00"/>
                </a:solidFill>
              </a:rPr>
              <a:t>d</a:t>
            </a:r>
            <a:r>
              <a:rPr lang="cs-CZ" sz="2800" dirty="0" smtClean="0">
                <a:solidFill>
                  <a:srgbClr val="FFFF00"/>
                </a:solidFill>
              </a:rPr>
              <a:t>ominantní je především tzv. </a:t>
            </a:r>
            <a:r>
              <a:rPr lang="cs-CZ" sz="2800" b="1" dirty="0" smtClean="0">
                <a:solidFill>
                  <a:srgbClr val="FFFF00"/>
                </a:solidFill>
              </a:rPr>
              <a:t>lázeňský trojúhelník – Mariánské Lázně, Františkovy Lázně, Karlovy vary </a:t>
            </a:r>
            <a:r>
              <a:rPr lang="cs-CZ" sz="2800" dirty="0" smtClean="0">
                <a:solidFill>
                  <a:srgbClr val="FFFF00"/>
                </a:solidFill>
              </a:rPr>
              <a:t>(uvažuje se o zápisu na seznam památek UNESCO)</a:t>
            </a:r>
            <a:endParaRPr lang="cs-CZ" sz="2800" dirty="0">
              <a:solidFill>
                <a:srgbClr val="FFFF00"/>
              </a:solidFill>
            </a:endParaRPr>
          </a:p>
          <a:p>
            <a:pPr marL="457200" indent="-457200" algn="just">
              <a:buSzPct val="50000"/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FFFF00"/>
                </a:solidFill>
              </a:rPr>
              <a:t>v kraji se pak nachází i další lázně: Jáchymov, Kyselka, Lázně Kynžvart atd.  </a:t>
            </a:r>
            <a:endParaRPr lang="cs-CZ" sz="2800" dirty="0">
              <a:solidFill>
                <a:srgbClr val="FFFF00"/>
              </a:solidFill>
            </a:endParaRPr>
          </a:p>
          <a:p>
            <a:pPr algn="l"/>
            <a:endParaRPr lang="cs-CZ" sz="2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0080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 contrast="-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61764" y="72548"/>
            <a:ext cx="8928992" cy="1275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100" b="1" dirty="0" smtClean="0">
                <a:solidFill>
                  <a:srgbClr val="FF0000"/>
                </a:solidFill>
              </a:rPr>
              <a:t>TURISTICKÉ ATRAKTIVITY KARLOVARSKÉHO KRAJE</a:t>
            </a:r>
          </a:p>
          <a:p>
            <a:r>
              <a:rPr lang="cs-CZ" sz="5300" b="1" dirty="0" smtClean="0">
                <a:solidFill>
                  <a:srgbClr val="002060"/>
                </a:solidFill>
              </a:rPr>
              <a:t>KULTURNÍ ATRAKTIVITY - LÁZEŇSTVÍ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61764" y="987575"/>
            <a:ext cx="5490356" cy="352839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SzPct val="50000"/>
            </a:pPr>
            <a:r>
              <a:rPr lang="cs-CZ" sz="2800" b="1" dirty="0" smtClean="0">
                <a:solidFill>
                  <a:srgbClr val="002060"/>
                </a:solidFill>
              </a:rPr>
              <a:t>Karlovy Vary</a:t>
            </a:r>
          </a:p>
          <a:p>
            <a:pPr marL="457200" indent="-457200" algn="just">
              <a:buSzPct val="50000"/>
              <a:buFont typeface="Wingdings" panose="05000000000000000000" pitchFamily="2" charset="2"/>
              <a:buChar char="q"/>
            </a:pPr>
            <a:r>
              <a:rPr lang="cs-CZ" sz="2800" dirty="0">
                <a:solidFill>
                  <a:srgbClr val="FFFF00"/>
                </a:solidFill>
              </a:rPr>
              <a:t>n</a:t>
            </a:r>
            <a:r>
              <a:rPr lang="cs-CZ" sz="2800" dirty="0" smtClean="0">
                <a:solidFill>
                  <a:srgbClr val="FFFF00"/>
                </a:solidFill>
              </a:rPr>
              <a:t>ejslavnější a nejnavštěvovanější lázeňské město v ČR, žije zde mnoho obyvatel ruské národnosti</a:t>
            </a:r>
          </a:p>
          <a:p>
            <a:pPr marL="457200" indent="-457200" algn="just">
              <a:buSzPct val="50000"/>
              <a:buFont typeface="Wingdings" panose="05000000000000000000" pitchFamily="2" charset="2"/>
              <a:buChar char="q"/>
            </a:pPr>
            <a:r>
              <a:rPr lang="cs-CZ" sz="2800" dirty="0">
                <a:solidFill>
                  <a:srgbClr val="FFFF00"/>
                </a:solidFill>
              </a:rPr>
              <a:t>p</a:t>
            </a:r>
            <a:r>
              <a:rPr lang="cs-CZ" sz="2800" dirty="0" smtClean="0">
                <a:solidFill>
                  <a:srgbClr val="FFFF00"/>
                </a:solidFill>
              </a:rPr>
              <a:t>ro léčebné účely využívána řada pramenů na kolonádách, nejslavnějším a nejteplejším je Vřídlo (73</a:t>
            </a:r>
            <a:r>
              <a:rPr lang="cs-CZ" sz="2800" dirty="0" smtClean="0">
                <a:solidFill>
                  <a:srgbClr val="FFFF00"/>
                </a:solidFill>
                <a:latin typeface="Times New Roman"/>
                <a:cs typeface="Times New Roman"/>
              </a:rPr>
              <a:t>˚C)</a:t>
            </a:r>
          </a:p>
          <a:p>
            <a:pPr marL="457200" indent="-457200" algn="just">
              <a:buSzPct val="50000"/>
              <a:buFont typeface="Wingdings" panose="05000000000000000000" pitchFamily="2" charset="2"/>
              <a:buChar char="q"/>
            </a:pPr>
            <a:r>
              <a:rPr lang="cs-CZ" sz="2800" dirty="0">
                <a:solidFill>
                  <a:srgbClr val="FFFF00"/>
                </a:solidFill>
                <a:latin typeface="Times New Roman"/>
                <a:cs typeface="Times New Roman"/>
              </a:rPr>
              <a:t>v</a:t>
            </a:r>
            <a:r>
              <a:rPr lang="cs-CZ" sz="2800" dirty="0" smtClean="0">
                <a:solidFill>
                  <a:srgbClr val="FFFF00"/>
                </a:solidFill>
                <a:latin typeface="Times New Roman"/>
                <a:cs typeface="Times New Roman"/>
              </a:rPr>
              <a:t> létě se zde koná slavný Mezinárodní filmový festival</a:t>
            </a:r>
          </a:p>
          <a:p>
            <a:pPr marL="457200" indent="-457200" algn="just">
              <a:buSzPct val="50000"/>
              <a:buFont typeface="Wingdings" panose="05000000000000000000" pitchFamily="2" charset="2"/>
              <a:buChar char="q"/>
            </a:pPr>
            <a:r>
              <a:rPr lang="cs-CZ" sz="2800" dirty="0">
                <a:solidFill>
                  <a:srgbClr val="FFFF00"/>
                </a:solidFill>
                <a:latin typeface="Times New Roman"/>
                <a:cs typeface="Times New Roman"/>
              </a:rPr>
              <a:t>p</a:t>
            </a:r>
            <a:r>
              <a:rPr lang="cs-CZ" sz="2800" dirty="0" smtClean="0">
                <a:solidFill>
                  <a:srgbClr val="FFFF00"/>
                </a:solidFill>
                <a:latin typeface="Times New Roman"/>
                <a:cs typeface="Times New Roman"/>
              </a:rPr>
              <a:t>ochází odtud i slavný likér s názvem Becherovka</a:t>
            </a:r>
            <a:r>
              <a:rPr lang="cs-CZ" sz="2800" dirty="0" smtClean="0">
                <a:solidFill>
                  <a:srgbClr val="FFFF00"/>
                </a:solidFill>
              </a:rPr>
              <a:t>  </a:t>
            </a:r>
            <a:endParaRPr lang="cs-CZ" sz="2800" dirty="0">
              <a:solidFill>
                <a:srgbClr val="FFFF00"/>
              </a:solidFill>
            </a:endParaRPr>
          </a:p>
          <a:p>
            <a:pPr algn="l"/>
            <a:endParaRPr lang="cs-CZ" sz="2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098" name="Picture 2" descr="File:Karlovy Vary (znak).gif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04549"/>
            <a:ext cx="2158047" cy="2694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0298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 contrast="-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61764" y="72548"/>
            <a:ext cx="8928992" cy="1275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100" b="1" dirty="0" smtClean="0">
                <a:solidFill>
                  <a:srgbClr val="FF0000"/>
                </a:solidFill>
              </a:rPr>
              <a:t>TURISTICKÉ ATRAKTIVITY KARLOVARSKÉHO KRAJE</a:t>
            </a:r>
          </a:p>
          <a:p>
            <a:r>
              <a:rPr lang="cs-CZ" sz="5300" b="1" dirty="0" smtClean="0">
                <a:solidFill>
                  <a:srgbClr val="002060"/>
                </a:solidFill>
              </a:rPr>
              <a:t>KULTURNÍ ATRAKTIVITY - LÁZEŇSTVÍ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161764" y="987575"/>
            <a:ext cx="5490356" cy="35283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SzPct val="50000"/>
            </a:pPr>
            <a:r>
              <a:rPr lang="cs-CZ" sz="2800" b="1" dirty="0" smtClean="0">
                <a:solidFill>
                  <a:srgbClr val="002060"/>
                </a:solidFill>
              </a:rPr>
              <a:t>Karlovy Vary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71933"/>
            <a:ext cx="1671889" cy="1253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1544737"/>
            <a:ext cx="2228423" cy="29712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530908"/>
            <a:ext cx="1663526" cy="12476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odnadpis 2"/>
          <p:cNvSpPr txBox="1">
            <a:spLocks/>
          </p:cNvSpPr>
          <p:nvPr/>
        </p:nvSpPr>
        <p:spPr>
          <a:xfrm>
            <a:off x="6471772" y="2781413"/>
            <a:ext cx="1464382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Hotel Pupp</a:t>
            </a:r>
            <a:endParaRPr lang="cs-CZ" dirty="0"/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4017915" y="4504631"/>
            <a:ext cx="1464382" cy="360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Vřídlo</a:t>
            </a:r>
          </a:p>
          <a:p>
            <a:endParaRPr lang="cs-CZ" dirty="0"/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682588" y="4371950"/>
            <a:ext cx="1464382" cy="6254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>
                <a:solidFill>
                  <a:srgbClr val="FF0000"/>
                </a:solidFill>
              </a:rPr>
              <a:t>Jiří Bartoška – prezident filmového festivalu</a:t>
            </a:r>
            <a:endParaRPr lang="cs-CZ" sz="1200" dirty="0"/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6372200" y="4541719"/>
            <a:ext cx="1690816" cy="360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s</a:t>
            </a:r>
            <a:r>
              <a:rPr lang="cs-CZ" sz="1600" dirty="0" smtClean="0">
                <a:solidFill>
                  <a:srgbClr val="FF0000"/>
                </a:solidFill>
              </a:rPr>
              <a:t>lavná Becherovka</a:t>
            </a:r>
          </a:p>
          <a:p>
            <a:endParaRPr lang="cs-CZ" dirty="0"/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1547664" y="2850332"/>
            <a:ext cx="1682141" cy="441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Mlýnská kolonáda</a:t>
            </a:r>
          </a:p>
          <a:p>
            <a:endParaRPr lang="cs-CZ" dirty="0"/>
          </a:p>
        </p:txBody>
      </p:sp>
      <p:pic>
        <p:nvPicPr>
          <p:cNvPr id="4" name="Picture 2" descr="File:Jiri Bartoska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22" y="3489821"/>
            <a:ext cx="1223366" cy="141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Becherovka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3478577"/>
            <a:ext cx="602433" cy="1372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032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 contrast="-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61764" y="72548"/>
            <a:ext cx="8928992" cy="1275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100" b="1" dirty="0" smtClean="0">
                <a:solidFill>
                  <a:srgbClr val="FF0000"/>
                </a:solidFill>
              </a:rPr>
              <a:t>TURISTICKÉ ATRAKTIVITY KARLOVARSKÉHO KRAJE</a:t>
            </a:r>
          </a:p>
          <a:p>
            <a:r>
              <a:rPr lang="cs-CZ" sz="5300" b="1" dirty="0" smtClean="0">
                <a:solidFill>
                  <a:srgbClr val="002060"/>
                </a:solidFill>
              </a:rPr>
              <a:t>KULTURNÍ ATRAKTIVITY - LÁZEŇSTVÍ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2123728" y="897372"/>
            <a:ext cx="5274332" cy="5760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SzPct val="50000"/>
            </a:pPr>
            <a:r>
              <a:rPr lang="cs-CZ" sz="2800" b="1" dirty="0" smtClean="0">
                <a:solidFill>
                  <a:srgbClr val="002060"/>
                </a:solidFill>
              </a:rPr>
              <a:t>Mariánské Lázně a Františkovy Lázně</a:t>
            </a:r>
          </a:p>
          <a:p>
            <a:pPr algn="l"/>
            <a:endParaRPr lang="cs-CZ" sz="2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35646"/>
            <a:ext cx="3528392" cy="2646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http://www.franzensbad.cz/img/frantiskovy-lazne/historie-soucasnost/0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957" y="1607698"/>
            <a:ext cx="2107633" cy="2799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269710" y="4288310"/>
            <a:ext cx="4086707" cy="44149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Kolonáda se Zpívající fontánou v Mariánských Lázních</a:t>
            </a:r>
          </a:p>
          <a:p>
            <a:endParaRPr lang="cs-CZ" dirty="0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5111419" y="4442574"/>
            <a:ext cx="4086707" cy="44149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s</a:t>
            </a:r>
            <a:r>
              <a:rPr lang="cs-CZ" sz="1600" dirty="0" smtClean="0">
                <a:solidFill>
                  <a:srgbClr val="FF0000"/>
                </a:solidFill>
              </a:rPr>
              <a:t>ocha malého Františka – symbol Františkových Lázní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298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 contrast="-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61764" y="72548"/>
            <a:ext cx="8928992" cy="1275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100" b="1" dirty="0" smtClean="0">
                <a:solidFill>
                  <a:srgbClr val="FF0000"/>
                </a:solidFill>
              </a:rPr>
              <a:t>TURISTICKÉ ATRAKTIVITY KARLOVARSKÉHO KRAJE</a:t>
            </a:r>
          </a:p>
          <a:p>
            <a:r>
              <a:rPr lang="cs-CZ" sz="5300" b="1" dirty="0" smtClean="0">
                <a:solidFill>
                  <a:srgbClr val="002060"/>
                </a:solidFill>
              </a:rPr>
              <a:t>OSTATNÍ KULTURNÍ a PŘÍRODNÍ ATRAKTIVITY</a:t>
            </a:r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251521" y="2783049"/>
            <a:ext cx="8712968" cy="44149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 smtClean="0">
                <a:solidFill>
                  <a:srgbClr val="FF0000"/>
                </a:solidFill>
              </a:rPr>
              <a:t>Bečov nad Teplou s Relikviářem sv. Maura – po korunovačních klenotech druhá nejvýznamnější památka svého druhu na našem území</a:t>
            </a:r>
            <a:endParaRPr lang="cs-CZ" dirty="0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827582" y="4803998"/>
            <a:ext cx="1368153" cy="441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h</a:t>
            </a:r>
            <a:r>
              <a:rPr lang="cs-CZ" sz="1600" dirty="0" smtClean="0">
                <a:solidFill>
                  <a:srgbClr val="FF0000"/>
                </a:solidFill>
              </a:rPr>
              <a:t>rad Loket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438" y="987574"/>
            <a:ext cx="240000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38" y="3021439"/>
            <a:ext cx="240000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055305"/>
            <a:ext cx="240000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Podnadpis 2"/>
          <p:cNvSpPr txBox="1">
            <a:spLocks/>
          </p:cNvSpPr>
          <p:nvPr/>
        </p:nvSpPr>
        <p:spPr>
          <a:xfrm>
            <a:off x="6846867" y="4794381"/>
            <a:ext cx="1450666" cy="44149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z</a:t>
            </a:r>
            <a:r>
              <a:rPr lang="cs-CZ" sz="1600" dirty="0" smtClean="0">
                <a:solidFill>
                  <a:srgbClr val="FF0000"/>
                </a:solidFill>
              </a:rPr>
              <a:t>ámek Kynžvart</a:t>
            </a:r>
          </a:p>
          <a:p>
            <a:endParaRPr lang="cs-CZ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232" y="3190951"/>
            <a:ext cx="1930055" cy="14475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Podnadpis 2"/>
          <p:cNvSpPr txBox="1">
            <a:spLocks/>
          </p:cNvSpPr>
          <p:nvPr/>
        </p:nvSpPr>
        <p:spPr>
          <a:xfrm>
            <a:off x="4057438" y="4638493"/>
            <a:ext cx="1450666" cy="44149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600" dirty="0">
                <a:solidFill>
                  <a:srgbClr val="FF0000"/>
                </a:solidFill>
              </a:rPr>
              <a:t>r</a:t>
            </a:r>
            <a:r>
              <a:rPr lang="cs-CZ" sz="1600" dirty="0" smtClean="0">
                <a:solidFill>
                  <a:srgbClr val="FF0000"/>
                </a:solidFill>
              </a:rPr>
              <a:t>ezervace Soos - rašeliniště</a:t>
            </a:r>
          </a:p>
          <a:p>
            <a:endParaRPr lang="cs-CZ" dirty="0"/>
          </a:p>
        </p:txBody>
      </p:sp>
      <p:pic>
        <p:nvPicPr>
          <p:cNvPr id="2050" name="Picture 2" descr="File:Reliquary of St. Maurus - 2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87573"/>
            <a:ext cx="2592288" cy="172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349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6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 contrast="-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2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61764" y="72548"/>
            <a:ext cx="8928992" cy="1275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100" b="1" dirty="0" smtClean="0">
                <a:solidFill>
                  <a:srgbClr val="FF0000"/>
                </a:solidFill>
              </a:rPr>
              <a:t>TURISTICKÉ ATRAKTIVITY KARLOVARSKÉHO KRAJE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/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2111097" y="2427734"/>
            <a:ext cx="5274332" cy="5760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900" b="1" dirty="0" smtClean="0">
                <a:solidFill>
                  <a:srgbClr val="002060"/>
                </a:solidFill>
              </a:rPr>
              <a:t>DĚKUJI ZA POZORNOST.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724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36000" contrast="-8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17" y="-13692"/>
            <a:ext cx="9252520" cy="5157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15008" y="-13692"/>
            <a:ext cx="8928992" cy="1102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solidFill>
                  <a:srgbClr val="FF0000"/>
                </a:solidFill>
              </a:rPr>
              <a:t>TURISTICKÉ ATRAKTIVITY KARLOVARSKÉHO KRAJE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23528" y="597296"/>
            <a:ext cx="8640960" cy="4546204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200" dirty="0" smtClean="0">
                <a:solidFill>
                  <a:srgbClr val="FFFF00"/>
                </a:solidFill>
              </a:rPr>
              <a:t>ZDROJE</a:t>
            </a:r>
          </a:p>
          <a:p>
            <a:pPr algn="l"/>
            <a:r>
              <a:rPr lang="en-US" sz="2900" dirty="0">
                <a:solidFill>
                  <a:srgbClr val="002060"/>
                </a:solidFill>
              </a:rPr>
              <a:t>URBAN, </a:t>
            </a:r>
            <a:r>
              <a:rPr lang="en-US" sz="2900" dirty="0" err="1">
                <a:solidFill>
                  <a:srgbClr val="002060"/>
                </a:solidFill>
              </a:rPr>
              <a:t>Tomáš</a:t>
            </a:r>
            <a:r>
              <a:rPr lang="en-US" sz="2900" dirty="0">
                <a:solidFill>
                  <a:srgbClr val="002060"/>
                </a:solidFill>
              </a:rPr>
              <a:t>. </a:t>
            </a:r>
            <a:r>
              <a:rPr lang="en-US" sz="2900" i="1" dirty="0">
                <a:solidFill>
                  <a:srgbClr val="002060"/>
                </a:solidFill>
              </a:rPr>
              <a:t>Wikimedia Commons</a:t>
            </a:r>
            <a:r>
              <a:rPr lang="en-US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22</a:t>
            </a:r>
            <a:r>
              <a:rPr lang="en-US" sz="2900" dirty="0" smtClean="0">
                <a:solidFill>
                  <a:srgbClr val="002060"/>
                </a:solidFill>
              </a:rPr>
              <a:t>.</a:t>
            </a:r>
            <a:r>
              <a:rPr lang="cs-CZ" sz="2900" dirty="0" smtClean="0">
                <a:solidFill>
                  <a:srgbClr val="002060"/>
                </a:solidFill>
              </a:rPr>
              <a:t>4</a:t>
            </a:r>
            <a:r>
              <a:rPr lang="en-US" sz="2900" dirty="0" smtClean="0">
                <a:solidFill>
                  <a:srgbClr val="002060"/>
                </a:solidFill>
              </a:rPr>
              <a:t>.201</a:t>
            </a:r>
            <a:r>
              <a:rPr lang="cs-CZ" sz="2900" dirty="0" smtClean="0">
                <a:solidFill>
                  <a:srgbClr val="002060"/>
                </a:solidFill>
              </a:rPr>
              <a:t>3</a:t>
            </a:r>
            <a:r>
              <a:rPr lang="en-US" sz="2900" dirty="0" smtClean="0">
                <a:solidFill>
                  <a:srgbClr val="002060"/>
                </a:solidFill>
              </a:rPr>
              <a:t>]. </a:t>
            </a:r>
            <a:r>
              <a:rPr lang="en-US" sz="2900" dirty="0" err="1">
                <a:solidFill>
                  <a:srgbClr val="002060"/>
                </a:solidFill>
              </a:rPr>
              <a:t>Dostupný</a:t>
            </a:r>
            <a:r>
              <a:rPr lang="en-US" sz="2900" dirty="0">
                <a:solidFill>
                  <a:srgbClr val="002060"/>
                </a:solidFill>
              </a:rPr>
              <a:t> </a:t>
            </a:r>
            <a:r>
              <a:rPr lang="en-US" sz="2900" dirty="0" err="1">
                <a:solidFill>
                  <a:srgbClr val="002060"/>
                </a:solidFill>
              </a:rPr>
              <a:t>na</a:t>
            </a:r>
            <a:r>
              <a:rPr lang="en-US" sz="2900" dirty="0">
                <a:solidFill>
                  <a:srgbClr val="002060"/>
                </a:solidFill>
              </a:rPr>
              <a:t> WWW: http://commons.wikimedia.org/wiki/File:Karlovy_Vary_Region_CoA_CZ.svg?uselang=cs </a:t>
            </a:r>
            <a:r>
              <a:rPr lang="cs-CZ" sz="2900" dirty="0" smtClean="0">
                <a:solidFill>
                  <a:srgbClr val="002060"/>
                </a:solidFill>
              </a:rPr>
              <a:t> </a:t>
            </a:r>
            <a:endParaRPr lang="cs-CZ" sz="2900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ČESKÝ STATISTICKÝ ÚŘAD. </a:t>
            </a:r>
            <a:r>
              <a:rPr lang="cs-CZ" sz="2900" i="1" dirty="0">
                <a:solidFill>
                  <a:srgbClr val="002060"/>
                </a:solidFill>
              </a:rPr>
              <a:t>N</a:t>
            </a:r>
            <a:r>
              <a:rPr lang="cs-CZ" sz="2900" i="1" dirty="0" smtClean="0">
                <a:solidFill>
                  <a:srgbClr val="002060"/>
                </a:solidFill>
              </a:rPr>
              <a:t>ejnovější </a:t>
            </a:r>
            <a:r>
              <a:rPr lang="cs-CZ" sz="2900" i="1" dirty="0">
                <a:solidFill>
                  <a:srgbClr val="002060"/>
                </a:solidFill>
              </a:rPr>
              <a:t>údaje o kraji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22.4.2013]. </a:t>
            </a:r>
            <a:r>
              <a:rPr lang="cs-CZ" sz="2900" dirty="0">
                <a:solidFill>
                  <a:srgbClr val="002060"/>
                </a:solidFill>
              </a:rPr>
              <a:t>Dostupný na WWW: http://</a:t>
            </a:r>
            <a:r>
              <a:rPr lang="cs-CZ" sz="2900" dirty="0" smtClean="0">
                <a:solidFill>
                  <a:srgbClr val="002060"/>
                </a:solidFill>
              </a:rPr>
              <a:t>www.czso.cz/xk/redakce.nsf/i/home</a:t>
            </a:r>
          </a:p>
          <a:p>
            <a:pPr algn="l"/>
            <a:r>
              <a:rPr lang="cs-CZ" sz="2900" dirty="0" smtClean="0">
                <a:solidFill>
                  <a:srgbClr val="002060"/>
                </a:solidFill>
              </a:rPr>
              <a:t> </a:t>
            </a:r>
            <a:r>
              <a:rPr lang="cs-CZ" sz="2900" dirty="0">
                <a:solidFill>
                  <a:srgbClr val="002060"/>
                </a:solidFill>
              </a:rPr>
              <a:t>ČESKÝ STATISTICKÝ ÚŘAD. </a:t>
            </a:r>
            <a:r>
              <a:rPr lang="cs-CZ" sz="2900" i="1" dirty="0">
                <a:solidFill>
                  <a:srgbClr val="002060"/>
                </a:solidFill>
              </a:rPr>
              <a:t>Počet obyvatel v obcích České republiky k 1. 1. 2012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22.4.2013]. </a:t>
            </a:r>
            <a:r>
              <a:rPr lang="cs-CZ" sz="2900" dirty="0">
                <a:solidFill>
                  <a:srgbClr val="002060"/>
                </a:solidFill>
              </a:rPr>
              <a:t>Dostupný na WWW: http://www.czso.cz/csu/2012edicniplan.nsf/t/00002BD91A/$File/13011203.pdf 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ČESKÝ STATISTICKÝ ÚŘAD. </a:t>
            </a:r>
            <a:r>
              <a:rPr lang="cs-CZ" sz="2900" i="1" dirty="0">
                <a:solidFill>
                  <a:srgbClr val="002060"/>
                </a:solidFill>
              </a:rPr>
              <a:t>ČSÚ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22.4.2013]. </a:t>
            </a:r>
            <a:r>
              <a:rPr lang="cs-CZ" sz="2900" dirty="0">
                <a:solidFill>
                  <a:srgbClr val="002060"/>
                </a:solidFill>
              </a:rPr>
              <a:t>Dostupný na WWW: http://www.czso.cz/xk/redakce.nsf/i/administrativni_mapa_kraje/$File/41101110m22.jpg 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RIA. </a:t>
            </a:r>
            <a:r>
              <a:rPr lang="cs-CZ" sz="2900" i="1" dirty="0">
                <a:solidFill>
                  <a:srgbClr val="002060"/>
                </a:solidFill>
              </a:rPr>
              <a:t>Metodický portál RVP</a:t>
            </a:r>
            <a:r>
              <a:rPr lang="cs-CZ" sz="2900" dirty="0">
                <a:solidFill>
                  <a:srgbClr val="002060"/>
                </a:solidFill>
              </a:rPr>
              <a:t> [online]. [</a:t>
            </a:r>
            <a:r>
              <a:rPr lang="cs-CZ" sz="2900" dirty="0" smtClean="0">
                <a:solidFill>
                  <a:srgbClr val="002060"/>
                </a:solidFill>
              </a:rPr>
              <a:t>cit.22.4.2013]. </a:t>
            </a:r>
            <a:r>
              <a:rPr lang="cs-CZ" sz="2900" dirty="0">
                <a:solidFill>
                  <a:srgbClr val="002060"/>
                </a:solidFill>
              </a:rPr>
              <a:t>Dostupný na WWW: http://wiki.rvp.cz/Kabinet/Mapy/Mapa_%C4%8CR/Mapy_kraj%C5%AF_%C4%8CR/Karlovarsk%C3%BD_kraj </a:t>
            </a:r>
            <a:endParaRPr lang="cs-CZ" sz="2900" dirty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KIRK. </a:t>
            </a:r>
            <a:r>
              <a:rPr lang="cs-CZ" sz="2900" i="1" dirty="0" err="1">
                <a:solidFill>
                  <a:srgbClr val="002060"/>
                </a:solidFill>
              </a:rPr>
              <a:t>Wikimedia</a:t>
            </a:r>
            <a:r>
              <a:rPr lang="cs-CZ" sz="2900" i="1" dirty="0">
                <a:solidFill>
                  <a:srgbClr val="002060"/>
                </a:solidFill>
              </a:rPr>
              <a:t> </a:t>
            </a:r>
            <a:r>
              <a:rPr lang="cs-CZ" sz="2900" i="1" dirty="0" err="1">
                <a:solidFill>
                  <a:srgbClr val="002060"/>
                </a:solidFill>
              </a:rPr>
              <a:t>Commons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22.4.2013]. </a:t>
            </a:r>
            <a:r>
              <a:rPr lang="cs-CZ" sz="2900" dirty="0">
                <a:solidFill>
                  <a:srgbClr val="002060"/>
                </a:solidFill>
              </a:rPr>
              <a:t>Dostupný na WWW: http://commons.wikimedia.org/wiki/File:Karlovy_Vary_(znak).gif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l"/>
            <a:r>
              <a:rPr lang="cs-CZ" sz="2900" dirty="0" smtClean="0">
                <a:solidFill>
                  <a:srgbClr val="002060"/>
                </a:solidFill>
              </a:rPr>
              <a:t>MAKARY</a:t>
            </a:r>
            <a:r>
              <a:rPr lang="cs-CZ" sz="2900" dirty="0">
                <a:solidFill>
                  <a:srgbClr val="002060"/>
                </a:solidFill>
              </a:rPr>
              <a:t>. </a:t>
            </a:r>
            <a:r>
              <a:rPr lang="cs-CZ" sz="2900" i="1" dirty="0" err="1">
                <a:solidFill>
                  <a:srgbClr val="002060"/>
                </a:solidFill>
              </a:rPr>
              <a:t>Wikimedia</a:t>
            </a:r>
            <a:r>
              <a:rPr lang="cs-CZ" sz="2900" i="1" dirty="0">
                <a:solidFill>
                  <a:srgbClr val="002060"/>
                </a:solidFill>
              </a:rPr>
              <a:t> </a:t>
            </a:r>
            <a:r>
              <a:rPr lang="cs-CZ" sz="2900" i="1" dirty="0" err="1">
                <a:solidFill>
                  <a:srgbClr val="002060"/>
                </a:solidFill>
              </a:rPr>
              <a:t>Commons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22.4.2013]. </a:t>
            </a:r>
            <a:r>
              <a:rPr lang="cs-CZ" sz="2900" dirty="0">
                <a:solidFill>
                  <a:srgbClr val="002060"/>
                </a:solidFill>
              </a:rPr>
              <a:t>Dostupný na WWW: http://cs.wikipedia.org/wiki/Hlavn%C3%AD_strana 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l"/>
            <a:r>
              <a:rPr lang="cs-CZ" sz="2900" dirty="0" smtClean="0">
                <a:solidFill>
                  <a:srgbClr val="002060"/>
                </a:solidFill>
              </a:rPr>
              <a:t>NOVÁK</a:t>
            </a:r>
            <a:r>
              <a:rPr lang="cs-CZ" sz="2900" dirty="0">
                <a:solidFill>
                  <a:srgbClr val="002060"/>
                </a:solidFill>
              </a:rPr>
              <a:t>, Petr. </a:t>
            </a:r>
            <a:r>
              <a:rPr lang="cs-CZ" sz="2900" i="1" dirty="0" err="1">
                <a:solidFill>
                  <a:srgbClr val="002060"/>
                </a:solidFill>
              </a:rPr>
              <a:t>Wikimedia</a:t>
            </a:r>
            <a:r>
              <a:rPr lang="cs-CZ" sz="2900" i="1" dirty="0">
                <a:solidFill>
                  <a:srgbClr val="002060"/>
                </a:solidFill>
              </a:rPr>
              <a:t> </a:t>
            </a:r>
            <a:r>
              <a:rPr lang="cs-CZ" sz="2900" i="1" dirty="0" err="1">
                <a:solidFill>
                  <a:srgbClr val="002060"/>
                </a:solidFill>
              </a:rPr>
              <a:t>Commons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22.4.2013]. </a:t>
            </a:r>
            <a:r>
              <a:rPr lang="cs-CZ" sz="2900" dirty="0">
                <a:solidFill>
                  <a:srgbClr val="002060"/>
                </a:solidFill>
              </a:rPr>
              <a:t>Dostupný na WWW: http://commons.wikimedia.org/wiki/File:Jiri_Bartoska.jpg </a:t>
            </a:r>
            <a:endParaRPr lang="cs-CZ" sz="2900" dirty="0" smtClean="0">
              <a:solidFill>
                <a:srgbClr val="002060"/>
              </a:solidFill>
            </a:endParaRPr>
          </a:p>
          <a:p>
            <a:pPr algn="l"/>
            <a:r>
              <a:rPr lang="cs-CZ" sz="2900" dirty="0" smtClean="0">
                <a:solidFill>
                  <a:srgbClr val="002060"/>
                </a:solidFill>
              </a:rPr>
              <a:t>AUTOR </a:t>
            </a:r>
            <a:r>
              <a:rPr lang="cs-CZ" sz="2900" dirty="0">
                <a:solidFill>
                  <a:srgbClr val="002060"/>
                </a:solidFill>
              </a:rPr>
              <a:t>NEUVEDEN. </a:t>
            </a:r>
            <a:r>
              <a:rPr lang="cs-CZ" sz="2900" i="1" dirty="0">
                <a:solidFill>
                  <a:srgbClr val="002060"/>
                </a:solidFill>
              </a:rPr>
              <a:t>Lázně </a:t>
            </a:r>
            <a:r>
              <a:rPr lang="cs-CZ" sz="2900" i="1" dirty="0" smtClean="0">
                <a:solidFill>
                  <a:srgbClr val="002060"/>
                </a:solidFill>
              </a:rPr>
              <a:t>Františkovy </a:t>
            </a:r>
            <a:r>
              <a:rPr lang="cs-CZ" sz="2900" i="1" dirty="0">
                <a:solidFill>
                  <a:srgbClr val="002060"/>
                </a:solidFill>
              </a:rPr>
              <a:t>Lázně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22.4.2013]. </a:t>
            </a:r>
            <a:r>
              <a:rPr lang="cs-CZ" sz="2900" dirty="0">
                <a:solidFill>
                  <a:srgbClr val="002060"/>
                </a:solidFill>
              </a:rPr>
              <a:t>Dostupný na WWW: http://www.franzensbad.cz/cs/historie-a-soucasnost</a:t>
            </a:r>
            <a:r>
              <a:rPr lang="cs-CZ" sz="2900" dirty="0" smtClean="0"/>
              <a:t>/</a:t>
            </a:r>
            <a:r>
              <a:rPr lang="cs-CZ" sz="2900" dirty="0" smtClean="0">
                <a:solidFill>
                  <a:srgbClr val="002060"/>
                </a:solidFill>
              </a:rPr>
              <a:t> </a:t>
            </a:r>
            <a:endParaRPr lang="cs-CZ" sz="2900" dirty="0" smtClean="0">
              <a:solidFill>
                <a:srgbClr val="002060"/>
              </a:solidFill>
              <a:hlinkClick r:id="rId4"/>
            </a:endParaRPr>
          </a:p>
          <a:p>
            <a:pPr algn="l"/>
            <a:r>
              <a:rPr lang="cs-CZ" sz="2900" dirty="0">
                <a:solidFill>
                  <a:srgbClr val="002060"/>
                </a:solidFill>
              </a:rPr>
              <a:t>KASZANKAPL. </a:t>
            </a:r>
            <a:r>
              <a:rPr lang="cs-CZ" sz="2900" i="1" dirty="0" err="1">
                <a:solidFill>
                  <a:srgbClr val="002060"/>
                </a:solidFill>
              </a:rPr>
              <a:t>Wikimedia</a:t>
            </a:r>
            <a:r>
              <a:rPr lang="cs-CZ" sz="2900" i="1" dirty="0">
                <a:solidFill>
                  <a:srgbClr val="002060"/>
                </a:solidFill>
              </a:rPr>
              <a:t> </a:t>
            </a:r>
            <a:r>
              <a:rPr lang="cs-CZ" sz="2900" i="1" dirty="0" err="1">
                <a:solidFill>
                  <a:srgbClr val="002060"/>
                </a:solidFill>
              </a:rPr>
              <a:t>Commons</a:t>
            </a:r>
            <a:r>
              <a:rPr lang="cs-CZ" sz="2900" dirty="0">
                <a:solidFill>
                  <a:srgbClr val="002060"/>
                </a:solidFill>
              </a:rPr>
              <a:t> [online]. [cit. </a:t>
            </a:r>
            <a:r>
              <a:rPr lang="cs-CZ" sz="2900" dirty="0" smtClean="0">
                <a:solidFill>
                  <a:srgbClr val="002060"/>
                </a:solidFill>
              </a:rPr>
              <a:t>22.4.2013]. </a:t>
            </a:r>
            <a:r>
              <a:rPr lang="cs-CZ" sz="2900" dirty="0">
                <a:solidFill>
                  <a:srgbClr val="002060"/>
                </a:solidFill>
              </a:rPr>
              <a:t>Dostupný na WWW: http://commons.wikimedia.org/wiki/File:Reliquary_of_St._Maurus_-_2.JPG?uselang=cs </a:t>
            </a:r>
            <a:endParaRPr lang="cs-CZ" sz="2900" dirty="0" smtClean="0">
              <a:solidFill>
                <a:srgbClr val="002060"/>
              </a:solidFill>
              <a:hlinkClick r:id="rId4"/>
            </a:endParaRPr>
          </a:p>
          <a:p>
            <a:pPr algn="l"/>
            <a:endParaRPr lang="cs-CZ" sz="1400" dirty="0" smtClean="0">
              <a:solidFill>
                <a:srgbClr val="FFFF00"/>
              </a:solidFill>
              <a:hlinkClick r:id="rId4"/>
            </a:endParaRPr>
          </a:p>
          <a:p>
            <a:pPr algn="l"/>
            <a:endParaRPr lang="cs-CZ" sz="1400" dirty="0" smtClean="0">
              <a:solidFill>
                <a:srgbClr val="FFFF00"/>
              </a:solidFill>
              <a:hlinkClick r:id="rId4"/>
            </a:endParaRP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68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698</Words>
  <Application>Microsoft Office PowerPoint</Application>
  <PresentationFormat>Předvádění na obrazovce (16:9)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61</cp:revision>
  <dcterms:created xsi:type="dcterms:W3CDTF">2014-01-07T11:41:15Z</dcterms:created>
  <dcterms:modified xsi:type="dcterms:W3CDTF">2014-03-31T17:15:23Z</dcterms:modified>
</cp:coreProperties>
</file>