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64" r:id="rId4"/>
    <p:sldId id="294" r:id="rId5"/>
    <p:sldId id="298" r:id="rId6"/>
    <p:sldId id="303" r:id="rId7"/>
    <p:sldId id="304" r:id="rId8"/>
    <p:sldId id="296" r:id="rId9"/>
    <p:sldId id="301" r:id="rId10"/>
    <p:sldId id="302" r:id="rId11"/>
    <p:sldId id="278" r:id="rId12"/>
    <p:sldId id="293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9" r:id="rId22"/>
    <p:sldId id="300" r:id="rId23"/>
    <p:sldId id="26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smtClean="0"/>
            <a:t>VY_32_INOVACE_Násobení </a:t>
          </a:r>
          <a:r>
            <a:rPr lang="cs-CZ" sz="2000" smtClean="0"/>
            <a:t>desetinných </a:t>
          </a:r>
          <a:r>
            <a:rPr lang="cs-CZ" sz="2000" b="0" smtClean="0"/>
            <a:t>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smtClean="0"/>
            <a:t>VY_32_INOVACE_Násobení </a:t>
          </a:r>
          <a:r>
            <a:rPr lang="cs-CZ" sz="2000" kern="1200" smtClean="0"/>
            <a:t>desetinných </a:t>
          </a:r>
          <a:r>
            <a:rPr lang="cs-CZ" sz="2000" b="0" kern="1200" smtClean="0"/>
            <a:t>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412179654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demonstraci postupů při násobení desetinných čísel 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11) a na závěrečný interaktivní test (snímky 12 – 22) ve kterém žáci procvičují na příkladech probrané učivo. Snímky 5 a 6 obsahují animaci, která pomáhá popsat postup </a:t>
            </a:r>
            <a:r>
              <a:rPr lang="cs-CZ" dirty="0"/>
              <a:t>při </a:t>
            </a:r>
            <a:r>
              <a:rPr lang="cs-CZ" dirty="0" smtClean="0"/>
              <a:t>písemném násobení</a:t>
            </a:r>
            <a:r>
              <a:rPr lang="cs-CZ" dirty="0"/>
              <a:t>. </a:t>
            </a:r>
            <a:r>
              <a:rPr lang="cs-CZ" dirty="0" smtClean="0"/>
              <a:t>Snímek 8 obsahuje animace, které pomáhají pochopit komutativní a asociativní zákon. </a:t>
            </a:r>
            <a:r>
              <a:rPr lang="cs-CZ" dirty="0"/>
              <a:t>Snímek </a:t>
            </a:r>
            <a:r>
              <a:rPr lang="cs-CZ" dirty="0" smtClean="0"/>
              <a:t>10 </a:t>
            </a:r>
            <a:r>
              <a:rPr lang="cs-CZ" dirty="0"/>
              <a:t>obsahuje </a:t>
            </a:r>
            <a:r>
              <a:rPr lang="cs-CZ" dirty="0" smtClean="0"/>
              <a:t>animaci, která pomáhá </a:t>
            </a:r>
            <a:r>
              <a:rPr lang="cs-CZ" dirty="0"/>
              <a:t>pochopit </a:t>
            </a:r>
            <a:r>
              <a:rPr lang="cs-CZ" dirty="0" smtClean="0"/>
              <a:t>pořadí početních operací. 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</a:t>
            </a:r>
            <a:r>
              <a:rPr lang="cs-CZ" dirty="0" smtClean="0"/>
              <a:t>poznají, </a:t>
            </a:r>
            <a:r>
              <a:rPr lang="cs-CZ" dirty="0" smtClean="0"/>
              <a:t>zda jsou </a:t>
            </a:r>
            <a:r>
              <a:rPr lang="cs-CZ" dirty="0" smtClean="0"/>
              <a:t>odpovědi </a:t>
            </a:r>
            <a:r>
              <a:rPr lang="cs-CZ" dirty="0" smtClean="0"/>
              <a:t>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35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Násobení </a:t>
            </a:r>
            <a:r>
              <a:rPr lang="cs-CZ" sz="6000" dirty="0" smtClean="0"/>
              <a:t>desetinných čísel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3931382"/>
              </a:xfrm>
            </p:spPr>
            <p:txBody>
              <a:bodyPr>
                <a:no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800" b="1" dirty="0" smtClean="0">
                    <a:latin typeface="Calibri" pitchFamily="34" charset="0"/>
                  </a:rPr>
                  <a:t>Z hlavy </a:t>
                </a:r>
                <a:r>
                  <a:rPr lang="cs-CZ" sz="2800" dirty="0" smtClean="0">
                    <a:latin typeface="Calibri" pitchFamily="34" charset="0"/>
                  </a:rPr>
                  <a:t>– nejrychlejší, vhodné pro malá čísla a čísla</a:t>
                </a:r>
                <a:br>
                  <a:rPr lang="cs-CZ" sz="2800" dirty="0" smtClean="0">
                    <a:latin typeface="Calibri" pitchFamily="34" charset="0"/>
                  </a:rPr>
                </a:br>
                <a:r>
                  <a:rPr lang="cs-CZ" sz="2800" dirty="0" smtClean="0">
                    <a:latin typeface="Calibri" pitchFamily="34" charset="0"/>
                  </a:rPr>
                  <a:t>s malým počtem číslic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b="1" dirty="0" smtClean="0">
                    <a:latin typeface="Calibri" pitchFamily="34" charset="0"/>
                  </a:rPr>
                  <a:t>Písemně</a:t>
                </a:r>
                <a:r>
                  <a:rPr lang="cs-CZ" sz="2800" dirty="0" smtClean="0">
                    <a:latin typeface="Calibri" pitchFamily="34" charset="0"/>
                  </a:rPr>
                  <a:t> pod sebou – při násobení velkých čísel a čísel</a:t>
                </a:r>
                <a:br>
                  <a:rPr lang="cs-CZ" sz="2800" dirty="0" smtClean="0">
                    <a:latin typeface="Calibri" pitchFamily="34" charset="0"/>
                  </a:rPr>
                </a:br>
                <a:r>
                  <a:rPr lang="cs-CZ" sz="2800" dirty="0" smtClean="0">
                    <a:latin typeface="Calibri" pitchFamily="34" charset="0"/>
                  </a:rPr>
                  <a:t>s větším počtem číslic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b="1" dirty="0" smtClean="0">
                    <a:latin typeface="Calibri" pitchFamily="34" charset="0"/>
                  </a:rPr>
                  <a:t>Na kalkulačce </a:t>
                </a:r>
                <a:r>
                  <a:rPr lang="cs-CZ" sz="2800" dirty="0" smtClean="0">
                    <a:latin typeface="Calibri" pitchFamily="34" charset="0"/>
                  </a:rPr>
                  <a:t>– rychlé, ale ne vždy </a:t>
                </a:r>
                <a:r>
                  <a:rPr lang="cs-CZ" sz="2800" smtClean="0">
                    <a:latin typeface="Calibri" pitchFamily="34" charset="0"/>
                  </a:rPr>
                  <a:t>máme kalkulačku</a:t>
                </a:r>
                <a:br>
                  <a:rPr lang="cs-CZ" sz="2800" smtClean="0">
                    <a:latin typeface="Calibri" pitchFamily="34" charset="0"/>
                  </a:rPr>
                </a:br>
                <a:r>
                  <a:rPr lang="cs-CZ" sz="2800" smtClean="0">
                    <a:latin typeface="Calibri" pitchFamily="34" charset="0"/>
                  </a:rPr>
                  <a:t>po </a:t>
                </a:r>
                <a:r>
                  <a:rPr lang="cs-CZ" sz="2800" dirty="0" smtClean="0">
                    <a:latin typeface="Calibri" pitchFamily="34" charset="0"/>
                  </a:rPr>
                  <a:t>ruce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3200" dirty="0" smtClean="0">
                    <a:solidFill>
                      <a:schemeClr val="accent5">
                        <a:lumMod val="50000"/>
                      </a:schemeClr>
                    </a:solidFill>
                    <a:latin typeface="Calibri" pitchFamily="34" charset="0"/>
                  </a:rPr>
                  <a:t>1,35 </a:t>
                </a:r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solidFill>
                      <a:schemeClr val="accent5">
                        <a:lumMod val="50000"/>
                      </a:schemeClr>
                    </a:solidFill>
                    <a:latin typeface="Calibri" pitchFamily="34" charset="0"/>
                  </a:rPr>
                  <a:t> 22,78 = 30,753</a:t>
                </a:r>
                <a:br>
                  <a:rPr lang="cs-CZ" sz="3200" dirty="0" smtClean="0">
                    <a:solidFill>
                      <a:schemeClr val="accent5">
                        <a:lumMod val="50000"/>
                      </a:schemeClr>
                    </a:solidFill>
                    <a:latin typeface="Calibri" pitchFamily="34" charset="0"/>
                  </a:rPr>
                </a:br>
                <a:r>
                  <a:rPr lang="cs-CZ" sz="2800" dirty="0" smtClean="0">
                    <a:solidFill>
                      <a:srgbClr val="C00000"/>
                    </a:solidFill>
                    <a:latin typeface="Calibri" pitchFamily="34" charset="0"/>
                  </a:rPr>
                  <a:t>činitel  </a:t>
                </a:r>
                <a:r>
                  <a:rPr lang="cs-CZ" sz="2800" dirty="0" err="1" smtClean="0">
                    <a:solidFill>
                      <a:srgbClr val="C00000"/>
                    </a:solidFill>
                    <a:latin typeface="Calibri" pitchFamily="34" charset="0"/>
                  </a:rPr>
                  <a:t>činitel</a:t>
                </a:r>
                <a:r>
                  <a:rPr lang="cs-CZ" sz="2800" dirty="0" smtClean="0">
                    <a:solidFill>
                      <a:srgbClr val="C00000"/>
                    </a:solidFill>
                    <a:latin typeface="Calibri" pitchFamily="34" charset="0"/>
                  </a:rPr>
                  <a:t>      součin</a:t>
                </a:r>
                <a:endParaRPr lang="cs-CZ" sz="3200" dirty="0" smtClean="0">
                  <a:solidFill>
                    <a:srgbClr val="C00000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3931382"/>
              </a:xfrm>
              <a:blipFill rotWithShape="1">
                <a:blip r:embed="rId2" cstate="print"/>
                <a:stretch>
                  <a:fillRect l="-1526" t="-1395" b="-20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násobíme desetinná čísla?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Čárový popisek 1 51"/>
          <p:cNvSpPr/>
          <p:nvPr/>
        </p:nvSpPr>
        <p:spPr>
          <a:xfrm flipH="1">
            <a:off x="179512" y="5651292"/>
            <a:ext cx="1584176" cy="810428"/>
          </a:xfrm>
          <a:prstGeom prst="borderCallout1">
            <a:avLst>
              <a:gd name="adj1" fmla="val 18750"/>
              <a:gd name="adj2" fmla="val -3410"/>
              <a:gd name="adj3" fmla="val 59052"/>
              <a:gd name="adj4" fmla="val -11146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dílčí výsledky sečteme</a:t>
            </a:r>
            <a:endParaRPr lang="cs-CZ" b="1" dirty="0"/>
          </a:p>
        </p:txBody>
      </p:sp>
      <p:sp>
        <p:nvSpPr>
          <p:cNvPr id="45" name="Zaoblený obdélník 44"/>
          <p:cNvSpPr/>
          <p:nvPr/>
        </p:nvSpPr>
        <p:spPr>
          <a:xfrm>
            <a:off x="2987824" y="4509120"/>
            <a:ext cx="216024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Čárový popisek 1 17"/>
          <p:cNvSpPr/>
          <p:nvPr/>
        </p:nvSpPr>
        <p:spPr>
          <a:xfrm>
            <a:off x="4139952" y="4058732"/>
            <a:ext cx="4824536" cy="810428"/>
          </a:xfrm>
          <a:prstGeom prst="borderCallout1">
            <a:avLst>
              <a:gd name="adj1" fmla="val 18750"/>
              <a:gd name="adj2" fmla="val -3410"/>
              <a:gd name="adj3" fmla="val 132317"/>
              <a:gd name="adj4" fmla="val -1076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prvního činitele vynásobíme </a:t>
            </a:r>
            <a:r>
              <a:rPr lang="cs-CZ" b="1" dirty="0" smtClean="0">
                <a:solidFill>
                  <a:srgbClr val="FF0000"/>
                </a:solidFill>
              </a:rPr>
              <a:t>jednotkami</a:t>
            </a:r>
            <a:r>
              <a:rPr lang="cs-CZ" b="1" dirty="0" smtClean="0"/>
              <a:t> druhého činitele, zapíšeme tak, aby výsledek končil pod </a:t>
            </a:r>
            <a:r>
              <a:rPr lang="cs-CZ" b="1" dirty="0" smtClean="0">
                <a:solidFill>
                  <a:srgbClr val="FF0000"/>
                </a:solidFill>
              </a:rPr>
              <a:t>jednotkami</a:t>
            </a:r>
            <a:r>
              <a:rPr lang="cs-CZ" b="1" dirty="0" smtClean="0"/>
              <a:t> druhého činitele</a:t>
            </a:r>
            <a:endParaRPr lang="cs-CZ" b="1" dirty="0"/>
          </a:p>
        </p:txBody>
      </p:sp>
      <p:sp>
        <p:nvSpPr>
          <p:cNvPr id="42" name="Zaoblený obdélník 41"/>
          <p:cNvSpPr/>
          <p:nvPr/>
        </p:nvSpPr>
        <p:spPr>
          <a:xfrm>
            <a:off x="3203848" y="4509120"/>
            <a:ext cx="216024" cy="36004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419872" y="4509120"/>
            <a:ext cx="216024" cy="360040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Vynásobte: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Písemné násobení desetinného čísla přirozeným číslem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712968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zapíšeme pod sebe tak, aby poslední číslice byly pod sebou (bez ohledu na desetinnou čárku):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2420145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12,345 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860305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321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1"/>
              <p:cNvSpPr txBox="1">
                <a:spLocks/>
              </p:cNvSpPr>
              <p:nvPr/>
            </p:nvSpPr>
            <p:spPr>
              <a:xfrm>
                <a:off x="3572273" y="2420888"/>
                <a:ext cx="423663" cy="5703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dirty="0" smtClean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2273" y="2420888"/>
                <a:ext cx="423663" cy="57037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1"/>
          <p:cNvSpPr txBox="1">
            <a:spLocks/>
          </p:cNvSpPr>
          <p:nvPr/>
        </p:nvSpPr>
        <p:spPr>
          <a:xfrm>
            <a:off x="4580385" y="2420888"/>
            <a:ext cx="495671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38" name="Zástupný symbol pro obsah 1"/>
          <p:cNvSpPr txBox="1">
            <a:spLocks/>
          </p:cNvSpPr>
          <p:nvPr/>
        </p:nvSpPr>
        <p:spPr>
          <a:xfrm>
            <a:off x="2411760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12,345 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3563888" y="2426576"/>
            <a:ext cx="1719807" cy="570376"/>
            <a:chOff x="3563888" y="2420888"/>
            <a:chExt cx="1719807" cy="570376"/>
          </a:xfrm>
        </p:grpSpPr>
        <p:sp>
          <p:nvSpPr>
            <p:cNvPr id="39" name="Zástupný symbol pro obsah 1"/>
            <p:cNvSpPr txBox="1">
              <a:spLocks/>
            </p:cNvSpPr>
            <p:nvPr/>
          </p:nvSpPr>
          <p:spPr>
            <a:xfrm>
              <a:off x="3851920" y="2420888"/>
              <a:ext cx="1431775" cy="57037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74320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76263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55663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4300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4630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78308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210312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242316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74320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3200" dirty="0" smtClean="0">
                  <a:solidFill>
                    <a:srgbClr val="FF0000"/>
                  </a:solidFill>
                  <a:latin typeface="Calibri" pitchFamily="34" charset="0"/>
                </a:rPr>
                <a:t>321</a:t>
              </a:r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0" name="Zástupný symbol pro obsah 1"/>
                <p:cNvSpPr txBox="1">
                  <a:spLocks/>
                </p:cNvSpPr>
                <p:nvPr/>
              </p:nvSpPr>
              <p:spPr>
                <a:xfrm>
                  <a:off x="3563888" y="2420888"/>
                  <a:ext cx="423663" cy="570376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74320" indent="-27432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576263" indent="-27432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2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855663" indent="-22860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0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143000" indent="-22860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8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463040" indent="-22860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6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8308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10312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2316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320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</m:oMath>
                    </m:oMathPara>
                  </a14:m>
                  <a:endParaRPr lang="cs-CZ" sz="3200" dirty="0" smtClean="0">
                    <a:solidFill>
                      <a:srgbClr val="FF0000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40" name="Zástupný symbol pro obsah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63888" y="2420888"/>
                  <a:ext cx="423663" cy="570376"/>
                </a:xfrm>
                <a:prstGeom prst="rect">
                  <a:avLst/>
                </a:prstGeom>
                <a:blipFill rotWithShape="1">
                  <a:blip r:embed="rId3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12" name="Přímá spojnice 11"/>
          <p:cNvCxnSpPr/>
          <p:nvPr/>
        </p:nvCxnSpPr>
        <p:spPr>
          <a:xfrm>
            <a:off x="2195736" y="4941168"/>
            <a:ext cx="1575791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ástupný symbol pro obsah 1"/>
          <p:cNvSpPr txBox="1">
            <a:spLocks/>
          </p:cNvSpPr>
          <p:nvPr/>
        </p:nvSpPr>
        <p:spPr>
          <a:xfrm>
            <a:off x="2411760" y="4869160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12 345 </a:t>
            </a:r>
          </a:p>
        </p:txBody>
      </p:sp>
      <p:sp>
        <p:nvSpPr>
          <p:cNvPr id="43" name="Zástupný symbol pro obsah 1"/>
          <p:cNvSpPr txBox="1">
            <a:spLocks/>
          </p:cNvSpPr>
          <p:nvPr/>
        </p:nvSpPr>
        <p:spPr>
          <a:xfrm>
            <a:off x="2195736" y="5162414"/>
            <a:ext cx="1431775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246 90</a:t>
            </a:r>
          </a:p>
        </p:txBody>
      </p:sp>
      <p:sp>
        <p:nvSpPr>
          <p:cNvPr id="44" name="Čárový popisek 1 43"/>
          <p:cNvSpPr/>
          <p:nvPr/>
        </p:nvSpPr>
        <p:spPr>
          <a:xfrm>
            <a:off x="4139952" y="4922828"/>
            <a:ext cx="4824536" cy="810428"/>
          </a:xfrm>
          <a:prstGeom prst="borderCallout1">
            <a:avLst>
              <a:gd name="adj1" fmla="val 18750"/>
              <a:gd name="adj2" fmla="val -3410"/>
              <a:gd name="adj3" fmla="val 59052"/>
              <a:gd name="adj4" fmla="val -12981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prvního činitele vynásobíme </a:t>
            </a:r>
            <a:r>
              <a:rPr lang="cs-CZ" b="1" dirty="0" smtClean="0">
                <a:solidFill>
                  <a:srgbClr val="FF0000"/>
                </a:solidFill>
              </a:rPr>
              <a:t>desítkami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druhého činitele, zapíšeme tak, aby výsledek končil pod </a:t>
            </a:r>
            <a:r>
              <a:rPr lang="cs-CZ" b="1" dirty="0" smtClean="0">
                <a:solidFill>
                  <a:srgbClr val="FF0000"/>
                </a:solidFill>
              </a:rPr>
              <a:t>desítkami</a:t>
            </a:r>
            <a:r>
              <a:rPr lang="cs-CZ" b="1" dirty="0" smtClean="0"/>
              <a:t> </a:t>
            </a:r>
            <a:r>
              <a:rPr lang="cs-CZ" b="1" dirty="0"/>
              <a:t>druhého činitele</a:t>
            </a:r>
          </a:p>
        </p:txBody>
      </p:sp>
      <p:sp>
        <p:nvSpPr>
          <p:cNvPr id="46" name="Zástupný symbol pro obsah 1"/>
          <p:cNvSpPr txBox="1">
            <a:spLocks/>
          </p:cNvSpPr>
          <p:nvPr/>
        </p:nvSpPr>
        <p:spPr>
          <a:xfrm>
            <a:off x="1907704" y="5442380"/>
            <a:ext cx="1431775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</a:rPr>
              <a:t>3 703 5</a:t>
            </a:r>
          </a:p>
        </p:txBody>
      </p:sp>
      <p:sp>
        <p:nvSpPr>
          <p:cNvPr id="47" name="Čárový popisek 1 46"/>
          <p:cNvSpPr/>
          <p:nvPr/>
        </p:nvSpPr>
        <p:spPr>
          <a:xfrm>
            <a:off x="4139952" y="5786924"/>
            <a:ext cx="4824536" cy="810428"/>
          </a:xfrm>
          <a:prstGeom prst="borderCallout1">
            <a:avLst>
              <a:gd name="adj1" fmla="val 18750"/>
              <a:gd name="adj2" fmla="val -3410"/>
              <a:gd name="adj3" fmla="val 439"/>
              <a:gd name="adj4" fmla="val -18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prvního činitele vynásobíme </a:t>
            </a:r>
            <a:r>
              <a:rPr lang="cs-CZ" b="1" dirty="0" smtClean="0">
                <a:solidFill>
                  <a:srgbClr val="FF0000"/>
                </a:solidFill>
              </a:rPr>
              <a:t>stovkami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druhého činitele, zapíšeme tak, aby výsledek končil pod </a:t>
            </a:r>
            <a:r>
              <a:rPr lang="cs-CZ" b="1" dirty="0" smtClean="0">
                <a:solidFill>
                  <a:srgbClr val="FF0000"/>
                </a:solidFill>
              </a:rPr>
              <a:t>stovkami</a:t>
            </a:r>
            <a:r>
              <a:rPr lang="cs-CZ" b="1" dirty="0" smtClean="0"/>
              <a:t> </a:t>
            </a:r>
            <a:r>
              <a:rPr lang="cs-CZ" b="1" dirty="0"/>
              <a:t>druhého činitele</a:t>
            </a:r>
          </a:p>
        </p:txBody>
      </p:sp>
      <p:cxnSp>
        <p:nvCxnSpPr>
          <p:cNvPr id="48" name="Přímá spojnice 47"/>
          <p:cNvCxnSpPr/>
          <p:nvPr/>
        </p:nvCxnSpPr>
        <p:spPr>
          <a:xfrm>
            <a:off x="1835696" y="5949280"/>
            <a:ext cx="1935831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Zástupný symbol pro obsah 1"/>
          <p:cNvSpPr txBox="1">
            <a:spLocks/>
          </p:cNvSpPr>
          <p:nvPr/>
        </p:nvSpPr>
        <p:spPr>
          <a:xfrm>
            <a:off x="1907703" y="5874428"/>
            <a:ext cx="1863823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3 962 745</a:t>
            </a:r>
          </a:p>
        </p:txBody>
      </p:sp>
      <p:sp>
        <p:nvSpPr>
          <p:cNvPr id="53" name="Zástupný symbol pro obsah 1"/>
          <p:cNvSpPr txBox="1">
            <a:spLocks/>
          </p:cNvSpPr>
          <p:nvPr/>
        </p:nvSpPr>
        <p:spPr>
          <a:xfrm>
            <a:off x="1916089" y="5877272"/>
            <a:ext cx="1863823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3 962,745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916089" y="5877272"/>
            <a:ext cx="1863823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3 962,745</a:t>
            </a:r>
          </a:p>
        </p:txBody>
      </p:sp>
      <p:sp>
        <p:nvSpPr>
          <p:cNvPr id="29" name="Čárový popisek 1 28"/>
          <p:cNvSpPr/>
          <p:nvPr/>
        </p:nvSpPr>
        <p:spPr>
          <a:xfrm flipH="1">
            <a:off x="179512" y="3933056"/>
            <a:ext cx="1584176" cy="1674524"/>
          </a:xfrm>
          <a:prstGeom prst="borderCallout1">
            <a:avLst>
              <a:gd name="adj1" fmla="val 18750"/>
              <a:gd name="adj2" fmla="val -3410"/>
              <a:gd name="adj3" fmla="val 134224"/>
              <a:gd name="adj4" fmla="val -73365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výsledek musí mít stejný počet desetinných míst jako první činitel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248792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62535E-6 L 0.00052 0.2303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115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44033E-7 L -0.10174 0.28376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87" y="141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36818E-6 L 0.32239 -0.5037 " pathEditMode="relative" rAng="0" ptsTypes="AA">
                                      <p:cBhvr>
                                        <p:cTn id="11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11" y="-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45" grpId="0" animBg="1"/>
      <p:bldP spid="18" grpId="0" animBg="1"/>
      <p:bldP spid="42" grpId="0" animBg="1"/>
      <p:bldP spid="17" grpId="0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38" grpId="0"/>
      <p:bldP spid="38" grpId="1"/>
      <p:bldP spid="41" grpId="0"/>
      <p:bldP spid="43" grpId="0"/>
      <p:bldP spid="44" grpId="0" animBg="1"/>
      <p:bldP spid="46" grpId="0"/>
      <p:bldP spid="47" grpId="0" animBg="1"/>
      <p:bldP spid="50" grpId="0"/>
      <p:bldP spid="53" grpId="0"/>
      <p:bldP spid="53" grpId="1"/>
      <p:bldP spid="28" grpId="0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Čárový popisek 1 51"/>
          <p:cNvSpPr/>
          <p:nvPr/>
        </p:nvSpPr>
        <p:spPr>
          <a:xfrm flipH="1">
            <a:off x="179512" y="5651292"/>
            <a:ext cx="1584176" cy="810428"/>
          </a:xfrm>
          <a:prstGeom prst="borderCallout1">
            <a:avLst>
              <a:gd name="adj1" fmla="val 18750"/>
              <a:gd name="adj2" fmla="val -3410"/>
              <a:gd name="adj3" fmla="val 59052"/>
              <a:gd name="adj4" fmla="val -11146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dílčí výsledky sečteme</a:t>
            </a:r>
            <a:endParaRPr lang="cs-CZ" b="1" dirty="0"/>
          </a:p>
        </p:txBody>
      </p:sp>
      <p:sp>
        <p:nvSpPr>
          <p:cNvPr id="45" name="Zaoblený obdélník 44"/>
          <p:cNvSpPr/>
          <p:nvPr/>
        </p:nvSpPr>
        <p:spPr>
          <a:xfrm>
            <a:off x="3011574" y="4509120"/>
            <a:ext cx="216024" cy="36004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Čárový popisek 1 17"/>
          <p:cNvSpPr/>
          <p:nvPr/>
        </p:nvSpPr>
        <p:spPr>
          <a:xfrm>
            <a:off x="4139952" y="4058732"/>
            <a:ext cx="4824536" cy="810428"/>
          </a:xfrm>
          <a:prstGeom prst="borderCallout1">
            <a:avLst>
              <a:gd name="adj1" fmla="val 18750"/>
              <a:gd name="adj2" fmla="val -3410"/>
              <a:gd name="adj3" fmla="val 132317"/>
              <a:gd name="adj4" fmla="val -1076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prvního činitele vynásobíme </a:t>
            </a:r>
            <a:r>
              <a:rPr lang="cs-CZ" b="1" dirty="0" smtClean="0">
                <a:solidFill>
                  <a:srgbClr val="FF0000"/>
                </a:solidFill>
              </a:rPr>
              <a:t>tisícinami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/>
              <a:t>druhého činitele, zapíšeme tak, aby výsledek končil pod </a:t>
            </a:r>
            <a:r>
              <a:rPr lang="cs-CZ" b="1" dirty="0">
                <a:solidFill>
                  <a:srgbClr val="FF0000"/>
                </a:solidFill>
              </a:rPr>
              <a:t>tisícinami </a:t>
            </a:r>
            <a:r>
              <a:rPr lang="cs-CZ" b="1" dirty="0" smtClean="0"/>
              <a:t>druhého činitele</a:t>
            </a:r>
            <a:endParaRPr lang="cs-CZ" b="1" dirty="0"/>
          </a:p>
        </p:txBody>
      </p:sp>
      <p:sp>
        <p:nvSpPr>
          <p:cNvPr id="42" name="Zaoblený obdélník 41"/>
          <p:cNvSpPr/>
          <p:nvPr/>
        </p:nvSpPr>
        <p:spPr>
          <a:xfrm>
            <a:off x="3227598" y="4509120"/>
            <a:ext cx="216024" cy="36004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443622" y="4509120"/>
            <a:ext cx="216024" cy="360040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Vynásobte: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Písemné násobení desetinného čísla desetinným číslem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712968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zapíšeme pod sebe tak, aby poslední číslice byly pod sebou (bez ohledu na desetinnou čárku):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2420145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12,345 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860305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0,321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1"/>
              <p:cNvSpPr txBox="1">
                <a:spLocks/>
              </p:cNvSpPr>
              <p:nvPr/>
            </p:nvSpPr>
            <p:spPr>
              <a:xfrm>
                <a:off x="3572273" y="2420888"/>
                <a:ext cx="423663" cy="5703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dirty="0" smtClean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2273" y="2420888"/>
                <a:ext cx="423663" cy="57037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1"/>
          <p:cNvSpPr txBox="1">
            <a:spLocks/>
          </p:cNvSpPr>
          <p:nvPr/>
        </p:nvSpPr>
        <p:spPr>
          <a:xfrm>
            <a:off x="4868417" y="2420888"/>
            <a:ext cx="495671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38" name="Zástupný symbol pro obsah 1"/>
          <p:cNvSpPr txBox="1">
            <a:spLocks/>
          </p:cNvSpPr>
          <p:nvPr/>
        </p:nvSpPr>
        <p:spPr>
          <a:xfrm>
            <a:off x="2411760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12,345 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3563888" y="2426576"/>
            <a:ext cx="1719807" cy="570376"/>
            <a:chOff x="3563888" y="2420888"/>
            <a:chExt cx="1719807" cy="570376"/>
          </a:xfrm>
        </p:grpSpPr>
        <p:sp>
          <p:nvSpPr>
            <p:cNvPr id="39" name="Zástupný symbol pro obsah 1"/>
            <p:cNvSpPr txBox="1">
              <a:spLocks/>
            </p:cNvSpPr>
            <p:nvPr/>
          </p:nvSpPr>
          <p:spPr>
            <a:xfrm>
              <a:off x="3851920" y="2420888"/>
              <a:ext cx="1431775" cy="57037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74320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76263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55663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4300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4630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78308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210312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242316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74320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3200" dirty="0" smtClean="0">
                  <a:solidFill>
                    <a:srgbClr val="FF0000"/>
                  </a:solidFill>
                  <a:latin typeface="Calibri" pitchFamily="34" charset="0"/>
                </a:rPr>
                <a:t>0,321</a:t>
              </a:r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0" name="Zástupný symbol pro obsah 1"/>
                <p:cNvSpPr txBox="1">
                  <a:spLocks/>
                </p:cNvSpPr>
                <p:nvPr/>
              </p:nvSpPr>
              <p:spPr>
                <a:xfrm>
                  <a:off x="3563888" y="2420888"/>
                  <a:ext cx="423663" cy="570376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74320" indent="-27432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576263" indent="-27432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2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855663" indent="-22860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0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143000" indent="-22860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8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463040" indent="-228600" algn="l" defTabSz="914400" rtl="0" eaLnBrk="1" latinLnBrk="0" hangingPunct="1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6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8308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10312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2316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indent="-228600" algn="l" defTabSz="914400" rtl="0" eaLnBrk="1" latinLnBrk="0" hangingPunct="1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 kern="120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320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</m:oMath>
                    </m:oMathPara>
                  </a14:m>
                  <a:endParaRPr lang="cs-CZ" sz="3200" dirty="0" smtClean="0">
                    <a:solidFill>
                      <a:srgbClr val="FF0000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40" name="Zástupný symbol pro obsah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63888" y="2420888"/>
                  <a:ext cx="423663" cy="570376"/>
                </a:xfrm>
                <a:prstGeom prst="rect">
                  <a:avLst/>
                </a:prstGeom>
                <a:blipFill rotWithShape="1">
                  <a:blip r:embed="rId3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12" name="Přímá spojnice 11"/>
          <p:cNvCxnSpPr/>
          <p:nvPr/>
        </p:nvCxnSpPr>
        <p:spPr>
          <a:xfrm>
            <a:off x="2195736" y="4941168"/>
            <a:ext cx="1575791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ástupný symbol pro obsah 1"/>
          <p:cNvSpPr txBox="1">
            <a:spLocks/>
          </p:cNvSpPr>
          <p:nvPr/>
        </p:nvSpPr>
        <p:spPr>
          <a:xfrm>
            <a:off x="2411760" y="4869160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12 345 </a:t>
            </a:r>
          </a:p>
        </p:txBody>
      </p:sp>
      <p:sp>
        <p:nvSpPr>
          <p:cNvPr id="43" name="Zástupný symbol pro obsah 1"/>
          <p:cNvSpPr txBox="1">
            <a:spLocks/>
          </p:cNvSpPr>
          <p:nvPr/>
        </p:nvSpPr>
        <p:spPr>
          <a:xfrm>
            <a:off x="2195736" y="5162414"/>
            <a:ext cx="1431775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246 90</a:t>
            </a:r>
          </a:p>
        </p:txBody>
      </p:sp>
      <p:sp>
        <p:nvSpPr>
          <p:cNvPr id="44" name="Čárový popisek 1 43"/>
          <p:cNvSpPr/>
          <p:nvPr/>
        </p:nvSpPr>
        <p:spPr>
          <a:xfrm>
            <a:off x="4139952" y="4922828"/>
            <a:ext cx="4824536" cy="810428"/>
          </a:xfrm>
          <a:prstGeom prst="borderCallout1">
            <a:avLst>
              <a:gd name="adj1" fmla="val 18750"/>
              <a:gd name="adj2" fmla="val -3410"/>
              <a:gd name="adj3" fmla="val 59052"/>
              <a:gd name="adj4" fmla="val -12981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prvního činitele vynásobíme </a:t>
            </a:r>
            <a:r>
              <a:rPr lang="cs-CZ" b="1" dirty="0" smtClean="0">
                <a:solidFill>
                  <a:srgbClr val="FF0000"/>
                </a:solidFill>
              </a:rPr>
              <a:t>setinami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druhého činitele, zapíšeme tak, aby výsledek končil pod </a:t>
            </a:r>
            <a:r>
              <a:rPr lang="cs-CZ" b="1" dirty="0">
                <a:solidFill>
                  <a:srgbClr val="FF0000"/>
                </a:solidFill>
              </a:rPr>
              <a:t>setinami</a:t>
            </a:r>
            <a:r>
              <a:rPr lang="cs-CZ" b="1" dirty="0"/>
              <a:t> </a:t>
            </a:r>
            <a:r>
              <a:rPr lang="cs-CZ" b="1" dirty="0" smtClean="0"/>
              <a:t>druhého </a:t>
            </a:r>
            <a:r>
              <a:rPr lang="cs-CZ" b="1" dirty="0"/>
              <a:t>činitele</a:t>
            </a:r>
          </a:p>
        </p:txBody>
      </p:sp>
      <p:sp>
        <p:nvSpPr>
          <p:cNvPr id="46" name="Zástupný symbol pro obsah 1"/>
          <p:cNvSpPr txBox="1">
            <a:spLocks/>
          </p:cNvSpPr>
          <p:nvPr/>
        </p:nvSpPr>
        <p:spPr>
          <a:xfrm>
            <a:off x="1907704" y="5442380"/>
            <a:ext cx="1431775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</a:rPr>
              <a:t>3 703 5</a:t>
            </a:r>
          </a:p>
        </p:txBody>
      </p:sp>
      <p:sp>
        <p:nvSpPr>
          <p:cNvPr id="47" name="Čárový popisek 1 46"/>
          <p:cNvSpPr/>
          <p:nvPr/>
        </p:nvSpPr>
        <p:spPr>
          <a:xfrm>
            <a:off x="4139952" y="5786924"/>
            <a:ext cx="4824536" cy="810428"/>
          </a:xfrm>
          <a:prstGeom prst="borderCallout1">
            <a:avLst>
              <a:gd name="adj1" fmla="val 18750"/>
              <a:gd name="adj2" fmla="val -3410"/>
              <a:gd name="adj3" fmla="val 439"/>
              <a:gd name="adj4" fmla="val -18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prvního činitele vynásobíme </a:t>
            </a:r>
            <a:r>
              <a:rPr lang="cs-CZ" b="1" dirty="0" smtClean="0">
                <a:solidFill>
                  <a:srgbClr val="FF0000"/>
                </a:solidFill>
              </a:rPr>
              <a:t>desetinami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druhého činitele, zapíšeme tak, aby výsledek končil pod </a:t>
            </a:r>
            <a:r>
              <a:rPr lang="cs-CZ" b="1" dirty="0" smtClean="0">
                <a:solidFill>
                  <a:srgbClr val="FF0000"/>
                </a:solidFill>
              </a:rPr>
              <a:t>desetinami </a:t>
            </a:r>
            <a:r>
              <a:rPr lang="cs-CZ" b="1" dirty="0" smtClean="0"/>
              <a:t>druhého </a:t>
            </a:r>
            <a:r>
              <a:rPr lang="cs-CZ" b="1" dirty="0"/>
              <a:t>činitele</a:t>
            </a:r>
          </a:p>
        </p:txBody>
      </p:sp>
      <p:cxnSp>
        <p:nvCxnSpPr>
          <p:cNvPr id="48" name="Přímá spojnice 47"/>
          <p:cNvCxnSpPr/>
          <p:nvPr/>
        </p:nvCxnSpPr>
        <p:spPr>
          <a:xfrm>
            <a:off x="1835696" y="5949280"/>
            <a:ext cx="1935831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Zástupný symbol pro obsah 1"/>
          <p:cNvSpPr txBox="1">
            <a:spLocks/>
          </p:cNvSpPr>
          <p:nvPr/>
        </p:nvSpPr>
        <p:spPr>
          <a:xfrm>
            <a:off x="1907703" y="5874428"/>
            <a:ext cx="1863823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3 962 745</a:t>
            </a:r>
          </a:p>
        </p:txBody>
      </p:sp>
      <p:sp>
        <p:nvSpPr>
          <p:cNvPr id="53" name="Zástupný symbol pro obsah 1"/>
          <p:cNvSpPr txBox="1">
            <a:spLocks/>
          </p:cNvSpPr>
          <p:nvPr/>
        </p:nvSpPr>
        <p:spPr>
          <a:xfrm>
            <a:off x="1916089" y="5877272"/>
            <a:ext cx="1863823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3,962 745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916089" y="5877272"/>
            <a:ext cx="1863823" cy="5789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3,962 745</a:t>
            </a:r>
          </a:p>
        </p:txBody>
      </p:sp>
      <p:sp>
        <p:nvSpPr>
          <p:cNvPr id="29" name="Čárový popisek 1 28"/>
          <p:cNvSpPr/>
          <p:nvPr/>
        </p:nvSpPr>
        <p:spPr>
          <a:xfrm flipH="1">
            <a:off x="179512" y="3933056"/>
            <a:ext cx="1584176" cy="1674524"/>
          </a:xfrm>
          <a:prstGeom prst="borderCallout1">
            <a:avLst>
              <a:gd name="adj1" fmla="val 18750"/>
              <a:gd name="adj2" fmla="val -3410"/>
              <a:gd name="adj3" fmla="val 132096"/>
              <a:gd name="adj4" fmla="val -2988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výsledek musí mít počet desetinných míst jako oba činitelé dohromady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347827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62535E-6 L 0.00052 0.2303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115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62535E-6 L -0.13333 0.2828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67" y="14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36818E-6 L 0.3618 -0.5037 " pathEditMode="relative" rAng="0" ptsTypes="AA">
                                      <p:cBhvr>
                                        <p:cTn id="11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90" y="-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45" grpId="0" animBg="1"/>
      <p:bldP spid="18" grpId="0" animBg="1"/>
      <p:bldP spid="42" grpId="0" animBg="1"/>
      <p:bldP spid="17" grpId="0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38" grpId="0"/>
      <p:bldP spid="38" grpId="1"/>
      <p:bldP spid="41" grpId="0"/>
      <p:bldP spid="43" grpId="0"/>
      <p:bldP spid="44" grpId="0" animBg="1"/>
      <p:bldP spid="46" grpId="0"/>
      <p:bldP spid="47" grpId="0" animBg="1"/>
      <p:bldP spid="50" grpId="0"/>
      <p:bldP spid="53" grpId="0"/>
      <p:bldP spid="53" grpId="1"/>
      <p:bldP spid="28" grpId="0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060848"/>
            <a:ext cx="8640959" cy="460851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Čísla zapíšeme pod sebe:</a:t>
            </a:r>
          </a:p>
          <a:p>
            <a:pPr lvl="1"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</a:rPr>
              <a:t>zarovnáme pod sebe poslední číslice (doprava)</a:t>
            </a:r>
          </a:p>
          <a:p>
            <a:pPr lvl="1"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</a:rPr>
              <a:t>opisujeme i s desetinnými čárkami (pro zarovnání ale nemají na rozdíl od sčítání desetinné čárky žádný význam)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Násobíme obvyklým způsobem</a:t>
            </a:r>
          </a:p>
          <a:p>
            <a:pPr lvl="1"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</a:rPr>
              <a:t>Dáváme si pozor na zarovnání mezivýsledků (aby odpovídající číslice byly zapsané správně pod sebou)</a:t>
            </a:r>
          </a:p>
          <a:p>
            <a:pPr lvl="1"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</a:rPr>
              <a:t>Desetinné čárky do mezivýsledků nedoplňujeme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Sečteme mezivýsledky a do výsledku doplníme desetinnou čárku</a:t>
            </a:r>
          </a:p>
          <a:p>
            <a:pPr lvl="1"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</a:rPr>
              <a:t>Výsledek má počet desetinných míst rovný součtu počtů desetinných míst jednotlivých činitelů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 postupu při písemném násobení desetinných čísel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09640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1650496"/>
              </a:xfrm>
            </p:spPr>
            <p:txBody>
              <a:bodyPr>
                <a:no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800" dirty="0" smtClean="0">
                    <a:latin typeface="Calibri" pitchFamily="34" charset="0"/>
                  </a:rPr>
                  <a:t>Pro všechna přirozená čísla </a:t>
                </a:r>
                <a:r>
                  <a:rPr lang="cs-CZ" sz="2800" i="1" dirty="0" smtClean="0">
                    <a:latin typeface="Calibri" pitchFamily="34" charset="0"/>
                  </a:rPr>
                  <a:t>a, b, c </a:t>
                </a:r>
                <a:r>
                  <a:rPr lang="cs-CZ" sz="2800" dirty="0" smtClean="0">
                    <a:latin typeface="Calibri" pitchFamily="34" charset="0"/>
                  </a:rPr>
                  <a:t>platí: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i="1" dirty="0" smtClean="0"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 smtClean="0"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latin typeface="Calibri" pitchFamily="34" charset="0"/>
                  </a:rPr>
                  <a:t>b </a:t>
                </a:r>
                <a:r>
                  <a:rPr lang="cs-CZ" sz="2800" dirty="0" smtClean="0">
                    <a:latin typeface="Calibri" pitchFamily="34" charset="0"/>
                  </a:rPr>
                  <a:t>= </a:t>
                </a:r>
                <a:r>
                  <a:rPr lang="cs-CZ" sz="2800" i="1" dirty="0" smtClean="0">
                    <a:latin typeface="Calibri" pitchFamily="34" charset="0"/>
                  </a:rPr>
                  <a:t>b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 smtClean="0"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latin typeface="Calibri" pitchFamily="34" charset="0"/>
                  </a:rPr>
                  <a:t>a                                        (komutativní zákon)   </a:t>
                </a:r>
              </a:p>
              <a:p>
                <a:pPr lvl="1">
                  <a:buFont typeface="Arial" pitchFamily="34" charset="0"/>
                  <a:buChar char="•"/>
                </a:pPr>
                <a:r>
                  <a:rPr lang="cs-CZ" sz="2400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itchFamily="34" charset="0"/>
                  </a:rPr>
                  <a:t>pořadí činitelů můžeme měnit, součin se nezmění</a:t>
                </a:r>
              </a:p>
              <a:p>
                <a:pPr lvl="1">
                  <a:buFont typeface="Arial" pitchFamily="34" charset="0"/>
                  <a:buChar char="•"/>
                </a:pPr>
                <a:endParaRPr lang="cs-CZ" sz="28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1650496"/>
              </a:xfrm>
              <a:blipFill rotWithShape="1">
                <a:blip r:embed="rId2" cstate="print"/>
                <a:stretch>
                  <a:fillRect l="-1179" t="-33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násobení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1"/>
              <p:cNvSpPr txBox="1">
                <a:spLocks/>
              </p:cNvSpPr>
              <p:nvPr/>
            </p:nvSpPr>
            <p:spPr>
              <a:xfrm>
                <a:off x="1281894" y="3999376"/>
                <a:ext cx="423663" cy="5703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dirty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sz="3200" dirty="0" smtClean="0">
                  <a:solidFill>
                    <a:schemeClr val="accent2">
                      <a:lumMod val="50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6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1894" y="3999376"/>
                <a:ext cx="423663" cy="57037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1"/>
          <p:cNvSpPr txBox="1">
            <a:spLocks/>
          </p:cNvSpPr>
          <p:nvPr/>
        </p:nvSpPr>
        <p:spPr>
          <a:xfrm>
            <a:off x="827584" y="4005064"/>
            <a:ext cx="72007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12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547664" y="4005064"/>
            <a:ext cx="720080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0,7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2123728" y="4005064"/>
            <a:ext cx="2088232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= 84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251520" y="4653136"/>
                <a:ext cx="8892480" cy="12434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74320" lvl="0" indent="-274320">
                  <a:spcBef>
                    <a:spcPct val="20000"/>
                  </a:spcBef>
                  <a:buClr>
                    <a:srgbClr val="31B6FD"/>
                  </a:buClr>
                  <a:buSzPct val="100000"/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rgbClr val="073E87"/>
                    </a:solidFill>
                    <a:latin typeface="Calibri" pitchFamily="34" charset="0"/>
                  </a:rPr>
                  <a:t>(</a:t>
                </a:r>
                <a:r>
                  <a:rPr lang="cs-CZ" sz="2800" i="1" dirty="0" smtClean="0">
                    <a:solidFill>
                      <a:srgbClr val="073E87"/>
                    </a:solidFill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 smtClean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solidFill>
                      <a:srgbClr val="073E87"/>
                    </a:solidFill>
                    <a:latin typeface="Calibri" pitchFamily="34" charset="0"/>
                  </a:rPr>
                  <a:t>b</a:t>
                </a:r>
                <a:r>
                  <a:rPr lang="cs-CZ" sz="2800" dirty="0" smtClean="0">
                    <a:solidFill>
                      <a:srgbClr val="073E87"/>
                    </a:solidFill>
                    <a:latin typeface="Calibri" pitchFamily="34" charset="0"/>
                  </a:rPr>
                  <a:t>)</a:t>
                </a:r>
                <a:r>
                  <a:rPr lang="cs-CZ" sz="2800" i="1" dirty="0" smtClean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 smtClean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solidFill>
                      <a:srgbClr val="073E87"/>
                    </a:solidFill>
                    <a:latin typeface="Calibri" pitchFamily="34" charset="0"/>
                  </a:rPr>
                  <a:t>c </a:t>
                </a:r>
                <a:r>
                  <a:rPr lang="cs-CZ" sz="2800" dirty="0" smtClean="0">
                    <a:solidFill>
                      <a:srgbClr val="073E87"/>
                    </a:solidFill>
                    <a:latin typeface="Calibri" pitchFamily="34" charset="0"/>
                  </a:rPr>
                  <a:t>= </a:t>
                </a:r>
                <a:r>
                  <a:rPr lang="cs-CZ" sz="2800" i="1" dirty="0">
                    <a:solidFill>
                      <a:srgbClr val="073E87"/>
                    </a:solidFill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800" dirty="0" smtClean="0">
                    <a:solidFill>
                      <a:srgbClr val="073E87"/>
                    </a:solidFill>
                    <a:latin typeface="Calibri" pitchFamily="34" charset="0"/>
                  </a:rPr>
                  <a:t>(</a:t>
                </a:r>
                <a:r>
                  <a:rPr lang="cs-CZ" sz="2800" i="1" dirty="0" smtClean="0">
                    <a:solidFill>
                      <a:srgbClr val="073E87"/>
                    </a:solidFill>
                    <a:latin typeface="Calibri" pitchFamily="34" charset="0"/>
                  </a:rPr>
                  <a:t>b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solidFill>
                      <a:srgbClr val="073E87"/>
                    </a:solidFill>
                    <a:latin typeface="Calibri" pitchFamily="34" charset="0"/>
                  </a:rPr>
                  <a:t>c</a:t>
                </a:r>
                <a:r>
                  <a:rPr lang="cs-CZ" sz="2800" dirty="0" smtClean="0">
                    <a:solidFill>
                      <a:srgbClr val="073E87"/>
                    </a:solidFill>
                    <a:latin typeface="Calibri" pitchFamily="34" charset="0"/>
                  </a:rPr>
                  <a:t>)</a:t>
                </a:r>
                <a:r>
                  <a:rPr lang="cs-CZ" sz="2800" i="1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solidFill>
                      <a:srgbClr val="073E87"/>
                    </a:solidFill>
                    <a:latin typeface="Calibri" pitchFamily="34" charset="0"/>
                  </a:rPr>
                  <a:t>                        (asociativní zákon</a:t>
                </a:r>
                <a:r>
                  <a:rPr lang="cs-CZ" sz="2800" i="1" dirty="0">
                    <a:solidFill>
                      <a:srgbClr val="073E87"/>
                    </a:solidFill>
                    <a:latin typeface="Calibri" pitchFamily="34" charset="0"/>
                  </a:rPr>
                  <a:t>)       </a:t>
                </a:r>
                <a:endParaRPr lang="cs-CZ" sz="2800" i="1" dirty="0" smtClean="0">
                  <a:solidFill>
                    <a:srgbClr val="073E87"/>
                  </a:solidFill>
                  <a:latin typeface="Calibri" pitchFamily="34" charset="0"/>
                </a:endParaRPr>
              </a:p>
              <a:p>
                <a:pPr marL="576263" lvl="1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</a:pPr>
                <a:r>
                  <a:rPr lang="cs-CZ" sz="2400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itchFamily="34" charset="0"/>
                  </a:rPr>
                  <a:t>činitele můžeme libovolně sdružovat, součin se nezmění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4653136"/>
                <a:ext cx="8892480" cy="124341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165" t="-44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1"/>
              <p:cNvSpPr txBox="1">
                <a:spLocks/>
              </p:cNvSpPr>
              <p:nvPr/>
            </p:nvSpPr>
            <p:spPr>
              <a:xfrm>
                <a:off x="827584" y="5589240"/>
                <a:ext cx="7704856" cy="5703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(17 </a:t>
                </a:r>
                <a14:m>
                  <m:oMath xmlns:m="http://schemas.openxmlformats.org/officeDocument/2006/math">
                    <m:r>
                      <a:rPr lang="cs-CZ" sz="32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 </a:t>
                </a: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0,5</a:t>
                </a: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32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 2 = 17 </a:t>
                </a:r>
                <a14:m>
                  <m:oMath xmlns:m="http://schemas.openxmlformats.org/officeDocument/2006/math">
                    <m:r>
                      <a:rPr lang="cs-CZ" sz="32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 </a:t>
                </a: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(0,5 </a:t>
                </a:r>
                <a14:m>
                  <m:oMath xmlns:m="http://schemas.openxmlformats.org/officeDocument/2006/math">
                    <m:r>
                      <a:rPr lang="cs-CZ" sz="32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 2) = </a:t>
                </a: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17</a:t>
                </a:r>
                <a:endParaRPr lang="cs-CZ" sz="3200" dirty="0" smtClean="0">
                  <a:solidFill>
                    <a:schemeClr val="accent2">
                      <a:lumMod val="50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10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589240"/>
                <a:ext cx="7704856" cy="57037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057" t="-12903" b="-387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"/>
              <p:cNvSpPr txBox="1">
                <a:spLocks/>
              </p:cNvSpPr>
              <p:nvPr/>
            </p:nvSpPr>
            <p:spPr>
              <a:xfrm>
                <a:off x="827584" y="5954968"/>
                <a:ext cx="7704856" cy="5703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     </a:t>
                </a:r>
                <a:r>
                  <a:rPr lang="cs-CZ" sz="3200" dirty="0" smtClean="0">
                    <a:solidFill>
                      <a:srgbClr val="FF0000"/>
                    </a:solidFill>
                    <a:latin typeface="Calibri" pitchFamily="34" charset="0"/>
                  </a:rPr>
                  <a:t>8</a:t>
                </a:r>
                <a:r>
                  <a:rPr lang="cs-CZ" sz="3200" dirty="0" smtClean="0">
                    <a:solidFill>
                      <a:srgbClr val="FF0000"/>
                    </a:solidFill>
                    <a:latin typeface="Calibri" pitchFamily="34" charset="0"/>
                  </a:rPr>
                  <a:t>,</a:t>
                </a:r>
                <a:r>
                  <a:rPr lang="cs-CZ" sz="3200" dirty="0" smtClean="0">
                    <a:solidFill>
                      <a:srgbClr val="FF0000"/>
                    </a:solidFill>
                    <a:latin typeface="Calibri" pitchFamily="34" charset="0"/>
                  </a:rPr>
                  <a:t>5</a:t>
                </a: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 </a:t>
                </a:r>
                <a:r>
                  <a:rPr lang="cs-CZ" sz="3200" dirty="0" smtClean="0">
                    <a:solidFill>
                      <a:schemeClr val="accent2">
                        <a:lumMod val="50000"/>
                      </a:schemeClr>
                    </a:solidFill>
                    <a:latin typeface="Calibri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0" i="0" dirty="0" smtClean="0">
                        <a:latin typeface="Cambria Math"/>
                        <a:ea typeface="Cambria Math"/>
                      </a:rPr>
                      <m:t>   </m:t>
                    </m:r>
                    <m:r>
                      <a:rPr lang="cs-CZ" sz="3200" i="1" dirty="0" smtClean="0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solidFill>
                      <a:srgbClr val="FFC000"/>
                    </a:solidFill>
                    <a:latin typeface="Calibri" pitchFamily="34" charset="0"/>
                  </a:rPr>
                  <a:t> 2 = 17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dirty="0" smtClean="0">
                    <a:solidFill>
                      <a:srgbClr val="FFC000"/>
                    </a:solidFill>
                    <a:latin typeface="Calibri" pitchFamily="34" charset="0"/>
                  </a:rPr>
                  <a:t>   </a:t>
                </a:r>
                <a:r>
                  <a:rPr lang="cs-CZ" sz="3200" dirty="0" smtClean="0">
                    <a:solidFill>
                      <a:srgbClr val="FFC000"/>
                    </a:solidFill>
                    <a:latin typeface="Calibri" pitchFamily="34" charset="0"/>
                  </a:rPr>
                  <a:t>   </a:t>
                </a:r>
                <a:r>
                  <a:rPr lang="cs-CZ" sz="3200" dirty="0" smtClean="0">
                    <a:solidFill>
                      <a:srgbClr val="FF0000"/>
                    </a:solidFill>
                    <a:latin typeface="Calibri" pitchFamily="34" charset="0"/>
                  </a:rPr>
                  <a:t>1        </a:t>
                </a:r>
                <a:r>
                  <a:rPr lang="cs-CZ" sz="3200" dirty="0" smtClean="0">
                    <a:solidFill>
                      <a:srgbClr val="FFC000"/>
                    </a:solidFill>
                    <a:latin typeface="Calibri" pitchFamily="34" charset="0"/>
                  </a:rPr>
                  <a:t>= </a:t>
                </a:r>
                <a:r>
                  <a:rPr lang="cs-CZ" sz="3200" dirty="0" smtClean="0">
                    <a:solidFill>
                      <a:srgbClr val="FFC000"/>
                    </a:solidFill>
                    <a:latin typeface="Calibri" pitchFamily="34" charset="0"/>
                  </a:rPr>
                  <a:t>17</a:t>
                </a:r>
                <a:endParaRPr lang="cs-CZ" sz="3200" dirty="0" smtClean="0">
                  <a:solidFill>
                    <a:srgbClr val="FFC000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12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954968"/>
                <a:ext cx="7704856" cy="57037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12903" b="-387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2390501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5.64292E-7 L 0.01892 0.04001 C 0.02274 0.04903 0.02865 0.05389 0.0349 0.05389 C 0.04184 0.05389 0.04757 0.04903 0.05139 0.04001 L 0.07083 -5.64292E-7 " pathEditMode="relative" rAng="0" ptsTypes="FffFF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2683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37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-4.36633E-6 L -0.02569 -0.04648 C -0.03021 -0.05689 -0.03663 -0.06244 -0.04358 -0.06244 C -0.05156 -0.06244 -0.05764 -0.05689 -0.06215 -0.04648 L -0.08316 -4.36633E-6 " pathEditMode="relative" rAng="0" ptsTypes="FffFF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3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 animBg="1"/>
      <p:bldP spid="7" grpId="0"/>
      <p:bldP spid="7" grpId="1"/>
      <p:bldP spid="8" grpId="0"/>
      <p:bldP spid="8" grpId="1"/>
      <p:bldP spid="9" grpId="0"/>
      <p:bldP spid="10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3738728"/>
              </a:xfrm>
            </p:spPr>
            <p:txBody>
              <a:bodyPr>
                <a:no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800" dirty="0" smtClean="0">
                    <a:latin typeface="Calibri" pitchFamily="34" charset="0"/>
                  </a:rPr>
                  <a:t>Pro všechna přirozená čísla </a:t>
                </a:r>
                <a:r>
                  <a:rPr lang="cs-CZ" sz="2800" i="1" dirty="0" smtClean="0">
                    <a:latin typeface="Calibri" pitchFamily="34" charset="0"/>
                  </a:rPr>
                  <a:t>a, b, c </a:t>
                </a:r>
                <a:r>
                  <a:rPr lang="cs-CZ" sz="2800" dirty="0" smtClean="0">
                    <a:latin typeface="Calibri" pitchFamily="34" charset="0"/>
                  </a:rPr>
                  <a:t>platí: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i="1" dirty="0" smtClean="0"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 smtClean="0"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latin typeface="Calibri" pitchFamily="34" charset="0"/>
                  </a:rPr>
                  <a:t>b </a:t>
                </a:r>
                <a:r>
                  <a:rPr lang="cs-CZ" sz="2800" dirty="0" smtClean="0">
                    <a:latin typeface="Calibri" pitchFamily="34" charset="0"/>
                  </a:rPr>
                  <a:t>+ </a:t>
                </a:r>
                <a:r>
                  <a:rPr lang="cs-CZ" sz="2800" i="1" dirty="0"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i="1" dirty="0" smtClean="0">
                    <a:latin typeface="Calibri" pitchFamily="34" charset="0"/>
                  </a:rPr>
                  <a:t>c </a:t>
                </a:r>
                <a:r>
                  <a:rPr lang="cs-CZ" sz="2800" dirty="0" smtClean="0">
                    <a:latin typeface="Calibri" pitchFamily="34" charset="0"/>
                  </a:rPr>
                  <a:t>= </a:t>
                </a:r>
                <a:r>
                  <a:rPr lang="cs-CZ" sz="2800" i="1" dirty="0"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(</a:t>
                </a:r>
                <a:r>
                  <a:rPr lang="cs-CZ" sz="2800" i="1" dirty="0" smtClean="0">
                    <a:latin typeface="Calibri" pitchFamily="34" charset="0"/>
                  </a:rPr>
                  <a:t>b + c</a:t>
                </a:r>
                <a:r>
                  <a:rPr lang="cs-CZ" sz="2800" dirty="0" smtClean="0">
                    <a:latin typeface="Calibri" pitchFamily="34" charset="0"/>
                  </a:rPr>
                  <a:t>) </a:t>
                </a:r>
                <a:r>
                  <a:rPr lang="cs-CZ" sz="2800" i="1" dirty="0" smtClean="0">
                    <a:latin typeface="Calibri" pitchFamily="34" charset="0"/>
                  </a:rPr>
                  <a:t>                        (distributivní zákon)</a:t>
                </a:r>
                <a:r>
                  <a:rPr lang="cs-CZ" sz="2800" i="1" dirty="0">
                    <a:latin typeface="Calibri" pitchFamily="34" charset="0"/>
                  </a:rPr>
                  <a:t> </a:t>
                </a:r>
                <a:endParaRPr lang="cs-CZ" sz="2800" i="1" dirty="0" smtClean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i="1" dirty="0" smtClean="0"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i="1" dirty="0">
                    <a:latin typeface="Calibri" pitchFamily="34" charset="0"/>
                  </a:rPr>
                  <a:t>b </a:t>
                </a:r>
                <a:r>
                  <a:rPr lang="cs-CZ" sz="2800" dirty="0" smtClean="0">
                    <a:latin typeface="Calibri" pitchFamily="34" charset="0"/>
                  </a:rPr>
                  <a:t>– </a:t>
                </a:r>
                <a:r>
                  <a:rPr lang="cs-CZ" sz="2800" i="1" dirty="0" smtClean="0"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i="1" dirty="0">
                    <a:latin typeface="Calibri" pitchFamily="34" charset="0"/>
                  </a:rPr>
                  <a:t>c </a:t>
                </a:r>
                <a:r>
                  <a:rPr lang="cs-CZ" sz="2800" dirty="0">
                    <a:latin typeface="Calibri" pitchFamily="34" charset="0"/>
                  </a:rPr>
                  <a:t>= </a:t>
                </a:r>
                <a:r>
                  <a:rPr lang="cs-CZ" sz="2800" i="1" dirty="0">
                    <a:latin typeface="Calibri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(</a:t>
                </a:r>
                <a:r>
                  <a:rPr lang="cs-CZ" sz="2800" i="1" dirty="0">
                    <a:latin typeface="Calibri" pitchFamily="34" charset="0"/>
                  </a:rPr>
                  <a:t>b </a:t>
                </a:r>
                <a:r>
                  <a:rPr lang="cs-CZ" sz="2800" i="1" dirty="0" smtClean="0">
                    <a:latin typeface="Calibri" pitchFamily="34" charset="0"/>
                  </a:rPr>
                  <a:t>– c</a:t>
                </a:r>
                <a:r>
                  <a:rPr lang="cs-CZ" sz="2800" dirty="0" smtClean="0">
                    <a:latin typeface="Calibri" pitchFamily="34" charset="0"/>
                  </a:rPr>
                  <a:t>)</a:t>
                </a:r>
                <a:r>
                  <a:rPr lang="cs-CZ" sz="2800" i="1" dirty="0" smtClean="0">
                    <a:latin typeface="Calibri" pitchFamily="34" charset="0"/>
                  </a:rPr>
                  <a:t>   </a:t>
                </a:r>
              </a:p>
              <a:p>
                <a:pPr lvl="1">
                  <a:buFont typeface="Arial" pitchFamily="34" charset="0"/>
                  <a:buChar char="•"/>
                </a:pPr>
                <a:r>
                  <a:rPr lang="cs-CZ" sz="2400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Calibri" pitchFamily="34" charset="0"/>
                  </a:rPr>
                  <a:t>stejné činitele můžeme vytknout před závorku, výsledek se nezmění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rgbClr val="FF0000"/>
                    </a:solidFill>
                    <a:latin typeface="Calibri" pitchFamily="34" charset="0"/>
                  </a:rPr>
                  <a:t>5</a:t>
                </a:r>
                <a:r>
                  <a:rPr lang="cs-CZ" sz="2800" dirty="0" smtClean="0"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1,3 </a:t>
                </a:r>
                <a:r>
                  <a:rPr lang="cs-CZ" sz="2800" dirty="0">
                    <a:latin typeface="Calibri" pitchFamily="34" charset="0"/>
                  </a:rPr>
                  <a:t>+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libri" pitchFamily="34" charset="0"/>
                  </a:rPr>
                  <a:t>5</a:t>
                </a:r>
                <a:r>
                  <a:rPr lang="cs-CZ" sz="2800" dirty="0" smtClean="0"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2,7 </a:t>
                </a:r>
                <a:r>
                  <a:rPr lang="cs-CZ" sz="2800" dirty="0">
                    <a:latin typeface="Calibri" pitchFamily="34" charset="0"/>
                  </a:rPr>
                  <a:t>=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libri" pitchFamily="34" charset="0"/>
                  </a:rPr>
                  <a:t>5</a:t>
                </a:r>
                <a:r>
                  <a:rPr lang="cs-CZ" sz="2800" dirty="0" smtClean="0"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(</a:t>
                </a:r>
                <a:r>
                  <a:rPr lang="cs-CZ" sz="2800" dirty="0" smtClean="0">
                    <a:latin typeface="Calibri" pitchFamily="34" charset="0"/>
                  </a:rPr>
                  <a:t>1,3 </a:t>
                </a:r>
                <a:r>
                  <a:rPr lang="cs-CZ" sz="2800" dirty="0">
                    <a:latin typeface="Calibri" pitchFamily="34" charset="0"/>
                  </a:rPr>
                  <a:t>+ </a:t>
                </a:r>
                <a:r>
                  <a:rPr lang="cs-CZ" sz="2800" dirty="0" smtClean="0">
                    <a:latin typeface="Calibri" pitchFamily="34" charset="0"/>
                  </a:rPr>
                  <a:t>2,7</a:t>
                </a:r>
                <a:r>
                  <a:rPr lang="cs-CZ" sz="2800" dirty="0" smtClean="0">
                    <a:latin typeface="Calibri" pitchFamily="34" charset="0"/>
                  </a:rPr>
                  <a:t>) = </a:t>
                </a:r>
                <a:r>
                  <a:rPr lang="cs-CZ" sz="2800" dirty="0">
                    <a:solidFill>
                      <a:srgbClr val="FF0000"/>
                    </a:solidFill>
                    <a:latin typeface="Calibri" pitchFamily="34" charset="0"/>
                  </a:rPr>
                  <a:t>5</a:t>
                </a:r>
                <a:r>
                  <a:rPr lang="cs-CZ" sz="2800" dirty="0"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4 </a:t>
                </a:r>
                <a:r>
                  <a:rPr lang="cs-CZ" sz="2800" dirty="0" smtClean="0">
                    <a:latin typeface="Calibri" pitchFamily="34" charset="0"/>
                  </a:rPr>
                  <a:t>= </a:t>
                </a:r>
                <a:r>
                  <a:rPr lang="cs-CZ" sz="2800" dirty="0" smtClean="0">
                    <a:latin typeface="Calibri" pitchFamily="34" charset="0"/>
                  </a:rPr>
                  <a:t>20</a:t>
                </a:r>
                <a:endParaRPr lang="cs-CZ" sz="2800" dirty="0" smtClean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rgbClr val="FF0000"/>
                    </a:solidFill>
                    <a:latin typeface="Calibri" pitchFamily="34" charset="0"/>
                  </a:rPr>
                  <a:t>6</a:t>
                </a:r>
                <a:r>
                  <a:rPr lang="cs-CZ" sz="2800" dirty="0" smtClean="0"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2,8 </a:t>
                </a:r>
                <a:r>
                  <a:rPr lang="cs-CZ" sz="2800" dirty="0" smtClean="0">
                    <a:latin typeface="Calibri" pitchFamily="34" charset="0"/>
                  </a:rPr>
                  <a:t>–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libri" pitchFamily="34" charset="0"/>
                  </a:rPr>
                  <a:t>6 </a:t>
                </a:r>
                <a14:m>
                  <m:oMath xmlns:m="http://schemas.openxmlformats.org/officeDocument/2006/math">
                    <m:r>
                      <a:rPr lang="cs-CZ" sz="280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2,3 </a:t>
                </a:r>
                <a:r>
                  <a:rPr lang="cs-CZ" sz="2800" dirty="0">
                    <a:latin typeface="Calibri" pitchFamily="34" charset="0"/>
                  </a:rPr>
                  <a:t>=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libri" pitchFamily="34" charset="0"/>
                  </a:rPr>
                  <a:t>6</a:t>
                </a:r>
                <a:r>
                  <a:rPr lang="cs-CZ" sz="2800" dirty="0" smtClean="0"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(</a:t>
                </a:r>
                <a:r>
                  <a:rPr lang="cs-CZ" sz="2800" dirty="0" smtClean="0">
                    <a:latin typeface="Calibri" pitchFamily="34" charset="0"/>
                  </a:rPr>
                  <a:t>2,8 </a:t>
                </a:r>
                <a:r>
                  <a:rPr lang="cs-CZ" sz="2800" dirty="0" smtClean="0">
                    <a:latin typeface="Calibri" pitchFamily="34" charset="0"/>
                  </a:rPr>
                  <a:t>– </a:t>
                </a:r>
                <a:r>
                  <a:rPr lang="cs-CZ" sz="2800" dirty="0" smtClean="0">
                    <a:latin typeface="Calibri" pitchFamily="34" charset="0"/>
                  </a:rPr>
                  <a:t>2,3</a:t>
                </a:r>
                <a:r>
                  <a:rPr lang="cs-CZ" sz="2800" dirty="0" smtClean="0">
                    <a:latin typeface="Calibri" pitchFamily="34" charset="0"/>
                  </a:rPr>
                  <a:t>) </a:t>
                </a:r>
                <a:r>
                  <a:rPr lang="cs-CZ" sz="2800" dirty="0">
                    <a:latin typeface="Calibri" pitchFamily="34" charset="0"/>
                  </a:rPr>
                  <a:t>=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libri" pitchFamily="34" charset="0"/>
                  </a:rPr>
                  <a:t>6</a:t>
                </a:r>
                <a:r>
                  <a:rPr lang="cs-CZ" sz="2800" dirty="0" smtClean="0">
                    <a:latin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0,5 </a:t>
                </a:r>
                <a:r>
                  <a:rPr lang="cs-CZ" sz="2800" dirty="0">
                    <a:latin typeface="Calibri" pitchFamily="34" charset="0"/>
                  </a:rPr>
                  <a:t>= </a:t>
                </a:r>
                <a:r>
                  <a:rPr lang="cs-CZ" sz="2800" dirty="0" smtClean="0">
                    <a:latin typeface="Calibri" pitchFamily="34" charset="0"/>
                  </a:rPr>
                  <a:t>3</a:t>
                </a:r>
                <a:endParaRPr lang="cs-CZ" sz="2800" dirty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600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libri" pitchFamily="34" charset="0"/>
                </a:endParaRPr>
              </a:p>
              <a:p>
                <a:pPr lvl="1">
                  <a:buFont typeface="Arial" pitchFamily="34" charset="0"/>
                  <a:buChar char="•"/>
                </a:pPr>
                <a:endParaRPr lang="cs-CZ" sz="28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3738728"/>
              </a:xfrm>
              <a:blipFill rotWithShape="1">
                <a:blip r:embed="rId2" cstate="print"/>
                <a:stretch>
                  <a:fillRect l="-1179" t="-14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násobení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38913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215455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Při složitějších výpočtech má přednost:</a:t>
            </a:r>
            <a:endParaRPr lang="cs-CZ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marL="816293" lvl="1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</a:rPr>
              <a:t>závorky</a:t>
            </a:r>
          </a:p>
          <a:p>
            <a:pPr marL="816293" lvl="1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</a:rPr>
              <a:t>násobení a dělení (postupujeme zleva doprava)</a:t>
            </a:r>
          </a:p>
          <a:p>
            <a:pPr marL="816293" lvl="1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</a:rPr>
              <a:t>sčítání a odčítání (postupujeme </a:t>
            </a:r>
            <a:r>
              <a:rPr lang="cs-CZ" sz="2600" dirty="0">
                <a:latin typeface="Calibri" pitchFamily="34" charset="0"/>
              </a:rPr>
              <a:t>zleva doprava</a:t>
            </a:r>
            <a:r>
              <a:rPr lang="cs-CZ" sz="2600" dirty="0" smtClean="0">
                <a:latin typeface="Calibri" pitchFamily="34" charset="0"/>
              </a:rPr>
              <a:t>)</a:t>
            </a:r>
            <a:endParaRPr lang="cs-CZ" sz="26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početních operací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Obdélník 5"/>
              <p:cNvSpPr/>
              <p:nvPr/>
            </p:nvSpPr>
            <p:spPr>
              <a:xfrm>
                <a:off x="517370" y="4592741"/>
                <a:ext cx="4414670" cy="4924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274320" lvl="0" indent="-274320">
                  <a:spcBef>
                    <a:spcPct val="20000"/>
                  </a:spcBef>
                  <a:buClr>
                    <a:srgbClr val="31B6FD"/>
                  </a:buClr>
                  <a:buSzPct val="100000"/>
                  <a:buFont typeface="Arial" pitchFamily="34" charset="0"/>
                  <a:buChar char="•"/>
                </a:pP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5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73E87"/>
                        </a:solidFill>
                        <a:latin typeface="Cambria Math"/>
                      </a:rPr>
                      <m:t>∙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0,6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+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5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73E87"/>
                        </a:solidFill>
                        <a:latin typeface="Cambria Math"/>
                      </a:rPr>
                      <m:t>∙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0,7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– (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1,2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+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0,8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) = </a:t>
                </a:r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370" y="4592741"/>
                <a:ext cx="4414670" cy="49244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210" t="-9877" r="-1519" b="-30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3267238" y="5093297"/>
            <a:ext cx="1136996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Obdélník 9"/>
              <p:cNvSpPr/>
              <p:nvPr/>
            </p:nvSpPr>
            <p:spPr>
              <a:xfrm>
                <a:off x="566919" y="5373215"/>
                <a:ext cx="3188693" cy="4924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20000"/>
                  </a:spcBef>
                  <a:buClr>
                    <a:srgbClr val="31B6FD"/>
                  </a:buClr>
                  <a:buSzPct val="100000"/>
                </a:pP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= 5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73E87"/>
                        </a:solidFill>
                        <a:latin typeface="Cambria Math"/>
                      </a:rPr>
                      <m:t>∙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0,6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+ 5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73E87"/>
                        </a:solidFill>
                        <a:latin typeface="Cambria Math"/>
                      </a:rPr>
                      <m:t>∙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0,7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–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2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= </a:t>
                </a:r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919" y="5373215"/>
                <a:ext cx="3188693" cy="49244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442" t="-9877" r="-2294" b="-30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923342" y="5856328"/>
            <a:ext cx="72008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052308" y="5856328"/>
            <a:ext cx="696147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99029" y="6021288"/>
            <a:ext cx="2135521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= 3 </a:t>
            </a:r>
            <a:r>
              <a:rPr lang="cs-CZ" sz="2600" dirty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3,5 – 2 </a:t>
            </a:r>
            <a:r>
              <a:rPr lang="cs-CZ" sz="2600" dirty="0">
                <a:solidFill>
                  <a:srgbClr val="073E87"/>
                </a:solidFill>
                <a:latin typeface="Calibri" pitchFamily="34" charset="0"/>
              </a:rPr>
              <a:t>= </a:t>
            </a: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923342" y="6513730"/>
            <a:ext cx="1344402" cy="1"/>
          </a:xfrm>
          <a:prstGeom prst="line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627784" y="6021287"/>
            <a:ext cx="67999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600" u="dbl" cap="all" dirty="0" smtClean="0">
                <a:solidFill>
                  <a:srgbClr val="073E87"/>
                </a:solidFill>
                <a:uFill>
                  <a:solidFill>
                    <a:schemeClr val="tx2"/>
                  </a:solidFill>
                </a:uFill>
                <a:latin typeface="Calibri" pitchFamily="34" charset="0"/>
              </a:rPr>
              <a:t>4,5</a:t>
            </a: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 </a:t>
            </a:r>
            <a:endParaRPr lang="cs-CZ" sz="2600" dirty="0">
              <a:solidFill>
                <a:srgbClr val="073E87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71817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 animBg="1"/>
      <p:bldP spid="10" grpId="0" animBg="1"/>
      <p:bldP spid="15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Jakým způsobem násobíme desetinná čísla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Co říká komutativní, asociativní a distributivní zákon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V jakém pořadí provádíme početní operace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   1,5 . 20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300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30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   2,33 . 70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1 631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16 310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163,1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   59,712 . 4,1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2 448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192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245,9192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244,8192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   43 . 0,5 . 4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860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8,6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86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   1,9 . 0,2 . 0,5 . 0,4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0,072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0,007 4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0,007 6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>
                <a:latin typeface="Calibri" pitchFamily="34" charset="0"/>
              </a:rPr>
              <a:t>   2 . 2,7 + 2 . 1,3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>
                <a:latin typeface="Calibri" pitchFamily="34" charset="0"/>
              </a:rPr>
              <a:t>   0,9 . 1,7 – 0,9 . 1,5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1,8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0,018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>
                <a:latin typeface="Calibri" pitchFamily="34" charset="0"/>
              </a:rPr>
              <a:t>   5 . 0,4 – 2 . 0,3 + 6 . 0,2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9"/>
            </a:pPr>
            <a:r>
              <a:rPr lang="cs-CZ" sz="3200" dirty="0" smtClean="0">
                <a:latin typeface="Calibri" pitchFamily="34" charset="0"/>
              </a:rPr>
              <a:t>   4 . (1,3 – 0,6) + 1,7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7739635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10"/>
            </a:pPr>
            <a:r>
              <a:rPr lang="cs-CZ" sz="3200" dirty="0" smtClean="0">
                <a:latin typeface="Calibri" pitchFamily="34" charset="0"/>
              </a:rPr>
              <a:t>   (1,2 – 0,4) . 5 – 6 . 0,3 =</a:t>
            </a:r>
            <a:endParaRPr lang="cs-CZ" sz="3200" dirty="0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499924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1468</TotalTime>
  <Words>713</Words>
  <Application>Microsoft Office PowerPoint</Application>
  <PresentationFormat>Předvádění na obrazovce (4:3)</PresentationFormat>
  <Paragraphs>167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Základní škola a Mateřská škola Bílá Třemešná, okres Trutnov</vt:lpstr>
      <vt:lpstr>Anotace</vt:lpstr>
      <vt:lpstr> Násobení desetinných čísel</vt:lpstr>
      <vt:lpstr>Jak násobíme desetinná čísla?</vt:lpstr>
      <vt:lpstr>Písemné násobení desetinného čísla přirozeným číslem</vt:lpstr>
      <vt:lpstr>Písemné násobení desetinného čísla desetinným číslem</vt:lpstr>
      <vt:lpstr>Shrnutí postupu při písemném násobení desetinných čísel</vt:lpstr>
      <vt:lpstr>Pravidla pro násobení</vt:lpstr>
      <vt:lpstr>Pravidla pro násobení</vt:lpstr>
      <vt:lpstr>Pořadí početních operací</vt:lpstr>
      <vt:lpstr>Co jsme se dozvěděli?</vt:lpstr>
      <vt:lpstr>Závěrečné opakování</vt:lpstr>
      <vt:lpstr>   1,5 . 20 =</vt:lpstr>
      <vt:lpstr>   2,33 . 70 =</vt:lpstr>
      <vt:lpstr>   59,712 . 4,1 =</vt:lpstr>
      <vt:lpstr>   43 . 0,5 . 4 =</vt:lpstr>
      <vt:lpstr>   1,9 . 0,2 . 0,5 . 0,4 =</vt:lpstr>
      <vt:lpstr>   2 . 2,7 + 2 . 1,3 = </vt:lpstr>
      <vt:lpstr>   0,9 . 1,7 – 0,9 . 1,5 =</vt:lpstr>
      <vt:lpstr>   5 . 0,4 – 2 . 0,3 + 6 . 0,2 =</vt:lpstr>
      <vt:lpstr>   4 . (1,3 – 0,6) + 1,7 =</vt:lpstr>
      <vt:lpstr>   (1,2 – 0,4) . 5 – 6 . 0,3 =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175</cp:revision>
  <dcterms:created xsi:type="dcterms:W3CDTF">2013-05-10T12:01:16Z</dcterms:created>
  <dcterms:modified xsi:type="dcterms:W3CDTF">2014-02-14T14:18:00Z</dcterms:modified>
</cp:coreProperties>
</file>