
<file path=[Content_Types].xml><?xml version="1.0" encoding="utf-8"?>
<Types xmlns="http://schemas.openxmlformats.org/package/2006/content-types">
  <Default Extension="tmp" ContentType="image/png"/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6" r:id="rId3"/>
    <p:sldId id="259" r:id="rId4"/>
    <p:sldId id="260" r:id="rId5"/>
    <p:sldId id="261" r:id="rId6"/>
    <p:sldId id="264" r:id="rId7"/>
    <p:sldId id="262" r:id="rId8"/>
    <p:sldId id="265" r:id="rId9"/>
    <p:sldId id="266" r:id="rId10"/>
    <p:sldId id="267" r:id="rId11"/>
    <p:sldId id="268" r:id="rId12"/>
    <p:sldId id="269" r:id="rId13"/>
    <p:sldId id="270" r:id="rId14"/>
    <p:sldId id="257" r:id="rId15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086" y="-282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A4624-C43E-44D4-A1AE-FFC152DC6CEA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4D4BDB-E1A6-466E-9D75-E05C7E70B0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35783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A4624-C43E-44D4-A1AE-FFC152DC6CEA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4D4BDB-E1A6-466E-9D75-E05C7E70B0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05259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A4624-C43E-44D4-A1AE-FFC152DC6CEA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4D4BDB-E1A6-466E-9D75-E05C7E70B0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37942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200151"/>
            <a:ext cx="4038600" cy="339447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200151"/>
            <a:ext cx="4038600" cy="339447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A4624-C43E-44D4-A1AE-FFC152DC6CEA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4D4BDB-E1A6-466E-9D75-E05C7E70B0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57768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151335"/>
            <a:ext cx="4041775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631156"/>
            <a:ext cx="4041775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A4624-C43E-44D4-A1AE-FFC152DC6CEA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4D4BDB-E1A6-466E-9D75-E05C7E70B0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28671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A4624-C43E-44D4-A1AE-FFC152DC6CEA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4D4BDB-E1A6-466E-9D75-E05C7E70B0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60658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A4624-C43E-44D4-A1AE-FFC152DC6CEA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4D4BDB-E1A6-466E-9D75-E05C7E70B0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87556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04787"/>
            <a:ext cx="3008313" cy="8715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04788"/>
            <a:ext cx="5111750" cy="438983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076326"/>
            <a:ext cx="3008313" cy="351829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A4624-C43E-44D4-A1AE-FFC152DC6CEA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4D4BDB-E1A6-466E-9D75-E05C7E70B0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45428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A4624-C43E-44D4-A1AE-FFC152DC6CEA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4D4BDB-E1A6-466E-9D75-E05C7E70B0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22992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A4624-C43E-44D4-A1AE-FFC152DC6CEA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4D4BDB-E1A6-466E-9D75-E05C7E70B0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87178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05979"/>
            <a:ext cx="2057400" cy="4388644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05979"/>
            <a:ext cx="6019800" cy="43886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A4624-C43E-44D4-A1AE-FFC152DC6CEA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4D4BDB-E1A6-466E-9D75-E05C7E70B0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65701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0A4624-C43E-44D4-A1AE-FFC152DC6CEA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4D4BDB-E1A6-466E-9D75-E05C7E70B0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85330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7" Type="http://schemas.openxmlformats.org/officeDocument/2006/relationships/image" Target="../media/image4.jpeg"/><Relationship Id="rId2" Type="http://schemas.openxmlformats.org/officeDocument/2006/relationships/hyperlink" Target="http://www.google.cz/url?sa=i&amp;rct=j&amp;q=chr%C3%A1m+sv.+Bartolom%C4%9Bje&amp;source=images&amp;cd=&amp;cad=rja&amp;docid=WX7qIqtbghebEM&amp;tbnid=g5ZRSV7127ZWnM:&amp;ved=0CAUQjRw&amp;url=http://www.rekreace.jannemec.com/tips/131.php&amp;ei=gUIhUarJFYiM4gS8mYHQCQ&amp;bvm=bv.42553238,d.bGE&amp;psig=AFQjCNHzPjZTbKiltj3ZTqj9fel11d_wNQ&amp;ust=1361220599367136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jpeg"/><Relationship Id="rId5" Type="http://schemas.openxmlformats.org/officeDocument/2006/relationships/image" Target="../media/image2.tmp"/><Relationship Id="rId4" Type="http://schemas.microsoft.com/office/2007/relationships/hdphoto" Target="../media/hdphoto1.wdp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http://www.google.cz/url?sa=i&amp;rct=j&amp;q=chr%C3%A1m+sv.+Bartolom%C4%9Bje&amp;source=images&amp;cd=&amp;cad=rja&amp;docid=WX7qIqtbghebEM&amp;tbnid=g5ZRSV7127ZWnM:&amp;ved=0CAUQjRw&amp;url=http://www.rekreace.jannemec.com/tips/131.php&amp;ei=gUIhUarJFYiM4gS8mYHQCQ&amp;bvm=bv.42553238,d.bGE&amp;psig=AFQjCNHzPjZTbKiltj3ZTqj9fel11d_wNQ&amp;ust=1361220599367136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gif"/><Relationship Id="rId5" Type="http://schemas.openxmlformats.org/officeDocument/2006/relationships/hyperlink" Target="http://www.google.cz/url?sa=i&amp;source=images&amp;cd=&amp;cad=rja&amp;docid=_Fa-noouTVKEtM&amp;tbnid=qHJCSwoYIb_AnM:&amp;ved=0CAgQjRwwAA&amp;url=http://www.nnp.cz/zdravotni-aktuality/radni-pozastavili-proplaceni-regulacnich-poplatku-ve-zdravotnickych-zarizenich-plzenskeho-kraje.aspx&amp;ei=Y0QhUY6OCoOM4AT0iICYDw&amp;psig=AFQjCNG9WQKFDp1hRwK8PBevRl3GlutzOQ&amp;ust=1361221091227865" TargetMode="External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http://www.google.cz/url?sa=i&amp;rct=j&amp;q=chr%C3%A1m+sv.+Bartolom%C4%9Bje&amp;source=images&amp;cd=&amp;cad=rja&amp;docid=WX7qIqtbghebEM&amp;tbnid=g5ZRSV7127ZWnM:&amp;ved=0CAUQjRw&amp;url=http://www.rekreace.jannemec.com/tips/131.php&amp;ei=gUIhUarJFYiM4gS8mYHQCQ&amp;bvm=bv.42553238,d.bGE&amp;psig=AFQjCNHzPjZTbKiltj3ZTqj9fel11d_wNQ&amp;ust=1361220599367136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jpeg"/><Relationship Id="rId5" Type="http://schemas.openxmlformats.org/officeDocument/2006/relationships/image" Target="../media/image6.png"/><Relationship Id="rId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http://www.google.cz/url?sa=i&amp;rct=j&amp;q=chr%C3%A1m+sv.+Bartolom%C4%9Bje&amp;source=images&amp;cd=&amp;cad=rja&amp;docid=WX7qIqtbghebEM&amp;tbnid=g5ZRSV7127ZWnM:&amp;ved=0CAUQjRw&amp;url=http://www.rekreace.jannemec.com/tips/131.php&amp;ei=gUIhUarJFYiM4gS8mYHQCQ&amp;bvm=bv.42553238,d.bGE&amp;psig=AFQjCNHzPjZTbKiltj3ZTqj9fel11d_wNQ&amp;ust=1361220599367136" TargetMode="Externa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8.jpeg"/><Relationship Id="rId4" Type="http://schemas.microsoft.com/office/2007/relationships/hdphoto" Target="../media/hdphoto1.wdp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image" Target="../media/image1.jpeg"/><Relationship Id="rId7" Type="http://schemas.openxmlformats.org/officeDocument/2006/relationships/image" Target="../media/image11.jpeg"/><Relationship Id="rId2" Type="http://schemas.openxmlformats.org/officeDocument/2006/relationships/hyperlink" Target="http://www.google.cz/url?sa=i&amp;rct=j&amp;q=chr%C3%A1m+sv.+Bartolom%C4%9Bje&amp;source=images&amp;cd=&amp;cad=rja&amp;docid=WX7qIqtbghebEM&amp;tbnid=g5ZRSV7127ZWnM:&amp;ved=0CAUQjRw&amp;url=http://www.rekreace.jannemec.com/tips/131.php&amp;ei=gUIhUarJFYiM4gS8mYHQCQ&amp;bvm=bv.42553238,d.bGE&amp;psig=AFQjCNHzPjZTbKiltj3ZTqj9fel11d_wNQ&amp;ust=1361220599367136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10" Type="http://schemas.openxmlformats.org/officeDocument/2006/relationships/image" Target="../media/image14.jpeg"/><Relationship Id="rId4" Type="http://schemas.microsoft.com/office/2007/relationships/hdphoto" Target="../media/hdphoto1.wdp"/><Relationship Id="rId9" Type="http://schemas.openxmlformats.org/officeDocument/2006/relationships/image" Target="../media/image1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7" Type="http://schemas.openxmlformats.org/officeDocument/2006/relationships/image" Target="../media/image17.png"/><Relationship Id="rId2" Type="http://schemas.openxmlformats.org/officeDocument/2006/relationships/hyperlink" Target="http://www.google.cz/url?sa=i&amp;rct=j&amp;q=chr%C3%A1m+sv.+Bartolom%C4%9Bje&amp;source=images&amp;cd=&amp;cad=rja&amp;docid=WX7qIqtbghebEM&amp;tbnid=g5ZRSV7127ZWnM:&amp;ved=0CAUQjRw&amp;url=http://www.rekreace.jannemec.com/tips/131.php&amp;ei=gUIhUarJFYiM4gS8mYHQCQ&amp;bvm=bv.42553238,d.bGE&amp;psig=AFQjCNHzPjZTbKiltj3ZTqj9fel11d_wNQ&amp;ust=1361220599367136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microsoft.com/office/2007/relationships/hdphoto" Target="../media/hdphoto1.wdp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http://www.google.cz/url?sa=i&amp;rct=j&amp;q=chr%C3%A1m+sv.+Bartolom%C4%9Bje&amp;source=images&amp;cd=&amp;cad=rja&amp;docid=WX7qIqtbghebEM&amp;tbnid=g5ZRSV7127ZWnM:&amp;ved=0CAUQjRw&amp;url=http://www.rekreace.jannemec.com/tips/131.php&amp;ei=gUIhUarJFYiM4gS8mYHQCQ&amp;bvm=bv.42553238,d.bGE&amp;psig=AFQjCNHzPjZTbKiltj3ZTqj9fel11d_wNQ&amp;ust=1361220599367136" TargetMode="Externa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8.jpeg"/><Relationship Id="rId4" Type="http://schemas.microsoft.com/office/2007/relationships/hdphoto" Target="../media/hdphoto1.wdp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jpeg"/><Relationship Id="rId3" Type="http://schemas.openxmlformats.org/officeDocument/2006/relationships/image" Target="../media/image1.jpeg"/><Relationship Id="rId7" Type="http://schemas.openxmlformats.org/officeDocument/2006/relationships/image" Target="../media/image21.png"/><Relationship Id="rId2" Type="http://schemas.openxmlformats.org/officeDocument/2006/relationships/hyperlink" Target="http://www.google.cz/url?sa=i&amp;rct=j&amp;q=chr%C3%A1m+sv.+Bartolom%C4%9Bje&amp;source=images&amp;cd=&amp;cad=rja&amp;docid=WX7qIqtbghebEM&amp;tbnid=g5ZRSV7127ZWnM:&amp;ved=0CAUQjRw&amp;url=http://www.rekreace.jannemec.com/tips/131.php&amp;ei=gUIhUarJFYiM4gS8mYHQCQ&amp;bvm=bv.42553238,d.bGE&amp;psig=AFQjCNHzPjZTbKiltj3ZTqj9fel11d_wNQ&amp;ust=1361220599367136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10" Type="http://schemas.openxmlformats.org/officeDocument/2006/relationships/image" Target="../media/image24.jpeg"/><Relationship Id="rId4" Type="http://schemas.microsoft.com/office/2007/relationships/hdphoto" Target="../media/hdphoto1.wdp"/><Relationship Id="rId9" Type="http://schemas.openxmlformats.org/officeDocument/2006/relationships/image" Target="../media/image23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3" Type="http://schemas.openxmlformats.org/officeDocument/2006/relationships/image" Target="../media/image1.jpeg"/><Relationship Id="rId7" Type="http://schemas.openxmlformats.org/officeDocument/2006/relationships/image" Target="../media/image26.png"/><Relationship Id="rId2" Type="http://schemas.openxmlformats.org/officeDocument/2006/relationships/hyperlink" Target="http://www.google.cz/url?sa=i&amp;rct=j&amp;q=chr%C3%A1m+sv.+Bartolom%C4%9Bje&amp;source=images&amp;cd=&amp;cad=rja&amp;docid=WX7qIqtbghebEM&amp;tbnid=g5ZRSV7127ZWnM:&amp;ved=0CAUQjRw&amp;url=http://www.rekreace.jannemec.com/tips/131.php&amp;ei=gUIhUarJFYiM4gS8mYHQCQ&amp;bvm=bv.42553238,d.bGE&amp;psig=AFQjCNHzPjZTbKiltj3ZTqj9fel11d_wNQ&amp;ust=1361220599367136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5.png"/><Relationship Id="rId5" Type="http://schemas.openxmlformats.org/officeDocument/2006/relationships/image" Target="../media/image18.jpeg"/><Relationship Id="rId4" Type="http://schemas.microsoft.com/office/2007/relationships/hdphoto" Target="../media/hdphoto1.wdp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http://www.google.cz/url?sa=i&amp;rct=j&amp;q=chr%C3%A1m+sv.+Bartolom%C4%9Bje&amp;source=images&amp;cd=&amp;cad=rja&amp;docid=WX7qIqtbghebEM&amp;tbnid=g5ZRSV7127ZWnM:&amp;ved=0CAUQjRw&amp;url=http://www.rekreace.jannemec.com/tips/131.php&amp;ei=gUIhUarJFYiM4gS8mYHQCQ&amp;bvm=bv.42553238,d.bGE&amp;psig=AFQjCNHzPjZTbKiltj3ZTqj9fel11d_wNQ&amp;ust=1361220599367136" TargetMode="Externa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8.jpeg"/><Relationship Id="rId4" Type="http://schemas.microsoft.com/office/2007/relationships/hdphoto" Target="../media/hdphoto1.wdp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13" Type="http://schemas.openxmlformats.org/officeDocument/2006/relationships/image" Target="../media/image34.jpeg"/><Relationship Id="rId3" Type="http://schemas.openxmlformats.org/officeDocument/2006/relationships/image" Target="../media/image1.jpeg"/><Relationship Id="rId7" Type="http://schemas.openxmlformats.org/officeDocument/2006/relationships/image" Target="../media/image30.png"/><Relationship Id="rId12" Type="http://schemas.openxmlformats.org/officeDocument/2006/relationships/hyperlink" Target="http://upload.wikimedia.org/wikipedia/commons/0/0c/Hrad_Rab%C3%AD_s_hradn%C3%ADm_kostelem_Nejsv%C4%9Bt%C4%9Bj%C5%A1%C3%AD_Trojice,_%C4%8D%C3%A1st_stoj%C3%ADc%C3%AD,_%C4%8D%C3%A1st_z%C5%99%C3%ADcenina_a_archeologick%C3%A9_stopy_(Rab%C3%AD)_(14).jpg" TargetMode="External"/><Relationship Id="rId2" Type="http://schemas.openxmlformats.org/officeDocument/2006/relationships/hyperlink" Target="http://www.google.cz/url?sa=i&amp;rct=j&amp;q=chr%C3%A1m+sv.+Bartolom%C4%9Bje&amp;source=images&amp;cd=&amp;cad=rja&amp;docid=WX7qIqtbghebEM&amp;tbnid=g5ZRSV7127ZWnM:&amp;ved=0CAUQjRw&amp;url=http://www.rekreace.jannemec.com/tips/131.php&amp;ei=gUIhUarJFYiM4gS8mYHQCQ&amp;bvm=bv.42553238,d.bGE&amp;psig=AFQjCNHzPjZTbKiltj3ZTqj9fel11d_wNQ&amp;ust=1361220599367136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9.png"/><Relationship Id="rId11" Type="http://schemas.openxmlformats.org/officeDocument/2006/relationships/image" Target="../media/image33.jpeg"/><Relationship Id="rId5" Type="http://schemas.openxmlformats.org/officeDocument/2006/relationships/image" Target="../media/image28.png"/><Relationship Id="rId10" Type="http://schemas.openxmlformats.org/officeDocument/2006/relationships/hyperlink" Target="http://upload.wikimedia.org/wikipedia/commons/b/bc/Plasy_aerial.jpg" TargetMode="External"/><Relationship Id="rId4" Type="http://schemas.microsoft.com/office/2007/relationships/hdphoto" Target="../media/hdphoto1.wdp"/><Relationship Id="rId9" Type="http://schemas.openxmlformats.org/officeDocument/2006/relationships/image" Target="../media/image32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7" Type="http://schemas.openxmlformats.org/officeDocument/2006/relationships/image" Target="../media/image35.jpeg"/><Relationship Id="rId2" Type="http://schemas.openxmlformats.org/officeDocument/2006/relationships/hyperlink" Target="http://www.google.cz/url?sa=i&amp;rct=j&amp;q=chr%C3%A1m+sv.+Bartolom%C4%9Bje&amp;source=images&amp;cd=&amp;cad=rja&amp;docid=WX7qIqtbghebEM&amp;tbnid=g5ZRSV7127ZWnM:&amp;ved=0CAUQjRw&amp;url=http://www.rekreace.jannemec.com/tips/131.php&amp;ei=gUIhUarJFYiM4gS8mYHQCQ&amp;bvm=bv.42553238,d.bGE&amp;psig=AFQjCNHzPjZTbKiltj3ZTqj9fel11d_wNQ&amp;ust=1361220599367136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hracholusky.com/kemp/img/konstlazne-big.jpg" TargetMode="External"/><Relationship Id="rId5" Type="http://schemas.openxmlformats.org/officeDocument/2006/relationships/image" Target="../media/image18.jpeg"/><Relationship Id="rId4" Type="http://schemas.microsoft.com/office/2007/relationships/hdphoto" Target="../media/hdphoto1.wdp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http://www.google.cz/url?sa=i&amp;rct=j&amp;q=chr%C3%A1m+sv.+Bartolom%C4%9Bje&amp;source=images&amp;cd=&amp;cad=rja&amp;docid=WX7qIqtbghebEM&amp;tbnid=g5ZRSV7127ZWnM:&amp;ved=0CAUQjRw&amp;url=http://www.rekreace.jannemec.com/tips/131.php&amp;ei=gUIhUarJFYiM4gS8mYHQCQ&amp;bvm=bv.42553238,d.bGE&amp;psig=AFQjCNHzPjZTbKiltj3ZTqj9fel11d_wNQ&amp;ust=1361220599367136" TargetMode="External"/><Relationship Id="rId1" Type="http://schemas.openxmlformats.org/officeDocument/2006/relationships/slideLayout" Target="../slideLayouts/slideLayout1.xml"/><Relationship Id="rId4" Type="http://schemas.microsoft.com/office/2007/relationships/hdphoto" Target="../media/hdphoto1.wdp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http://www.google.cz/url?sa=i&amp;rct=j&amp;q=chr%C3%A1m+sv.+Bartolom%C4%9Bje&amp;source=images&amp;cd=&amp;cad=rja&amp;docid=WX7qIqtbghebEM&amp;tbnid=g5ZRSV7127ZWnM:&amp;ved=0CAUQjRw&amp;url=http://www.rekreace.jannemec.com/tips/131.php&amp;ei=gUIhUarJFYiM4gS8mYHQCQ&amp;bvm=bv.42553238,d.bGE&amp;psig=AFQjCNHzPjZTbKiltj3ZTqj9fel11d_wNQ&amp;ust=1361220599367136" TargetMode="External"/><Relationship Id="rId1" Type="http://schemas.openxmlformats.org/officeDocument/2006/relationships/slideLayout" Target="../slideLayouts/slideLayout1.xml"/><Relationship Id="rId5" Type="http://schemas.openxmlformats.org/officeDocument/2006/relationships/hyperlink" Target="http://commons.wikimedia.org/wiki/File:B%C3%BDval%C3%A1_Jugosl%C3%A1vie_CS.png" TargetMode="External"/><Relationship Id="rId4" Type="http://schemas.microsoft.com/office/2007/relationships/hdphoto" Target="../media/hdphoto1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http://www.rekreace.jannemec.com/tips/131.jpg">
            <a:hlinkClick r:id="rId2"/>
          </p:cNvPr>
          <p:cNvPicPr/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Photocopy/>
                    </a14:imgEffect>
                    <a14:imgEffect>
                      <a14:brightnessContrast contrast="-5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5143500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noFill/>
          </a:ln>
        </p:spPr>
      </p:pic>
      <p:sp>
        <p:nvSpPr>
          <p:cNvPr id="3" name="Nadpis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8" name="Group 4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918349732"/>
              </p:ext>
            </p:extLst>
          </p:nvPr>
        </p:nvGraphicFramePr>
        <p:xfrm>
          <a:off x="736723" y="1635646"/>
          <a:ext cx="7671562" cy="3096343"/>
        </p:xfrm>
        <a:graphic>
          <a:graphicData uri="http://schemas.openxmlformats.org/drawingml/2006/table">
            <a:tbl>
              <a:tblPr/>
              <a:tblGrid>
                <a:gridCol w="1955754"/>
                <a:gridCol w="5715808"/>
              </a:tblGrid>
              <a:tr h="29160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Gothic" pitchFamily="34" charset="0"/>
                          <a:ea typeface="Times New Roman" pitchFamily="18" charset="0"/>
                          <a:cs typeface="Arial" charset="0"/>
                        </a:rPr>
                        <a:t>Číslo projektu</a:t>
                      </a:r>
                      <a:endParaRPr kumimoji="0" lang="cs-CZ" sz="9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34290" marB="3429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OP VK 1.5 25549863</a:t>
                      </a: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2795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ea typeface="Times New Roman" pitchFamily="18" charset="0"/>
                          <a:cs typeface="Arial" charset="0"/>
                        </a:rPr>
                        <a:t>Název projektu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34290" marB="3429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Moderní škola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2795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ea typeface="Times New Roman" pitchFamily="18" charset="0"/>
                          <a:cs typeface="Arial" charset="0"/>
                        </a:rPr>
                        <a:t>Název školy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34290" marB="3429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Soukromá střední škola podnikání a managementu, o.p.s.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2795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ea typeface="Times New Roman" pitchFamily="18" charset="0"/>
                          <a:cs typeface="Arial" charset="0"/>
                        </a:rPr>
                        <a:t>Předmět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34290" marB="3429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Zeměpis (</a:t>
                      </a: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klíčová aktivita III/2)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2795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ea typeface="Times New Roman" pitchFamily="18" charset="0"/>
                          <a:cs typeface="Arial" charset="0"/>
                        </a:rPr>
                        <a:t>Téma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34290" marB="3429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Turistické atraktivity Plzeňského kraje</a:t>
                      </a: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2795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ea typeface="Times New Roman" pitchFamily="18" charset="0"/>
                          <a:cs typeface="Arial" charset="0"/>
                        </a:rPr>
                        <a:t>Ročník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34290" marB="3429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1.</a:t>
                      </a: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2795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ea typeface="Times New Roman" pitchFamily="18" charset="0"/>
                          <a:cs typeface="Arial" charset="0"/>
                        </a:rPr>
                        <a:t>Jméno autora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34290" marB="3429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Mgr. Dušan Kráčmar</a:t>
                      </a: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84764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ea typeface="Times New Roman" pitchFamily="18" charset="0"/>
                          <a:cs typeface="Arial" charset="0"/>
                        </a:rPr>
                        <a:t>Anotace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34290" marB="3429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 rámci učiva o cestovním ruchu v krajích České republiky jsou žákům představovány nejvýznamnější přírodní a kulturní atraktivity Plzeňského kraje. V kontextu celého učiva o cestovním ruchu se tak vlastně jedná o konkrétní výčet lokalizačních faktorů rozvoje CR. Po seznámení s ním, by žáci měli být samostatně schopni tyto předpoklady vyhodnotit, a to i v porovnání s ostatními kraji. </a:t>
                      </a: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2795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 Datum tvorby</a:t>
                      </a:r>
                    </a:p>
                  </a:txBody>
                  <a:tcPr marT="34290" marB="3429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11. 2. 2013</a:t>
                      </a: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</a:tbl>
          </a:graphicData>
        </a:graphic>
      </p:graphicFrame>
      <p:grpSp>
        <p:nvGrpSpPr>
          <p:cNvPr id="6" name="Skupina 5"/>
          <p:cNvGrpSpPr/>
          <p:nvPr/>
        </p:nvGrpSpPr>
        <p:grpSpPr>
          <a:xfrm>
            <a:off x="130145" y="0"/>
            <a:ext cx="8883709" cy="1531420"/>
            <a:chOff x="-92650" y="483518"/>
            <a:chExt cx="8883709" cy="1531420"/>
          </a:xfrm>
        </p:grpSpPr>
        <p:pic>
          <p:nvPicPr>
            <p:cNvPr id="9" name="Obrázek 8" descr="Výřez obrazovky"/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99592" y="483518"/>
              <a:ext cx="6614081" cy="1531420"/>
            </a:xfrm>
            <a:prstGeom prst="rect">
              <a:avLst/>
            </a:prstGeom>
          </p:spPr>
        </p:pic>
        <p:pic>
          <p:nvPicPr>
            <p:cNvPr id="10" name="Obrázek 9" descr="loga soukrškolyvjpeg.jpg"/>
            <p:cNvPicPr>
              <a:picLocks noChangeAspect="1"/>
            </p:cNvPicPr>
            <p:nvPr/>
          </p:nvPicPr>
          <p:blipFill rotWithShape="1"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73221" b="6723"/>
            <a:stretch/>
          </p:blipFill>
          <p:spPr bwMode="auto">
            <a:xfrm>
              <a:off x="-92650" y="483518"/>
              <a:ext cx="992242" cy="99848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1" name="Obrázek 10" descr="loga soukrškolyvjpeg.jpg"/>
            <p:cNvPicPr>
              <a:picLocks noChangeAspect="1"/>
            </p:cNvPicPr>
            <p:nvPr/>
          </p:nvPicPr>
          <p:blipFill rotWithShape="1"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86334" b="10296"/>
            <a:stretch/>
          </p:blipFill>
          <p:spPr bwMode="auto">
            <a:xfrm>
              <a:off x="7513672" y="483518"/>
              <a:ext cx="1277387" cy="15314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" name="Obdélník 11"/>
            <p:cNvSpPr/>
            <p:nvPr/>
          </p:nvSpPr>
          <p:spPr>
            <a:xfrm>
              <a:off x="-92650" y="1482004"/>
              <a:ext cx="992242" cy="532934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30312837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http://www.rekreace.jannemec.com/tips/131.jpg">
            <a:hlinkClick r:id="rId2"/>
          </p:cNvPr>
          <p:cNvPicPr/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Photocopy/>
                    </a14:imgEffect>
                    <a14:imgEffect>
                      <a14:brightnessContrast contrast="-5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5143500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noFill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735546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TURISTICKÉ ATRAKTIVITY PLZEŇSKÉHO KRAJE</a:t>
            </a:r>
            <a:br>
              <a:rPr lang="cs-CZ" b="1" dirty="0" smtClean="0">
                <a:solidFill>
                  <a:srgbClr val="FF0000"/>
                </a:solidFill>
              </a:rPr>
            </a:b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5508104" y="4587974"/>
            <a:ext cx="3816424" cy="5052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200" dirty="0" smtClean="0">
                <a:solidFill>
                  <a:srgbClr val="FF0000"/>
                </a:solidFill>
              </a:rPr>
              <a:t>©Dušan </a:t>
            </a:r>
            <a:r>
              <a:rPr lang="cs-CZ" sz="2200" smtClean="0">
                <a:solidFill>
                  <a:srgbClr val="FF0000"/>
                </a:solidFill>
              </a:rPr>
              <a:t>Kráčmar 2012</a:t>
            </a:r>
            <a:endParaRPr lang="cs-CZ" sz="2200" dirty="0" smtClean="0">
              <a:solidFill>
                <a:srgbClr val="FF0000"/>
              </a:solidFill>
            </a:endParaRPr>
          </a:p>
          <a:p>
            <a:endParaRPr lang="cs-CZ" dirty="0"/>
          </a:p>
        </p:txBody>
      </p:sp>
      <p:pic>
        <p:nvPicPr>
          <p:cNvPr id="1026" name="Picture 2" descr="http://www.nnp.cz/Files/nnp/aktuality/kraj_znak.gif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1987599"/>
            <a:ext cx="1296143" cy="1541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271083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http://www.rekreace.jannemec.com/tips/131.jpg">
            <a:hlinkClick r:id="rId2"/>
          </p:cNvPr>
          <p:cNvPicPr/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Photocopy/>
                    </a14:imgEffect>
                    <a14:imgEffect>
                      <a14:brightnessContrast contrast="-5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5143500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noFill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195486"/>
            <a:ext cx="8640960" cy="1102519"/>
          </a:xfrm>
        </p:spPr>
        <p:txBody>
          <a:bodyPr>
            <a:no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TURISTICKÉ ATRAKTIVITY PLZEŇSKÉHO KRAJE</a:t>
            </a:r>
            <a:br>
              <a:rPr lang="cs-CZ" sz="3200" b="1" dirty="0" smtClean="0">
                <a:solidFill>
                  <a:srgbClr val="FF0000"/>
                </a:solidFill>
              </a:rPr>
            </a:b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6" name="Podnadpis 2"/>
          <p:cNvSpPr>
            <a:spLocks noGrp="1"/>
          </p:cNvSpPr>
          <p:nvPr>
            <p:ph type="subTitle" idx="1"/>
          </p:nvPr>
        </p:nvSpPr>
        <p:spPr>
          <a:xfrm>
            <a:off x="251520" y="987574"/>
            <a:ext cx="6400800" cy="3600400"/>
          </a:xfrm>
        </p:spPr>
        <p:txBody>
          <a:bodyPr>
            <a:normAutofit fontScale="92500" lnSpcReduction="10000"/>
          </a:bodyPr>
          <a:lstStyle/>
          <a:p>
            <a:pPr algn="just"/>
            <a:r>
              <a:rPr lang="cs-CZ" b="1" dirty="0" smtClean="0">
                <a:solidFill>
                  <a:srgbClr val="002060"/>
                </a:solidFill>
              </a:rPr>
              <a:t>Základní informace o kraji</a:t>
            </a:r>
          </a:p>
          <a:p>
            <a:pPr marL="457200" indent="-457200" algn="just">
              <a:buSzPct val="50000"/>
              <a:buFont typeface="Wingdings" pitchFamily="2" charset="2"/>
              <a:buChar char="q"/>
            </a:pPr>
            <a:r>
              <a:rPr lang="cs-CZ" dirty="0">
                <a:solidFill>
                  <a:srgbClr val="FFFF00"/>
                </a:solidFill>
              </a:rPr>
              <a:t>r</a:t>
            </a:r>
            <a:r>
              <a:rPr lang="cs-CZ" dirty="0" smtClean="0">
                <a:solidFill>
                  <a:srgbClr val="FFFF00"/>
                </a:solidFill>
              </a:rPr>
              <a:t>ozloha 7 561 km</a:t>
            </a:r>
            <a:r>
              <a:rPr lang="cs-CZ" baseline="30000" dirty="0" smtClean="0">
                <a:solidFill>
                  <a:srgbClr val="FFFF00"/>
                </a:solidFill>
              </a:rPr>
              <a:t>2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</a:p>
          <a:p>
            <a:pPr marL="457200" indent="-457200" algn="just">
              <a:buSzPct val="50000"/>
              <a:buFont typeface="Wingdings" pitchFamily="2" charset="2"/>
              <a:buChar char="q"/>
            </a:pPr>
            <a:r>
              <a:rPr lang="cs-CZ" dirty="0" smtClean="0">
                <a:solidFill>
                  <a:srgbClr val="FFFF00"/>
                </a:solidFill>
              </a:rPr>
              <a:t>573 206 obyvatel</a:t>
            </a:r>
          </a:p>
          <a:p>
            <a:pPr marL="457200" indent="-457200" algn="just">
              <a:buSzPct val="50000"/>
              <a:buFont typeface="Wingdings" pitchFamily="2" charset="2"/>
              <a:buChar char="q"/>
            </a:pPr>
            <a:r>
              <a:rPr lang="cs-CZ" dirty="0" smtClean="0">
                <a:solidFill>
                  <a:srgbClr val="FFFF00"/>
                </a:solidFill>
              </a:rPr>
              <a:t>krajským městem je Plzeň (167 302 obyvatel, čtvrté největší město v ČR)</a:t>
            </a:r>
          </a:p>
          <a:p>
            <a:pPr marL="457200" indent="-457200" algn="just">
              <a:buSzPct val="50000"/>
              <a:buFont typeface="Wingdings" pitchFamily="2" charset="2"/>
              <a:buChar char="q"/>
            </a:pPr>
            <a:r>
              <a:rPr lang="cs-CZ" dirty="0" smtClean="0">
                <a:solidFill>
                  <a:srgbClr val="FFFF00"/>
                </a:solidFill>
              </a:rPr>
              <a:t>7 okresů, 15 obcí s rozšířenou působností </a:t>
            </a:r>
          </a:p>
          <a:p>
            <a:pPr marL="457200" indent="-457200" algn="just">
              <a:buSzPct val="50000"/>
              <a:buFont typeface="Wingdings" pitchFamily="2" charset="2"/>
              <a:buChar char="q"/>
            </a:pPr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3" name="Picture 2" descr="http://files.plzensky-krj.webnode.cz/200000007-992389b185/mapa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974330"/>
            <a:ext cx="2489738" cy="1425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notes3.czso.cz/csu/2011edicniplan.nsf/t/60003B190C/$File/32101111m2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5" y="2715766"/>
            <a:ext cx="2134657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377049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http://www.rekreace.jannemec.com/tips/131.jpg">
            <a:hlinkClick r:id="rId2"/>
          </p:cNvPr>
          <p:cNvPicPr/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Photocopy/>
                    </a14:imgEffect>
                    <a14:imgEffect>
                      <a14:brightnessContrast contrast="-5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5143500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noFill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195486"/>
            <a:ext cx="8640960" cy="1102519"/>
          </a:xfrm>
        </p:spPr>
        <p:txBody>
          <a:bodyPr>
            <a:no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/>
            </a:r>
            <a:br>
              <a:rPr lang="cs-CZ" sz="3200" b="1" dirty="0" smtClean="0">
                <a:solidFill>
                  <a:srgbClr val="FF0000"/>
                </a:solidFill>
              </a:rPr>
            </a:br>
            <a:r>
              <a:rPr lang="cs-CZ" sz="3200" b="1" dirty="0" smtClean="0">
                <a:solidFill>
                  <a:srgbClr val="FF0000"/>
                </a:solidFill>
              </a:rPr>
              <a:t>TURISTICKÉ ATRAKTIVITY PLZEŇSKÉHO KRAJE</a:t>
            </a:r>
            <a:br>
              <a:rPr lang="cs-CZ" sz="3200" b="1" dirty="0" smtClean="0">
                <a:solidFill>
                  <a:srgbClr val="FF0000"/>
                </a:solidFill>
              </a:rPr>
            </a:br>
            <a:r>
              <a:rPr lang="cs-CZ" sz="3200" b="1" dirty="0">
                <a:solidFill>
                  <a:srgbClr val="002060"/>
                </a:solidFill>
              </a:rPr>
              <a:t>PŘÍRODNÍ ATRAKTIVITY</a:t>
            </a:r>
            <a:r>
              <a:rPr lang="cs-CZ" sz="3200" dirty="0">
                <a:solidFill>
                  <a:srgbClr val="002060"/>
                </a:solidFill>
              </a:rPr>
              <a:t/>
            </a:r>
            <a:br>
              <a:rPr lang="cs-CZ" sz="3200" dirty="0">
                <a:solidFill>
                  <a:srgbClr val="002060"/>
                </a:solidFill>
              </a:rPr>
            </a:br>
            <a:r>
              <a:rPr lang="cs-CZ" sz="3200" b="1" dirty="0" smtClean="0">
                <a:solidFill>
                  <a:srgbClr val="FF0000"/>
                </a:solidFill>
              </a:rPr>
              <a:t/>
            </a:r>
            <a:br>
              <a:rPr lang="cs-CZ" sz="3200" b="1" dirty="0" smtClean="0">
                <a:solidFill>
                  <a:srgbClr val="FF0000"/>
                </a:solidFill>
              </a:rPr>
            </a:b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6" name="Podnadpis 2"/>
          <p:cNvSpPr>
            <a:spLocks noGrp="1"/>
          </p:cNvSpPr>
          <p:nvPr>
            <p:ph type="subTitle" idx="1"/>
          </p:nvPr>
        </p:nvSpPr>
        <p:spPr>
          <a:xfrm>
            <a:off x="251520" y="1059582"/>
            <a:ext cx="5184576" cy="3888432"/>
          </a:xfrm>
        </p:spPr>
        <p:txBody>
          <a:bodyPr>
            <a:normAutofit fontScale="62500" lnSpcReduction="20000"/>
          </a:bodyPr>
          <a:lstStyle/>
          <a:p>
            <a:pPr algn="l"/>
            <a:r>
              <a:rPr lang="cs-CZ" b="1" dirty="0" smtClean="0">
                <a:solidFill>
                  <a:srgbClr val="FF0000"/>
                </a:solidFill>
              </a:rPr>
              <a:t>ŠUMAVA</a:t>
            </a:r>
          </a:p>
          <a:p>
            <a:pPr marL="457200" indent="-457200" algn="l">
              <a:buSzPct val="50000"/>
              <a:buFont typeface="Wingdings" pitchFamily="2" charset="2"/>
              <a:buChar char="q"/>
            </a:pPr>
            <a:r>
              <a:rPr lang="cs-CZ" dirty="0">
                <a:solidFill>
                  <a:srgbClr val="FFFF00"/>
                </a:solidFill>
              </a:rPr>
              <a:t>pohoří v </a:t>
            </a:r>
            <a:r>
              <a:rPr lang="cs-CZ" dirty="0" smtClean="0">
                <a:solidFill>
                  <a:srgbClr val="FFFF00"/>
                </a:solidFill>
              </a:rPr>
              <a:t>jihovýchodní </a:t>
            </a:r>
            <a:r>
              <a:rPr lang="cs-CZ" dirty="0">
                <a:solidFill>
                  <a:srgbClr val="FFFF00"/>
                </a:solidFill>
              </a:rPr>
              <a:t>části kraje při hranici s </a:t>
            </a:r>
            <a:r>
              <a:rPr lang="cs-CZ" dirty="0" smtClean="0">
                <a:solidFill>
                  <a:srgbClr val="FFFF00"/>
                </a:solidFill>
              </a:rPr>
              <a:t>Německem (zasahuje i k hranici s Rakouskem v jihočeském kraji – přeshraniční spolupráce)</a:t>
            </a:r>
            <a:endParaRPr lang="cs-CZ" dirty="0">
              <a:solidFill>
                <a:srgbClr val="FFFF00"/>
              </a:solidFill>
            </a:endParaRPr>
          </a:p>
          <a:p>
            <a:pPr marL="457200" indent="-457200" algn="l">
              <a:buSzPct val="50000"/>
              <a:buFont typeface="Wingdings" pitchFamily="2" charset="2"/>
              <a:buChar char="q"/>
            </a:pPr>
            <a:r>
              <a:rPr lang="cs-CZ" dirty="0" smtClean="0">
                <a:solidFill>
                  <a:srgbClr val="FFFF00"/>
                </a:solidFill>
              </a:rPr>
              <a:t>nachází </a:t>
            </a:r>
            <a:r>
              <a:rPr lang="cs-CZ" dirty="0">
                <a:solidFill>
                  <a:srgbClr val="FFFF00"/>
                </a:solidFill>
              </a:rPr>
              <a:t>se zde jeden z našich čtyřech Národních parků, je lemován CHKO</a:t>
            </a:r>
          </a:p>
          <a:p>
            <a:pPr marL="457200" indent="-457200" algn="l">
              <a:buSzPct val="50000"/>
              <a:buFont typeface="Wingdings" pitchFamily="2" charset="2"/>
              <a:buChar char="q"/>
            </a:pPr>
            <a:r>
              <a:rPr lang="cs-CZ" dirty="0" smtClean="0">
                <a:solidFill>
                  <a:srgbClr val="FFFF00"/>
                </a:solidFill>
              </a:rPr>
              <a:t>významným střediskem je </a:t>
            </a:r>
            <a:r>
              <a:rPr lang="cs-CZ" b="1" dirty="0" smtClean="0">
                <a:solidFill>
                  <a:srgbClr val="FFFF00"/>
                </a:solidFill>
              </a:rPr>
              <a:t>Železná Ruda </a:t>
            </a:r>
            <a:r>
              <a:rPr lang="cs-CZ" dirty="0" smtClean="0">
                <a:solidFill>
                  <a:srgbClr val="FFFF00"/>
                </a:solidFill>
              </a:rPr>
              <a:t>(Špičák) – zimní i letní turistika, lyžařské terény, okolí Černého a Čertova jezera atd.   Šumavy </a:t>
            </a:r>
            <a:r>
              <a:rPr lang="cs-CZ" dirty="0">
                <a:solidFill>
                  <a:srgbClr val="FFFF00"/>
                </a:solidFill>
              </a:rPr>
              <a:t>Plechý (1368 m/m)</a:t>
            </a:r>
          </a:p>
          <a:p>
            <a:pPr marL="457200" indent="-457200" algn="l">
              <a:buSzPct val="50000"/>
              <a:buFont typeface="Wingdings" pitchFamily="2" charset="2"/>
              <a:buChar char="q"/>
            </a:pPr>
            <a:r>
              <a:rPr lang="cs-CZ" dirty="0" smtClean="0">
                <a:solidFill>
                  <a:srgbClr val="FFFF00"/>
                </a:solidFill>
              </a:rPr>
              <a:t>nedaleko Železné Rudy leží i na německém území i nejvyšší bod celé Šumavy – Velký Javor Gross Arber 1456 m nad mořem)</a:t>
            </a:r>
            <a:endParaRPr lang="cs-CZ" dirty="0">
              <a:solidFill>
                <a:srgbClr val="FFFF00"/>
              </a:solidFill>
            </a:endParaRPr>
          </a:p>
          <a:p>
            <a:pPr algn="l"/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2050" name="Picture 2" descr="http://notes3.czso.cz/csu/2008edicniplan.nsf/t/13002E0EFB/$File/13-320108m1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203598"/>
            <a:ext cx="2448272" cy="34640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vál 4"/>
          <p:cNvSpPr/>
          <p:nvPr/>
        </p:nvSpPr>
        <p:spPr>
          <a:xfrm rot="19237584">
            <a:off x="7472956" y="3386470"/>
            <a:ext cx="432048" cy="100811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77737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http://www.rekreace.jannemec.com/tips/131.jpg">
            <a:hlinkClick r:id="rId2"/>
          </p:cNvPr>
          <p:cNvPicPr/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Photocopy/>
                    </a14:imgEffect>
                    <a14:imgEffect>
                      <a14:brightnessContrast contrast="-5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5143500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noFill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195486"/>
            <a:ext cx="8640960" cy="1102519"/>
          </a:xfrm>
        </p:spPr>
        <p:txBody>
          <a:bodyPr>
            <a:no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/>
            </a:r>
            <a:br>
              <a:rPr lang="cs-CZ" sz="3200" b="1" dirty="0" smtClean="0">
                <a:solidFill>
                  <a:srgbClr val="FF0000"/>
                </a:solidFill>
              </a:rPr>
            </a:br>
            <a:r>
              <a:rPr lang="cs-CZ" sz="3200" b="1" dirty="0" smtClean="0">
                <a:solidFill>
                  <a:srgbClr val="FF0000"/>
                </a:solidFill>
              </a:rPr>
              <a:t>TURISTICKÉ ATRAKTIVITY PLZEŇSKÉHO KRAJE</a:t>
            </a:r>
            <a:br>
              <a:rPr lang="cs-CZ" sz="3200" b="1" dirty="0" smtClean="0">
                <a:solidFill>
                  <a:srgbClr val="FF0000"/>
                </a:solidFill>
              </a:rPr>
            </a:br>
            <a:r>
              <a:rPr lang="cs-CZ" sz="3200" b="1" dirty="0">
                <a:solidFill>
                  <a:srgbClr val="002060"/>
                </a:solidFill>
              </a:rPr>
              <a:t>PŘÍRODNÍ ATRAKTIVITY</a:t>
            </a:r>
            <a:r>
              <a:rPr lang="cs-CZ" sz="3200" dirty="0">
                <a:solidFill>
                  <a:srgbClr val="002060"/>
                </a:solidFill>
              </a:rPr>
              <a:t/>
            </a:r>
            <a:br>
              <a:rPr lang="cs-CZ" sz="3200" dirty="0">
                <a:solidFill>
                  <a:srgbClr val="002060"/>
                </a:solidFill>
              </a:rPr>
            </a:br>
            <a:r>
              <a:rPr lang="cs-CZ" sz="3200" b="1" dirty="0" smtClean="0">
                <a:solidFill>
                  <a:srgbClr val="FF0000"/>
                </a:solidFill>
              </a:rPr>
              <a:t/>
            </a:r>
            <a:br>
              <a:rPr lang="cs-CZ" sz="3200" b="1" dirty="0" smtClean="0">
                <a:solidFill>
                  <a:srgbClr val="FF0000"/>
                </a:solidFill>
              </a:rPr>
            </a:b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6" name="Podnadpis 2"/>
          <p:cNvSpPr>
            <a:spLocks noGrp="1"/>
          </p:cNvSpPr>
          <p:nvPr>
            <p:ph type="subTitle" idx="1"/>
          </p:nvPr>
        </p:nvSpPr>
        <p:spPr>
          <a:xfrm>
            <a:off x="3671900" y="1055563"/>
            <a:ext cx="1800199" cy="545172"/>
          </a:xfrm>
        </p:spPr>
        <p:txBody>
          <a:bodyPr>
            <a:normAutofit lnSpcReduction="10000"/>
          </a:bodyPr>
          <a:lstStyle/>
          <a:p>
            <a:pPr algn="l"/>
            <a:r>
              <a:rPr lang="cs-CZ" b="1" dirty="0" smtClean="0">
                <a:solidFill>
                  <a:srgbClr val="FF0000"/>
                </a:solidFill>
              </a:rPr>
              <a:t>ŠUMAVA</a:t>
            </a:r>
          </a:p>
          <a:p>
            <a:pPr algn="l">
              <a:buSzPct val="50000"/>
            </a:pP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7" name="obrázek 15" descr="C:\Documents and Settings\Honza\Plocha\Fota z cest\2009\Sumava 2009\Šumava Dušan\Obraz055.jpg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33678" y="1636471"/>
            <a:ext cx="2233925" cy="11927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19" descr="C:\Documents and Settings\Honza\Plocha\Fota z cest\2009\Sumava 2009\Šumava Dušan\Obraz101.jpg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444137" y="1617778"/>
            <a:ext cx="2233925" cy="11935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18" descr="C:\Documents and Settings\Honza\Plocha\Fota z cest\2009\Sumava 2009\Šumava Dušan\Obraz092.jpg"/>
          <p:cNvPicPr/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516216" y="1600735"/>
            <a:ext cx="2252873" cy="12276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Podnadpis 2"/>
          <p:cNvSpPr txBox="1">
            <a:spLocks/>
          </p:cNvSpPr>
          <p:nvPr/>
        </p:nvSpPr>
        <p:spPr>
          <a:xfrm>
            <a:off x="758965" y="2855495"/>
            <a:ext cx="1440161" cy="360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600" dirty="0" smtClean="0">
                <a:solidFill>
                  <a:srgbClr val="FF0000"/>
                </a:solidFill>
              </a:rPr>
              <a:t>Čertovo jezero</a:t>
            </a:r>
          </a:p>
          <a:p>
            <a:endParaRPr lang="cs-CZ" dirty="0"/>
          </a:p>
        </p:txBody>
      </p:sp>
      <p:sp>
        <p:nvSpPr>
          <p:cNvPr id="11" name="Podnadpis 2"/>
          <p:cNvSpPr txBox="1">
            <a:spLocks/>
          </p:cNvSpPr>
          <p:nvPr/>
        </p:nvSpPr>
        <p:spPr>
          <a:xfrm>
            <a:off x="3851919" y="2849741"/>
            <a:ext cx="1440161" cy="360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600" dirty="0" smtClean="0">
                <a:solidFill>
                  <a:srgbClr val="FF0000"/>
                </a:solidFill>
              </a:rPr>
              <a:t>Černé jezero</a:t>
            </a:r>
          </a:p>
          <a:p>
            <a:endParaRPr lang="cs-CZ" dirty="0"/>
          </a:p>
        </p:txBody>
      </p:sp>
      <p:sp>
        <p:nvSpPr>
          <p:cNvPr id="12" name="Podnadpis 2"/>
          <p:cNvSpPr txBox="1">
            <a:spLocks/>
          </p:cNvSpPr>
          <p:nvPr/>
        </p:nvSpPr>
        <p:spPr>
          <a:xfrm>
            <a:off x="6624227" y="2843987"/>
            <a:ext cx="2036849" cy="360040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900" dirty="0">
                <a:solidFill>
                  <a:srgbClr val="FF0000"/>
                </a:solidFill>
              </a:rPr>
              <a:t>v</a:t>
            </a:r>
            <a:r>
              <a:rPr lang="cs-CZ" sz="1900" dirty="0" smtClean="0">
                <a:solidFill>
                  <a:srgbClr val="FF0000"/>
                </a:solidFill>
              </a:rPr>
              <a:t>oda v Černém jeze</a:t>
            </a:r>
            <a:r>
              <a:rPr lang="cs-CZ" sz="1600" dirty="0" smtClean="0">
                <a:solidFill>
                  <a:srgbClr val="FF0000"/>
                </a:solidFill>
              </a:rPr>
              <a:t>ře</a:t>
            </a:r>
          </a:p>
          <a:p>
            <a:endParaRPr lang="cs-CZ" dirty="0"/>
          </a:p>
        </p:txBody>
      </p:sp>
      <p:pic>
        <p:nvPicPr>
          <p:cNvPr id="13" name="obrázek 56" descr="C:\Documents and Settings\Honza\Plocha\Fota z cest\2009\Sumava 2009\Šumava Dušan\Obraz290.jpg"/>
          <p:cNvPicPr/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72376" y="3215535"/>
            <a:ext cx="2213337" cy="11918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" name="Podnadpis 2"/>
          <p:cNvSpPr txBox="1">
            <a:spLocks/>
          </p:cNvSpPr>
          <p:nvPr/>
        </p:nvSpPr>
        <p:spPr>
          <a:xfrm>
            <a:off x="758965" y="4540134"/>
            <a:ext cx="1440161" cy="360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600" dirty="0" smtClean="0">
                <a:solidFill>
                  <a:srgbClr val="FF0000"/>
                </a:solidFill>
              </a:rPr>
              <a:t>Velký Javor</a:t>
            </a:r>
          </a:p>
          <a:p>
            <a:endParaRPr lang="cs-CZ" dirty="0"/>
          </a:p>
        </p:txBody>
      </p:sp>
      <p:pic>
        <p:nvPicPr>
          <p:cNvPr id="15" name="obrázek 55" descr="C:\Documents and Settings\Honza\Plocha\Fota z cest\2009\Sumava 2009\Šumava Dušan\Obraz272.jpg"/>
          <p:cNvPicPr/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347864" y="3232299"/>
            <a:ext cx="2271575" cy="12574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" name="Podnadpis 2"/>
          <p:cNvSpPr txBox="1">
            <a:spLocks/>
          </p:cNvSpPr>
          <p:nvPr/>
        </p:nvSpPr>
        <p:spPr>
          <a:xfrm>
            <a:off x="3444137" y="4547127"/>
            <a:ext cx="1944216" cy="360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600" dirty="0">
                <a:solidFill>
                  <a:srgbClr val="FF0000"/>
                </a:solidFill>
              </a:rPr>
              <a:t>s</a:t>
            </a:r>
            <a:r>
              <a:rPr lang="cs-CZ" sz="1600" dirty="0" smtClean="0">
                <a:solidFill>
                  <a:srgbClr val="FF0000"/>
                </a:solidFill>
              </a:rPr>
              <a:t>jezdovka na Špičáku</a:t>
            </a:r>
          </a:p>
          <a:p>
            <a:endParaRPr lang="cs-CZ" dirty="0"/>
          </a:p>
        </p:txBody>
      </p:sp>
      <p:pic>
        <p:nvPicPr>
          <p:cNvPr id="17" name="obrázek 53" descr="C:\Documents and Settings\Honza\Plocha\Fota z cest\2009\Sumava 2009\Šumava Petr\Pancíř\DSC01026.JPG"/>
          <p:cNvPicPr/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516216" y="3232299"/>
            <a:ext cx="2294894" cy="11583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" name="Podnadpis 2"/>
          <p:cNvSpPr txBox="1">
            <a:spLocks/>
          </p:cNvSpPr>
          <p:nvPr/>
        </p:nvSpPr>
        <p:spPr>
          <a:xfrm>
            <a:off x="6722881" y="4540134"/>
            <a:ext cx="1944216" cy="360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600" dirty="0">
                <a:solidFill>
                  <a:srgbClr val="FF0000"/>
                </a:solidFill>
              </a:rPr>
              <a:t>p</a:t>
            </a:r>
            <a:r>
              <a:rPr lang="cs-CZ" sz="1600" dirty="0" smtClean="0">
                <a:solidFill>
                  <a:srgbClr val="FF0000"/>
                </a:solidFill>
              </a:rPr>
              <a:t>ramen řeky Úhlavy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261918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10" grpId="0"/>
      <p:bldP spid="11" grpId="0"/>
      <p:bldP spid="12" grpId="0"/>
      <p:bldP spid="14" grpId="0"/>
      <p:bldP spid="16" grpId="0"/>
      <p:bldP spid="1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http://www.rekreace.jannemec.com/tips/131.jpg">
            <a:hlinkClick r:id="rId2"/>
          </p:cNvPr>
          <p:cNvPicPr/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Photocopy/>
                    </a14:imgEffect>
                    <a14:imgEffect>
                      <a14:brightnessContrast contrast="-5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5143500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noFill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195486"/>
            <a:ext cx="8640960" cy="1102519"/>
          </a:xfrm>
        </p:spPr>
        <p:txBody>
          <a:bodyPr>
            <a:no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/>
            </a:r>
            <a:br>
              <a:rPr lang="cs-CZ" sz="3200" b="1" dirty="0" smtClean="0">
                <a:solidFill>
                  <a:srgbClr val="FF0000"/>
                </a:solidFill>
              </a:rPr>
            </a:br>
            <a:r>
              <a:rPr lang="cs-CZ" sz="3200" b="1" dirty="0" smtClean="0">
                <a:solidFill>
                  <a:srgbClr val="FF0000"/>
                </a:solidFill>
              </a:rPr>
              <a:t>TURISTICKÉ ATRAKTIVITY PLZEŇSKÉHO KRAJE</a:t>
            </a:r>
            <a:br>
              <a:rPr lang="cs-CZ" sz="3200" b="1" dirty="0" smtClean="0">
                <a:solidFill>
                  <a:srgbClr val="FF0000"/>
                </a:solidFill>
              </a:rPr>
            </a:br>
            <a:r>
              <a:rPr lang="cs-CZ" sz="3200" b="1" dirty="0">
                <a:solidFill>
                  <a:srgbClr val="002060"/>
                </a:solidFill>
              </a:rPr>
              <a:t>PŘÍRODNÍ ATRAKTIVITY</a:t>
            </a:r>
            <a:r>
              <a:rPr lang="cs-CZ" sz="3200" dirty="0">
                <a:solidFill>
                  <a:srgbClr val="002060"/>
                </a:solidFill>
              </a:rPr>
              <a:t/>
            </a:r>
            <a:br>
              <a:rPr lang="cs-CZ" sz="3200" dirty="0">
                <a:solidFill>
                  <a:srgbClr val="002060"/>
                </a:solidFill>
              </a:rPr>
            </a:br>
            <a:r>
              <a:rPr lang="cs-CZ" sz="3200" b="1" dirty="0" smtClean="0">
                <a:solidFill>
                  <a:srgbClr val="FF0000"/>
                </a:solidFill>
              </a:rPr>
              <a:t/>
            </a:r>
            <a:br>
              <a:rPr lang="cs-CZ" sz="3200" b="1" dirty="0" smtClean="0">
                <a:solidFill>
                  <a:srgbClr val="FF0000"/>
                </a:solidFill>
              </a:rPr>
            </a:b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6" name="Podnadpis 2"/>
          <p:cNvSpPr>
            <a:spLocks noGrp="1"/>
          </p:cNvSpPr>
          <p:nvPr>
            <p:ph type="subTitle" idx="1"/>
          </p:nvPr>
        </p:nvSpPr>
        <p:spPr>
          <a:xfrm>
            <a:off x="251520" y="1059582"/>
            <a:ext cx="6912768" cy="2808312"/>
          </a:xfrm>
        </p:spPr>
        <p:txBody>
          <a:bodyPr>
            <a:normAutofit fontScale="85000" lnSpcReduction="20000"/>
          </a:bodyPr>
          <a:lstStyle/>
          <a:p>
            <a:pPr algn="l"/>
            <a:r>
              <a:rPr lang="cs-CZ" b="1" dirty="0" smtClean="0">
                <a:solidFill>
                  <a:srgbClr val="FF0000"/>
                </a:solidFill>
              </a:rPr>
              <a:t>ČESKÝ LES</a:t>
            </a:r>
          </a:p>
          <a:p>
            <a:pPr marL="457200" indent="-457200" algn="l">
              <a:buSzPct val="50000"/>
              <a:buFont typeface="Wingdings" pitchFamily="2" charset="2"/>
              <a:buChar char="q"/>
            </a:pPr>
            <a:r>
              <a:rPr lang="cs-CZ" dirty="0">
                <a:solidFill>
                  <a:srgbClr val="FFFF00"/>
                </a:solidFill>
              </a:rPr>
              <a:t>pohoří </a:t>
            </a:r>
            <a:r>
              <a:rPr lang="cs-CZ" dirty="0" smtClean="0">
                <a:solidFill>
                  <a:srgbClr val="FFFF00"/>
                </a:solidFill>
              </a:rPr>
              <a:t>západně navazující na Šumavu táhnoucí se při hranici s </a:t>
            </a:r>
            <a:r>
              <a:rPr lang="cs-CZ" dirty="0">
                <a:solidFill>
                  <a:srgbClr val="FFFF00"/>
                </a:solidFill>
              </a:rPr>
              <a:t>N</a:t>
            </a:r>
            <a:r>
              <a:rPr lang="cs-CZ" dirty="0" smtClean="0">
                <a:solidFill>
                  <a:srgbClr val="FFFF00"/>
                </a:solidFill>
              </a:rPr>
              <a:t>ěmeckem </a:t>
            </a:r>
            <a:endParaRPr lang="cs-CZ" dirty="0">
              <a:solidFill>
                <a:srgbClr val="FFFF00"/>
              </a:solidFill>
            </a:endParaRPr>
          </a:p>
          <a:p>
            <a:pPr marL="457200" indent="-457200" algn="l">
              <a:buSzPct val="50000"/>
              <a:buFont typeface="Wingdings" pitchFamily="2" charset="2"/>
              <a:buChar char="q"/>
            </a:pPr>
            <a:r>
              <a:rPr lang="cs-CZ" dirty="0">
                <a:solidFill>
                  <a:srgbClr val="FFFF00"/>
                </a:solidFill>
              </a:rPr>
              <a:t>n</a:t>
            </a:r>
            <a:r>
              <a:rPr lang="cs-CZ" dirty="0" smtClean="0">
                <a:solidFill>
                  <a:srgbClr val="FFFF00"/>
                </a:solidFill>
              </a:rPr>
              <a:t>ejvyšším vrcholem je </a:t>
            </a:r>
            <a:r>
              <a:rPr lang="cs-CZ" b="1" dirty="0" smtClean="0">
                <a:solidFill>
                  <a:srgbClr val="FFFF00"/>
                </a:solidFill>
              </a:rPr>
              <a:t>Čerchov</a:t>
            </a:r>
            <a:r>
              <a:rPr lang="cs-CZ" dirty="0" smtClean="0">
                <a:solidFill>
                  <a:srgbClr val="FFFF00"/>
                </a:solidFill>
              </a:rPr>
              <a:t> (1042 metrů nad mořem)</a:t>
            </a:r>
            <a:endParaRPr lang="cs-CZ" dirty="0">
              <a:solidFill>
                <a:srgbClr val="FFFF00"/>
              </a:solidFill>
            </a:endParaRPr>
          </a:p>
          <a:p>
            <a:pPr marL="457200" indent="-457200" algn="l">
              <a:buSzPct val="50000"/>
              <a:buFont typeface="Wingdings" pitchFamily="2" charset="2"/>
              <a:buChar char="q"/>
            </a:pPr>
            <a:r>
              <a:rPr lang="cs-CZ" dirty="0" smtClean="0">
                <a:solidFill>
                  <a:srgbClr val="FFFF00"/>
                </a:solidFill>
              </a:rPr>
              <a:t>v regionu leží i národopisná oblast </a:t>
            </a:r>
            <a:r>
              <a:rPr lang="cs-CZ" b="1" dirty="0" smtClean="0">
                <a:solidFill>
                  <a:srgbClr val="FFFF00"/>
                </a:solidFill>
              </a:rPr>
              <a:t>Chodska </a:t>
            </a:r>
            <a:r>
              <a:rPr lang="cs-CZ" dirty="0" smtClean="0">
                <a:solidFill>
                  <a:srgbClr val="FFFF00"/>
                </a:solidFill>
              </a:rPr>
              <a:t>(Jan Sladký Kozina)</a:t>
            </a:r>
            <a:endParaRPr lang="cs-CZ" dirty="0">
              <a:solidFill>
                <a:srgbClr val="FF0000"/>
              </a:solidFill>
            </a:endParaRPr>
          </a:p>
        </p:txBody>
      </p:sp>
      <p:grpSp>
        <p:nvGrpSpPr>
          <p:cNvPr id="3" name="Skupina 2"/>
          <p:cNvGrpSpPr/>
          <p:nvPr/>
        </p:nvGrpSpPr>
        <p:grpSpPr>
          <a:xfrm>
            <a:off x="7343049" y="1196134"/>
            <a:ext cx="1368152" cy="1517320"/>
            <a:chOff x="6084168" y="1203598"/>
            <a:chExt cx="2448272" cy="3464044"/>
          </a:xfrm>
        </p:grpSpPr>
        <p:pic>
          <p:nvPicPr>
            <p:cNvPr id="2050" name="Picture 2" descr="http://notes3.czso.cz/csu/2008edicniplan.nsf/t/13002E0EFB/$File/13-320108m1.jp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084168" y="1203598"/>
              <a:ext cx="2448272" cy="34640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Ovál 4"/>
            <p:cNvSpPr/>
            <p:nvPr/>
          </p:nvSpPr>
          <p:spPr>
            <a:xfrm rot="19237584">
              <a:off x="6477609" y="2015217"/>
              <a:ext cx="432048" cy="1411402"/>
            </a:xfrm>
            <a:prstGeom prst="ellipse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3363838"/>
            <a:ext cx="1196200" cy="15949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1303" y="3624654"/>
            <a:ext cx="1778823" cy="13341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Podnadpis 2"/>
          <p:cNvSpPr txBox="1">
            <a:spLocks/>
          </p:cNvSpPr>
          <p:nvPr/>
        </p:nvSpPr>
        <p:spPr>
          <a:xfrm>
            <a:off x="2123727" y="4598731"/>
            <a:ext cx="1440161" cy="36004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600" dirty="0">
                <a:solidFill>
                  <a:srgbClr val="FF0000"/>
                </a:solidFill>
              </a:rPr>
              <a:t>r</a:t>
            </a:r>
            <a:r>
              <a:rPr lang="cs-CZ" sz="1600" dirty="0" smtClean="0">
                <a:solidFill>
                  <a:srgbClr val="FF0000"/>
                </a:solidFill>
              </a:rPr>
              <a:t>egion Chodska</a:t>
            </a:r>
          </a:p>
          <a:p>
            <a:endParaRPr lang="cs-CZ" dirty="0"/>
          </a:p>
        </p:txBody>
      </p:sp>
      <p:sp>
        <p:nvSpPr>
          <p:cNvPr id="11" name="Podnadpis 2"/>
          <p:cNvSpPr txBox="1">
            <a:spLocks/>
          </p:cNvSpPr>
          <p:nvPr/>
        </p:nvSpPr>
        <p:spPr>
          <a:xfrm>
            <a:off x="5652120" y="4640139"/>
            <a:ext cx="1440161" cy="360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600" dirty="0" smtClean="0">
                <a:solidFill>
                  <a:srgbClr val="FF0000"/>
                </a:solidFill>
              </a:rPr>
              <a:t>Čerchov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115983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http://www.rekreace.jannemec.com/tips/131.jpg">
            <a:hlinkClick r:id="rId2"/>
          </p:cNvPr>
          <p:cNvPicPr/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Photocopy/>
                    </a14:imgEffect>
                    <a14:imgEffect>
                      <a14:brightnessContrast contrast="-5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5143500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noFill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195486"/>
            <a:ext cx="8640960" cy="1102519"/>
          </a:xfrm>
        </p:spPr>
        <p:txBody>
          <a:bodyPr>
            <a:no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/>
            </a:r>
            <a:br>
              <a:rPr lang="cs-CZ" sz="3200" b="1" dirty="0" smtClean="0">
                <a:solidFill>
                  <a:srgbClr val="FF0000"/>
                </a:solidFill>
              </a:rPr>
            </a:br>
            <a:r>
              <a:rPr lang="cs-CZ" sz="3200" b="1" dirty="0" smtClean="0">
                <a:solidFill>
                  <a:srgbClr val="FF0000"/>
                </a:solidFill>
              </a:rPr>
              <a:t>TURISTICKÉ ATRAKTIVITY PLZEŇSKÉHO KRAJE</a:t>
            </a:r>
            <a:br>
              <a:rPr lang="cs-CZ" sz="3200" b="1" dirty="0" smtClean="0">
                <a:solidFill>
                  <a:srgbClr val="FF0000"/>
                </a:solidFill>
              </a:rPr>
            </a:br>
            <a:r>
              <a:rPr lang="cs-CZ" sz="3200" b="1" dirty="0" smtClean="0">
                <a:solidFill>
                  <a:srgbClr val="002060"/>
                </a:solidFill>
              </a:rPr>
              <a:t>KULTURNÍ </a:t>
            </a:r>
            <a:r>
              <a:rPr lang="cs-CZ" sz="3200" b="1" dirty="0">
                <a:solidFill>
                  <a:srgbClr val="002060"/>
                </a:solidFill>
              </a:rPr>
              <a:t>ATRAKTIVITY</a:t>
            </a:r>
            <a:r>
              <a:rPr lang="cs-CZ" sz="3200" dirty="0">
                <a:solidFill>
                  <a:srgbClr val="002060"/>
                </a:solidFill>
              </a:rPr>
              <a:t/>
            </a:r>
            <a:br>
              <a:rPr lang="cs-CZ" sz="3200" dirty="0">
                <a:solidFill>
                  <a:srgbClr val="002060"/>
                </a:solidFill>
              </a:rPr>
            </a:br>
            <a:r>
              <a:rPr lang="cs-CZ" sz="3200" b="1" dirty="0" smtClean="0">
                <a:solidFill>
                  <a:srgbClr val="FF0000"/>
                </a:solidFill>
              </a:rPr>
              <a:t/>
            </a:r>
            <a:br>
              <a:rPr lang="cs-CZ" sz="3200" b="1" dirty="0" smtClean="0">
                <a:solidFill>
                  <a:srgbClr val="FF0000"/>
                </a:solidFill>
              </a:rPr>
            </a:b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6" name="Podnadpis 2"/>
          <p:cNvSpPr>
            <a:spLocks noGrp="1"/>
          </p:cNvSpPr>
          <p:nvPr>
            <p:ph type="subTitle" idx="1"/>
          </p:nvPr>
        </p:nvSpPr>
        <p:spPr>
          <a:xfrm>
            <a:off x="107504" y="941883"/>
            <a:ext cx="7064412" cy="4083918"/>
          </a:xfrm>
        </p:spPr>
        <p:txBody>
          <a:bodyPr>
            <a:normAutofit/>
          </a:bodyPr>
          <a:lstStyle/>
          <a:p>
            <a:pPr algn="l"/>
            <a:r>
              <a:rPr lang="cs-CZ" b="1" dirty="0" smtClean="0">
                <a:solidFill>
                  <a:srgbClr val="FF0000"/>
                </a:solidFill>
              </a:rPr>
              <a:t>MĚSTO PLZEŇ</a:t>
            </a:r>
          </a:p>
          <a:p>
            <a:pPr marL="457200" indent="-457200" algn="l">
              <a:buSzPct val="50000"/>
              <a:buFont typeface="Wingdings" pitchFamily="2" charset="2"/>
              <a:buChar char="q"/>
            </a:pPr>
            <a:r>
              <a:rPr lang="cs-CZ" sz="1800" dirty="0">
                <a:solidFill>
                  <a:srgbClr val="FFFF00"/>
                </a:solidFill>
              </a:rPr>
              <a:t>m</a:t>
            </a:r>
            <a:r>
              <a:rPr lang="cs-CZ" sz="1800" dirty="0" smtClean="0">
                <a:solidFill>
                  <a:srgbClr val="FFFF00"/>
                </a:solidFill>
              </a:rPr>
              <a:t>ěsto založené ve 13. století s celou řadou historických památek a kulturních atraktivit</a:t>
            </a:r>
            <a:endParaRPr lang="cs-CZ" sz="1800" dirty="0">
              <a:solidFill>
                <a:srgbClr val="FFFF00"/>
              </a:solidFill>
            </a:endParaRPr>
          </a:p>
          <a:p>
            <a:pPr marL="457200" indent="-457200" algn="l">
              <a:buSzPct val="50000"/>
              <a:buFont typeface="Wingdings" pitchFamily="2" charset="2"/>
              <a:buChar char="q"/>
            </a:pPr>
            <a:r>
              <a:rPr lang="cs-CZ" sz="1800" dirty="0">
                <a:solidFill>
                  <a:srgbClr val="FFFF00"/>
                </a:solidFill>
              </a:rPr>
              <a:t>v</a:t>
            </a:r>
            <a:r>
              <a:rPr lang="cs-CZ" sz="1800" dirty="0" smtClean="0">
                <a:solidFill>
                  <a:srgbClr val="FFFF00"/>
                </a:solidFill>
              </a:rPr>
              <a:t> roce 1945 bylo </a:t>
            </a:r>
            <a:r>
              <a:rPr lang="cs-CZ" sz="1800" b="1" dirty="0" smtClean="0">
                <a:solidFill>
                  <a:srgbClr val="FFFF00"/>
                </a:solidFill>
              </a:rPr>
              <a:t>osvobozeno americkou armádou </a:t>
            </a:r>
            <a:r>
              <a:rPr lang="cs-CZ" sz="1800" dirty="0" smtClean="0">
                <a:solidFill>
                  <a:srgbClr val="FFFF00"/>
                </a:solidFill>
              </a:rPr>
              <a:t>(stejně jako velká část jihozápadních Čech), na což jsou obyvatelé velmi hrdí</a:t>
            </a:r>
          </a:p>
          <a:p>
            <a:pPr marL="457200" indent="-457200" algn="l">
              <a:buSzPct val="50000"/>
              <a:buFont typeface="Wingdings" pitchFamily="2" charset="2"/>
              <a:buChar char="q"/>
            </a:pPr>
            <a:r>
              <a:rPr lang="cs-CZ" sz="1800" b="1" dirty="0">
                <a:solidFill>
                  <a:srgbClr val="FFFF00"/>
                </a:solidFill>
              </a:rPr>
              <a:t>k</a:t>
            </a:r>
            <a:r>
              <a:rPr lang="cs-CZ" sz="1800" b="1" dirty="0" smtClean="0">
                <a:solidFill>
                  <a:srgbClr val="FFFF00"/>
                </a:solidFill>
              </a:rPr>
              <a:t>atedrála sv. Bartoloměje </a:t>
            </a:r>
            <a:r>
              <a:rPr lang="cs-CZ" sz="1800" dirty="0" smtClean="0">
                <a:solidFill>
                  <a:srgbClr val="FFFF00"/>
                </a:solidFill>
              </a:rPr>
              <a:t>– gotická katedrála s nejvyšší kostelní věží v ČR (102 m) a soškou známé plzeňské madony</a:t>
            </a:r>
          </a:p>
          <a:p>
            <a:pPr marL="457200" indent="-457200" algn="l">
              <a:buSzPct val="50000"/>
              <a:buFont typeface="Wingdings" pitchFamily="2" charset="2"/>
              <a:buChar char="q"/>
            </a:pPr>
            <a:r>
              <a:rPr lang="cs-CZ" sz="1800" b="1" dirty="0">
                <a:solidFill>
                  <a:srgbClr val="FFFF00"/>
                </a:solidFill>
              </a:rPr>
              <a:t>s</a:t>
            </a:r>
            <a:r>
              <a:rPr lang="cs-CZ" sz="1800" b="1" dirty="0" smtClean="0">
                <a:solidFill>
                  <a:srgbClr val="FFFF00"/>
                </a:solidFill>
              </a:rPr>
              <a:t>ynagoga – </a:t>
            </a:r>
            <a:r>
              <a:rPr lang="cs-CZ" sz="1800" dirty="0" smtClean="0">
                <a:solidFill>
                  <a:srgbClr val="FFFF00"/>
                </a:solidFill>
              </a:rPr>
              <a:t>druhá největší v Evropě a jedna z největších na světě</a:t>
            </a:r>
          </a:p>
          <a:p>
            <a:pPr marL="457200" indent="-457200" algn="l">
              <a:buSzPct val="50000"/>
              <a:buFont typeface="Wingdings" pitchFamily="2" charset="2"/>
              <a:buChar char="q"/>
            </a:pPr>
            <a:r>
              <a:rPr lang="cs-CZ" sz="1800" b="1" dirty="0" smtClean="0">
                <a:solidFill>
                  <a:srgbClr val="FFFF00"/>
                </a:solidFill>
              </a:rPr>
              <a:t>Plzeňské pivovary, a. s. </a:t>
            </a:r>
            <a:r>
              <a:rPr lang="cs-CZ" sz="1800" dirty="0" smtClean="0">
                <a:solidFill>
                  <a:srgbClr val="FFFF00"/>
                </a:solidFill>
              </a:rPr>
              <a:t>– výrobce světoznámých piva </a:t>
            </a:r>
            <a:r>
              <a:rPr lang="cs-CZ" sz="1800" b="1" dirty="0" smtClean="0">
                <a:solidFill>
                  <a:srgbClr val="FFFF00"/>
                </a:solidFill>
              </a:rPr>
              <a:t>Pilsner Urquell</a:t>
            </a:r>
            <a:r>
              <a:rPr lang="cs-CZ" sz="1800" dirty="0" smtClean="0">
                <a:solidFill>
                  <a:srgbClr val="FFFF00"/>
                </a:solidFill>
              </a:rPr>
              <a:t>, umožňují každodenní návštěvu po prohlídkové trase</a:t>
            </a:r>
            <a:r>
              <a:rPr lang="cs-CZ" sz="1800" b="1" dirty="0" smtClean="0">
                <a:solidFill>
                  <a:srgbClr val="FFFF00"/>
                </a:solidFill>
              </a:rPr>
              <a:t> </a:t>
            </a:r>
            <a:endParaRPr lang="cs-CZ" sz="1800" b="1" dirty="0">
              <a:solidFill>
                <a:srgbClr val="FFFF00"/>
              </a:solidFill>
            </a:endParaRPr>
          </a:p>
          <a:p>
            <a:pPr marL="457200" indent="-457200" algn="l">
              <a:buSzPct val="50000"/>
              <a:buFont typeface="Wingdings" pitchFamily="2" charset="2"/>
              <a:buChar char="q"/>
            </a:pPr>
            <a:r>
              <a:rPr lang="cs-CZ" sz="1800" b="1" dirty="0" smtClean="0">
                <a:solidFill>
                  <a:srgbClr val="FFFF00"/>
                </a:solidFill>
              </a:rPr>
              <a:t>další atraktivity: </a:t>
            </a:r>
            <a:r>
              <a:rPr lang="cs-CZ" sz="1800" dirty="0" smtClean="0">
                <a:solidFill>
                  <a:srgbClr val="FFFF00"/>
                </a:solidFill>
              </a:rPr>
              <a:t>plzeňské podzemí, Zoo s botanickou zahradou, park Techmania („kouzla vědy a techniky“) atd.</a:t>
            </a:r>
            <a:endParaRPr lang="cs-CZ" sz="1800" dirty="0">
              <a:solidFill>
                <a:srgbClr val="FF0000"/>
              </a:solidFill>
            </a:endParaRPr>
          </a:p>
        </p:txBody>
      </p:sp>
      <p:grpSp>
        <p:nvGrpSpPr>
          <p:cNvPr id="3" name="Skupina 2"/>
          <p:cNvGrpSpPr/>
          <p:nvPr/>
        </p:nvGrpSpPr>
        <p:grpSpPr>
          <a:xfrm>
            <a:off x="7171916" y="1877965"/>
            <a:ext cx="1787632" cy="2016224"/>
            <a:chOff x="6084168" y="1203598"/>
            <a:chExt cx="2448272" cy="3464044"/>
          </a:xfrm>
        </p:grpSpPr>
        <p:pic>
          <p:nvPicPr>
            <p:cNvPr id="2050" name="Picture 2" descr="http://notes3.czso.cz/csu/2008edicniplan.nsf/t/13002E0EFB/$File/13-320108m1.jp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084168" y="1203598"/>
              <a:ext cx="2448272" cy="34640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Ovál 4"/>
            <p:cNvSpPr/>
            <p:nvPr/>
          </p:nvSpPr>
          <p:spPr>
            <a:xfrm rot="19237584">
              <a:off x="7540322" y="2076673"/>
              <a:ext cx="350712" cy="475360"/>
            </a:xfrm>
            <a:prstGeom prst="ellipse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37638801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http://www.rekreace.jannemec.com/tips/131.jpg">
            <a:hlinkClick r:id="rId2"/>
          </p:cNvPr>
          <p:cNvPicPr/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Photocopy/>
                    </a14:imgEffect>
                    <a14:imgEffect>
                      <a14:brightnessContrast contrast="-5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5143500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noFill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195486"/>
            <a:ext cx="8640960" cy="1102519"/>
          </a:xfrm>
        </p:spPr>
        <p:txBody>
          <a:bodyPr>
            <a:no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/>
            </a:r>
            <a:br>
              <a:rPr lang="cs-CZ" sz="3200" b="1" dirty="0" smtClean="0">
                <a:solidFill>
                  <a:srgbClr val="FF0000"/>
                </a:solidFill>
              </a:rPr>
            </a:br>
            <a:r>
              <a:rPr lang="cs-CZ" sz="3200" b="1" dirty="0" smtClean="0">
                <a:solidFill>
                  <a:srgbClr val="FF0000"/>
                </a:solidFill>
              </a:rPr>
              <a:t>TURISTICKÉ ATRAKTIVITY PLZEŇSKÉHO KRAJE</a:t>
            </a:r>
            <a:br>
              <a:rPr lang="cs-CZ" sz="3200" b="1" dirty="0" smtClean="0">
                <a:solidFill>
                  <a:srgbClr val="FF0000"/>
                </a:solidFill>
              </a:rPr>
            </a:br>
            <a:r>
              <a:rPr lang="cs-CZ" sz="3200" b="1" dirty="0" smtClean="0">
                <a:solidFill>
                  <a:srgbClr val="002060"/>
                </a:solidFill>
              </a:rPr>
              <a:t>KULTURNÍ </a:t>
            </a:r>
            <a:r>
              <a:rPr lang="cs-CZ" sz="3200" b="1" dirty="0">
                <a:solidFill>
                  <a:srgbClr val="002060"/>
                </a:solidFill>
              </a:rPr>
              <a:t>ATRAKTIVITY</a:t>
            </a:r>
            <a:r>
              <a:rPr lang="cs-CZ" sz="3200" dirty="0">
                <a:solidFill>
                  <a:srgbClr val="002060"/>
                </a:solidFill>
              </a:rPr>
              <a:t/>
            </a:r>
            <a:br>
              <a:rPr lang="cs-CZ" sz="3200" dirty="0">
                <a:solidFill>
                  <a:srgbClr val="002060"/>
                </a:solidFill>
              </a:rPr>
            </a:br>
            <a:r>
              <a:rPr lang="cs-CZ" sz="3200" b="1" dirty="0" smtClean="0">
                <a:solidFill>
                  <a:srgbClr val="FF0000"/>
                </a:solidFill>
              </a:rPr>
              <a:t/>
            </a:r>
            <a:br>
              <a:rPr lang="cs-CZ" sz="3200" b="1" dirty="0" smtClean="0">
                <a:solidFill>
                  <a:srgbClr val="FF0000"/>
                </a:solidFill>
              </a:rPr>
            </a:b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6" name="Podnadpis 2"/>
          <p:cNvSpPr>
            <a:spLocks noGrp="1"/>
          </p:cNvSpPr>
          <p:nvPr>
            <p:ph type="subTitle" idx="1"/>
          </p:nvPr>
        </p:nvSpPr>
        <p:spPr>
          <a:xfrm>
            <a:off x="3671900" y="1055563"/>
            <a:ext cx="1800199" cy="545172"/>
          </a:xfrm>
        </p:spPr>
        <p:txBody>
          <a:bodyPr>
            <a:normAutofit lnSpcReduction="1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PLZEŇ</a:t>
            </a:r>
          </a:p>
          <a:p>
            <a:pPr algn="l">
              <a:buSzPct val="50000"/>
            </a:pP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" name="Podnadpis 2"/>
          <p:cNvSpPr txBox="1">
            <a:spLocks/>
          </p:cNvSpPr>
          <p:nvPr/>
        </p:nvSpPr>
        <p:spPr>
          <a:xfrm>
            <a:off x="838191" y="2521817"/>
            <a:ext cx="1440161" cy="360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600" dirty="0" smtClean="0">
                <a:solidFill>
                  <a:srgbClr val="FF0000"/>
                </a:solidFill>
              </a:rPr>
              <a:t>Techmania</a:t>
            </a:r>
          </a:p>
          <a:p>
            <a:endParaRPr lang="cs-CZ" dirty="0"/>
          </a:p>
        </p:txBody>
      </p:sp>
      <p:sp>
        <p:nvSpPr>
          <p:cNvPr id="11" name="Podnadpis 2"/>
          <p:cNvSpPr txBox="1">
            <a:spLocks/>
          </p:cNvSpPr>
          <p:nvPr/>
        </p:nvSpPr>
        <p:spPr>
          <a:xfrm>
            <a:off x="6835270" y="2602525"/>
            <a:ext cx="1606933" cy="36004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600" dirty="0">
                <a:solidFill>
                  <a:srgbClr val="FF0000"/>
                </a:solidFill>
              </a:rPr>
              <a:t>b</a:t>
            </a:r>
            <a:r>
              <a:rPr lang="cs-CZ" sz="1600" dirty="0" smtClean="0">
                <a:solidFill>
                  <a:srgbClr val="FF0000"/>
                </a:solidFill>
              </a:rPr>
              <a:t>rána do pivovaru</a:t>
            </a:r>
          </a:p>
          <a:p>
            <a:endParaRPr lang="cs-CZ" dirty="0"/>
          </a:p>
        </p:txBody>
      </p:sp>
      <p:sp>
        <p:nvSpPr>
          <p:cNvPr id="12" name="Podnadpis 2"/>
          <p:cNvSpPr txBox="1">
            <a:spLocks/>
          </p:cNvSpPr>
          <p:nvPr/>
        </p:nvSpPr>
        <p:spPr>
          <a:xfrm>
            <a:off x="5355161" y="1528899"/>
            <a:ext cx="1169981" cy="360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600" dirty="0" smtClean="0">
                <a:solidFill>
                  <a:srgbClr val="FF0000"/>
                </a:solidFill>
              </a:rPr>
              <a:t>podzemí</a:t>
            </a:r>
          </a:p>
          <a:p>
            <a:endParaRPr lang="cs-CZ" dirty="0"/>
          </a:p>
        </p:txBody>
      </p:sp>
      <p:sp>
        <p:nvSpPr>
          <p:cNvPr id="14" name="Podnadpis 2"/>
          <p:cNvSpPr txBox="1">
            <a:spLocks/>
          </p:cNvSpPr>
          <p:nvPr/>
        </p:nvSpPr>
        <p:spPr>
          <a:xfrm>
            <a:off x="838192" y="4603034"/>
            <a:ext cx="1440161" cy="360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600" dirty="0" smtClean="0">
                <a:solidFill>
                  <a:srgbClr val="FF0000"/>
                </a:solidFill>
              </a:rPr>
              <a:t>Zoo</a:t>
            </a:r>
          </a:p>
          <a:p>
            <a:endParaRPr lang="cs-CZ" dirty="0"/>
          </a:p>
        </p:txBody>
      </p:sp>
      <p:sp>
        <p:nvSpPr>
          <p:cNvPr id="16" name="Podnadpis 2"/>
          <p:cNvSpPr txBox="1">
            <a:spLocks/>
          </p:cNvSpPr>
          <p:nvPr/>
        </p:nvSpPr>
        <p:spPr>
          <a:xfrm>
            <a:off x="3363154" y="4574045"/>
            <a:ext cx="2340260" cy="360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600" dirty="0">
                <a:solidFill>
                  <a:srgbClr val="FF0000"/>
                </a:solidFill>
              </a:rPr>
              <a:t>k</a:t>
            </a:r>
            <a:r>
              <a:rPr lang="cs-CZ" sz="1600" dirty="0" smtClean="0">
                <a:solidFill>
                  <a:srgbClr val="FF0000"/>
                </a:solidFill>
              </a:rPr>
              <a:t>atedrála sv. Bartoloměje</a:t>
            </a:r>
          </a:p>
          <a:p>
            <a:endParaRPr lang="cs-CZ" dirty="0"/>
          </a:p>
        </p:txBody>
      </p:sp>
      <p:sp>
        <p:nvSpPr>
          <p:cNvPr id="18" name="Podnadpis 2"/>
          <p:cNvSpPr txBox="1">
            <a:spLocks/>
          </p:cNvSpPr>
          <p:nvPr/>
        </p:nvSpPr>
        <p:spPr>
          <a:xfrm>
            <a:off x="6714387" y="4554172"/>
            <a:ext cx="1944216" cy="360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600" dirty="0" smtClean="0">
                <a:solidFill>
                  <a:srgbClr val="FF0000"/>
                </a:solidFill>
              </a:rPr>
              <a:t>synagoga</a:t>
            </a:r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521817"/>
            <a:ext cx="2736304" cy="20522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2324" y="3134550"/>
            <a:ext cx="1892829" cy="14196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6141" y="1048934"/>
            <a:ext cx="1165193" cy="15535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888" y="3051841"/>
            <a:ext cx="2029605" cy="15222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859" y="1048934"/>
            <a:ext cx="1892829" cy="14196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2" descr="http://www.regionplzen.cz/inc/pic_crop_ilustracni.asp?jmeno=/data/fotogalerie/23813.jpg&amp;sirka=460&amp;vyska=280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3254" y="1528899"/>
            <a:ext cx="1306818" cy="7954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707654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10" grpId="0"/>
      <p:bldP spid="11" grpId="0"/>
      <p:bldP spid="12" grpId="0"/>
      <p:bldP spid="14" grpId="0"/>
      <p:bldP spid="16" grpId="0"/>
      <p:bldP spid="1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http://www.rekreace.jannemec.com/tips/131.jpg">
            <a:hlinkClick r:id="rId2"/>
          </p:cNvPr>
          <p:cNvPicPr/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Photocopy/>
                    </a14:imgEffect>
                    <a14:imgEffect>
                      <a14:brightnessContrast contrast="-5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5143500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noFill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195486"/>
            <a:ext cx="8640960" cy="1102519"/>
          </a:xfrm>
        </p:spPr>
        <p:txBody>
          <a:bodyPr>
            <a:no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/>
            </a:r>
            <a:br>
              <a:rPr lang="cs-CZ" sz="3200" b="1" dirty="0" smtClean="0">
                <a:solidFill>
                  <a:srgbClr val="FF0000"/>
                </a:solidFill>
              </a:rPr>
            </a:br>
            <a:r>
              <a:rPr lang="cs-CZ" sz="3200" b="1" dirty="0" smtClean="0">
                <a:solidFill>
                  <a:srgbClr val="FF0000"/>
                </a:solidFill>
              </a:rPr>
              <a:t>TURISTICKÉ ATRAKTIVITY PLZEŇSKÉHO KRAJE</a:t>
            </a:r>
            <a:br>
              <a:rPr lang="cs-CZ" sz="3200" b="1" dirty="0" smtClean="0">
                <a:solidFill>
                  <a:srgbClr val="FF0000"/>
                </a:solidFill>
              </a:rPr>
            </a:br>
            <a:r>
              <a:rPr lang="cs-CZ" sz="3200" b="1" dirty="0" smtClean="0">
                <a:solidFill>
                  <a:srgbClr val="002060"/>
                </a:solidFill>
              </a:rPr>
              <a:t>KULTURNÍ </a:t>
            </a:r>
            <a:r>
              <a:rPr lang="cs-CZ" sz="3200" b="1" dirty="0">
                <a:solidFill>
                  <a:srgbClr val="002060"/>
                </a:solidFill>
              </a:rPr>
              <a:t>ATRAKTIVITY</a:t>
            </a:r>
            <a:r>
              <a:rPr lang="cs-CZ" sz="3200" dirty="0">
                <a:solidFill>
                  <a:srgbClr val="002060"/>
                </a:solidFill>
              </a:rPr>
              <a:t/>
            </a:r>
            <a:br>
              <a:rPr lang="cs-CZ" sz="3200" dirty="0">
                <a:solidFill>
                  <a:srgbClr val="002060"/>
                </a:solidFill>
              </a:rPr>
            </a:br>
            <a:r>
              <a:rPr lang="cs-CZ" sz="3200" b="1" dirty="0" smtClean="0">
                <a:solidFill>
                  <a:srgbClr val="FF0000"/>
                </a:solidFill>
              </a:rPr>
              <a:t/>
            </a:r>
            <a:br>
              <a:rPr lang="cs-CZ" sz="3200" b="1" dirty="0" smtClean="0">
                <a:solidFill>
                  <a:srgbClr val="FF0000"/>
                </a:solidFill>
              </a:rPr>
            </a:b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6" name="Podnadpis 2"/>
          <p:cNvSpPr>
            <a:spLocks noGrp="1"/>
          </p:cNvSpPr>
          <p:nvPr>
            <p:ph type="subTitle" idx="1"/>
          </p:nvPr>
        </p:nvSpPr>
        <p:spPr>
          <a:xfrm>
            <a:off x="107504" y="941883"/>
            <a:ext cx="7064412" cy="4083918"/>
          </a:xfrm>
        </p:spPr>
        <p:txBody>
          <a:bodyPr>
            <a:normAutofit/>
          </a:bodyPr>
          <a:lstStyle/>
          <a:p>
            <a:pPr algn="l"/>
            <a:r>
              <a:rPr lang="cs-CZ" b="1" dirty="0" smtClean="0">
                <a:solidFill>
                  <a:srgbClr val="FF0000"/>
                </a:solidFill>
              </a:rPr>
              <a:t>DALŠÍ TURISTICKY VÝZNAMNÁ SÍDLA</a:t>
            </a:r>
          </a:p>
          <a:p>
            <a:pPr marL="457200" indent="-457200" algn="l">
              <a:buSzPct val="50000"/>
              <a:buFont typeface="Wingdings" pitchFamily="2" charset="2"/>
              <a:buChar char="q"/>
            </a:pPr>
            <a:r>
              <a:rPr lang="cs-CZ" sz="1800" b="1" dirty="0" smtClean="0">
                <a:solidFill>
                  <a:srgbClr val="FFFF00"/>
                </a:solidFill>
              </a:rPr>
              <a:t>Domažlice – </a:t>
            </a:r>
            <a:r>
              <a:rPr lang="cs-CZ" sz="1800" dirty="0" smtClean="0">
                <a:solidFill>
                  <a:srgbClr val="FFFF00"/>
                </a:solidFill>
              </a:rPr>
              <a:t>Chodský hrad (dnes muzeum), věž kostela Narození Panny Marie, každoroční Chodské slavnosti</a:t>
            </a:r>
            <a:endParaRPr lang="cs-CZ" sz="1800" dirty="0">
              <a:solidFill>
                <a:srgbClr val="FFFF00"/>
              </a:solidFill>
            </a:endParaRPr>
          </a:p>
          <a:p>
            <a:pPr marL="457200" indent="-457200" algn="l">
              <a:buSzPct val="50000"/>
              <a:buFont typeface="Wingdings" pitchFamily="2" charset="2"/>
              <a:buChar char="q"/>
            </a:pPr>
            <a:r>
              <a:rPr lang="cs-CZ" sz="1800" b="1" dirty="0" smtClean="0">
                <a:solidFill>
                  <a:srgbClr val="FFFF00"/>
                </a:solidFill>
              </a:rPr>
              <a:t>Klatovy – </a:t>
            </a:r>
            <a:r>
              <a:rPr lang="cs-CZ" sz="1800" dirty="0" smtClean="0">
                <a:solidFill>
                  <a:srgbClr val="FFFF00"/>
                </a:solidFill>
              </a:rPr>
              <a:t>černá věž na náměstí, barokní lékárna „U bílého jednorožce, katakomby s mumie pod jezuitským kostelem</a:t>
            </a:r>
          </a:p>
          <a:p>
            <a:pPr marL="457200" indent="-457200" algn="l">
              <a:buSzPct val="50000"/>
              <a:buFont typeface="Wingdings" pitchFamily="2" charset="2"/>
              <a:buChar char="q"/>
            </a:pPr>
            <a:r>
              <a:rPr lang="cs-CZ" sz="1800" b="1" dirty="0" smtClean="0">
                <a:solidFill>
                  <a:srgbClr val="FFFF00"/>
                </a:solidFill>
              </a:rPr>
              <a:t>Rabštejn nad Střelou – </a:t>
            </a:r>
            <a:r>
              <a:rPr lang="cs-CZ" sz="1800" dirty="0" smtClean="0">
                <a:solidFill>
                  <a:srgbClr val="FFFF00"/>
                </a:solidFill>
              </a:rPr>
              <a:t>z historické definice</a:t>
            </a:r>
            <a:r>
              <a:rPr lang="cs-CZ" sz="1800" b="1" dirty="0" smtClean="0">
                <a:solidFill>
                  <a:srgbClr val="FFFF00"/>
                </a:solidFill>
              </a:rPr>
              <a:t> </a:t>
            </a:r>
            <a:r>
              <a:rPr lang="cs-CZ" sz="1800" dirty="0" smtClean="0">
                <a:solidFill>
                  <a:srgbClr val="FFFF00"/>
                </a:solidFill>
              </a:rPr>
              <a:t>nejmenší město v Evropě (23 obyvatel v roce 2011), stavby lidové architektury, nepřístupný zámek</a:t>
            </a:r>
            <a:endParaRPr lang="cs-CZ" sz="1800" dirty="0">
              <a:solidFill>
                <a:srgbClr val="FF0000"/>
              </a:solidFill>
            </a:endParaRPr>
          </a:p>
        </p:txBody>
      </p:sp>
      <p:grpSp>
        <p:nvGrpSpPr>
          <p:cNvPr id="7" name="Skupina 6"/>
          <p:cNvGrpSpPr/>
          <p:nvPr/>
        </p:nvGrpSpPr>
        <p:grpSpPr>
          <a:xfrm>
            <a:off x="7242571" y="1275605"/>
            <a:ext cx="1787632" cy="2016224"/>
            <a:chOff x="7282627" y="1419622"/>
            <a:chExt cx="1787632" cy="2016224"/>
          </a:xfrm>
        </p:grpSpPr>
        <p:grpSp>
          <p:nvGrpSpPr>
            <p:cNvPr id="3" name="Skupina 2"/>
            <p:cNvGrpSpPr/>
            <p:nvPr/>
          </p:nvGrpSpPr>
          <p:grpSpPr>
            <a:xfrm>
              <a:off x="7282627" y="1419622"/>
              <a:ext cx="1787632" cy="2016224"/>
              <a:chOff x="6084168" y="1203598"/>
              <a:chExt cx="2448272" cy="3464044"/>
            </a:xfrm>
          </p:grpSpPr>
          <p:pic>
            <p:nvPicPr>
              <p:cNvPr id="2050" name="Picture 2" descr="http://notes3.czso.cz/csu/2008edicniplan.nsf/t/13002E0EFB/$File/13-320108m1.jpg"/>
              <p:cNvPicPr>
                <a:picLocks noChangeAspect="1" noChangeArrowheads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084168" y="1203598"/>
                <a:ext cx="2448272" cy="3464044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5" name="Ovál 4"/>
              <p:cNvSpPr/>
              <p:nvPr/>
            </p:nvSpPr>
            <p:spPr>
              <a:xfrm rot="19237584">
                <a:off x="7580396" y="1782855"/>
                <a:ext cx="350712" cy="475360"/>
              </a:xfrm>
              <a:prstGeom prst="ellipse">
                <a:avLst/>
              </a:prstGeom>
              <a:noFill/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8" name="Ovál 7"/>
            <p:cNvSpPr/>
            <p:nvPr/>
          </p:nvSpPr>
          <p:spPr>
            <a:xfrm rot="19237584">
              <a:off x="8250168" y="2433409"/>
              <a:ext cx="256076" cy="276680"/>
            </a:xfrm>
            <a:prstGeom prst="ellipse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Ovál 8"/>
            <p:cNvSpPr/>
            <p:nvPr/>
          </p:nvSpPr>
          <p:spPr>
            <a:xfrm rot="19237584">
              <a:off x="7799050" y="2333542"/>
              <a:ext cx="256076" cy="276680"/>
            </a:xfrm>
            <a:prstGeom prst="ellipse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3616775"/>
            <a:ext cx="1892829" cy="14196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276" y="3580196"/>
            <a:ext cx="1990374" cy="14927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" t="33978" r="29895" b="25691"/>
          <a:stretch/>
        </p:blipFill>
        <p:spPr bwMode="auto">
          <a:xfrm>
            <a:off x="7183424" y="3565615"/>
            <a:ext cx="1892829" cy="1451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" name="Podnadpis 2"/>
          <p:cNvSpPr txBox="1">
            <a:spLocks/>
          </p:cNvSpPr>
          <p:nvPr/>
        </p:nvSpPr>
        <p:spPr>
          <a:xfrm>
            <a:off x="2555776" y="4682215"/>
            <a:ext cx="1152129" cy="360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600" dirty="0" smtClean="0">
                <a:solidFill>
                  <a:srgbClr val="FF0000"/>
                </a:solidFill>
              </a:rPr>
              <a:t>Domažlice</a:t>
            </a:r>
          </a:p>
          <a:p>
            <a:endParaRPr lang="cs-CZ" dirty="0"/>
          </a:p>
        </p:txBody>
      </p:sp>
      <p:sp>
        <p:nvSpPr>
          <p:cNvPr id="17" name="Podnadpis 2"/>
          <p:cNvSpPr txBox="1">
            <a:spLocks/>
          </p:cNvSpPr>
          <p:nvPr/>
        </p:nvSpPr>
        <p:spPr>
          <a:xfrm>
            <a:off x="5619738" y="3616775"/>
            <a:ext cx="1152129" cy="360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600" dirty="0" smtClean="0">
                <a:solidFill>
                  <a:srgbClr val="FF0000"/>
                </a:solidFill>
              </a:rPr>
              <a:t>Klatovy</a:t>
            </a:r>
          </a:p>
          <a:p>
            <a:endParaRPr lang="cs-CZ" dirty="0"/>
          </a:p>
        </p:txBody>
      </p:sp>
      <p:sp>
        <p:nvSpPr>
          <p:cNvPr id="18" name="Podnadpis 2"/>
          <p:cNvSpPr txBox="1">
            <a:spLocks/>
          </p:cNvSpPr>
          <p:nvPr/>
        </p:nvSpPr>
        <p:spPr>
          <a:xfrm>
            <a:off x="6195802" y="4669078"/>
            <a:ext cx="1152129" cy="360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600" dirty="0" smtClean="0">
                <a:solidFill>
                  <a:srgbClr val="FF0000"/>
                </a:solidFill>
              </a:rPr>
              <a:t>Rabštejn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83044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http://www.rekreace.jannemec.com/tips/131.jpg">
            <a:hlinkClick r:id="rId2"/>
          </p:cNvPr>
          <p:cNvPicPr/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Photocopy/>
                    </a14:imgEffect>
                    <a14:imgEffect>
                      <a14:brightnessContrast contrast="-5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5143500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noFill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195486"/>
            <a:ext cx="8640960" cy="1102519"/>
          </a:xfrm>
        </p:spPr>
        <p:txBody>
          <a:bodyPr>
            <a:no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/>
            </a:r>
            <a:br>
              <a:rPr lang="cs-CZ" sz="3200" b="1" dirty="0" smtClean="0">
                <a:solidFill>
                  <a:srgbClr val="FF0000"/>
                </a:solidFill>
              </a:rPr>
            </a:br>
            <a:r>
              <a:rPr lang="cs-CZ" sz="3200" b="1" dirty="0" smtClean="0">
                <a:solidFill>
                  <a:srgbClr val="FF0000"/>
                </a:solidFill>
              </a:rPr>
              <a:t>TURISTICKÉ ATRAKTIVITY PLZEŇSKÉHO KRAJE</a:t>
            </a:r>
            <a:br>
              <a:rPr lang="cs-CZ" sz="3200" b="1" dirty="0" smtClean="0">
                <a:solidFill>
                  <a:srgbClr val="FF0000"/>
                </a:solidFill>
              </a:rPr>
            </a:br>
            <a:r>
              <a:rPr lang="cs-CZ" sz="3200" b="1" dirty="0" smtClean="0">
                <a:solidFill>
                  <a:srgbClr val="002060"/>
                </a:solidFill>
              </a:rPr>
              <a:t>KULTURNÍ </a:t>
            </a:r>
            <a:r>
              <a:rPr lang="cs-CZ" sz="3200" b="1" dirty="0">
                <a:solidFill>
                  <a:srgbClr val="002060"/>
                </a:solidFill>
              </a:rPr>
              <a:t>ATRAKTIVITY</a:t>
            </a:r>
            <a:r>
              <a:rPr lang="cs-CZ" sz="3200" dirty="0">
                <a:solidFill>
                  <a:srgbClr val="002060"/>
                </a:solidFill>
              </a:rPr>
              <a:t/>
            </a:r>
            <a:br>
              <a:rPr lang="cs-CZ" sz="3200" dirty="0">
                <a:solidFill>
                  <a:srgbClr val="002060"/>
                </a:solidFill>
              </a:rPr>
            </a:br>
            <a:r>
              <a:rPr lang="cs-CZ" sz="3200" b="1" dirty="0" smtClean="0">
                <a:solidFill>
                  <a:srgbClr val="FF0000"/>
                </a:solidFill>
              </a:rPr>
              <a:t/>
            </a:r>
            <a:br>
              <a:rPr lang="cs-CZ" sz="3200" b="1" dirty="0" smtClean="0">
                <a:solidFill>
                  <a:srgbClr val="FF0000"/>
                </a:solidFill>
              </a:rPr>
            </a:b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6" name="Podnadpis 2"/>
          <p:cNvSpPr>
            <a:spLocks noGrp="1"/>
          </p:cNvSpPr>
          <p:nvPr>
            <p:ph type="subTitle" idx="1"/>
          </p:nvPr>
        </p:nvSpPr>
        <p:spPr>
          <a:xfrm>
            <a:off x="107504" y="941883"/>
            <a:ext cx="5976664" cy="4083918"/>
          </a:xfrm>
        </p:spPr>
        <p:txBody>
          <a:bodyPr>
            <a:normAutofit/>
          </a:bodyPr>
          <a:lstStyle/>
          <a:p>
            <a:pPr algn="l"/>
            <a:r>
              <a:rPr lang="cs-CZ" sz="2400" b="1" dirty="0" smtClean="0">
                <a:solidFill>
                  <a:srgbClr val="FF0000"/>
                </a:solidFill>
              </a:rPr>
              <a:t>NEJVÝZNAMNĚJŠÍ HRADY, ZÁMKY, CÍRKEVNÍ STAVBY</a:t>
            </a:r>
          </a:p>
          <a:p>
            <a:pPr marL="457200" indent="-457200" algn="l">
              <a:buSzPct val="50000"/>
              <a:buFont typeface="Wingdings" pitchFamily="2" charset="2"/>
              <a:buChar char="q"/>
            </a:pPr>
            <a:r>
              <a:rPr lang="cs-CZ" sz="2000" b="1" dirty="0" smtClean="0">
                <a:solidFill>
                  <a:srgbClr val="FFFF00"/>
                </a:solidFill>
              </a:rPr>
              <a:t>Manětín – </a:t>
            </a:r>
            <a:r>
              <a:rPr lang="cs-CZ" sz="2000" dirty="0" smtClean="0">
                <a:solidFill>
                  <a:srgbClr val="FFFF00"/>
                </a:solidFill>
              </a:rPr>
              <a:t>„perla českého baroka“</a:t>
            </a:r>
            <a:endParaRPr lang="cs-CZ" sz="2000" dirty="0">
              <a:solidFill>
                <a:srgbClr val="FFFF00"/>
              </a:solidFill>
            </a:endParaRPr>
          </a:p>
          <a:p>
            <a:pPr marL="457200" indent="-457200" algn="l">
              <a:buSzPct val="50000"/>
              <a:buFont typeface="Wingdings" pitchFamily="2" charset="2"/>
              <a:buChar char="q"/>
            </a:pPr>
            <a:r>
              <a:rPr lang="cs-CZ" sz="2000" b="1" dirty="0" smtClean="0">
                <a:solidFill>
                  <a:srgbClr val="FFFF00"/>
                </a:solidFill>
              </a:rPr>
              <a:t>Horšovský Týn – </a:t>
            </a:r>
            <a:r>
              <a:rPr lang="cs-CZ" sz="2000" dirty="0" smtClean="0">
                <a:solidFill>
                  <a:srgbClr val="FFFF00"/>
                </a:solidFill>
              </a:rPr>
              <a:t>hrad a zámek 10 km od Domažlic</a:t>
            </a:r>
          </a:p>
          <a:p>
            <a:pPr marL="457200" indent="-457200" algn="l">
              <a:buSzPct val="50000"/>
              <a:buFont typeface="Wingdings" pitchFamily="2" charset="2"/>
              <a:buChar char="q"/>
            </a:pPr>
            <a:r>
              <a:rPr lang="cs-CZ" sz="2000" b="1" dirty="0" smtClean="0">
                <a:solidFill>
                  <a:srgbClr val="FFFF00"/>
                </a:solidFill>
              </a:rPr>
              <a:t>Švihov – </a:t>
            </a:r>
            <a:r>
              <a:rPr lang="cs-CZ" sz="2000" dirty="0" smtClean="0">
                <a:solidFill>
                  <a:srgbClr val="FFFF00"/>
                </a:solidFill>
              </a:rPr>
              <a:t>vodní hrad</a:t>
            </a:r>
            <a:r>
              <a:rPr lang="cs-CZ" sz="2000" b="1" dirty="0" smtClean="0">
                <a:solidFill>
                  <a:srgbClr val="FFFF00"/>
                </a:solidFill>
              </a:rPr>
              <a:t> </a:t>
            </a:r>
            <a:r>
              <a:rPr lang="cs-CZ" sz="2000" dirty="0" smtClean="0">
                <a:solidFill>
                  <a:srgbClr val="FFFF00"/>
                </a:solidFill>
              </a:rPr>
              <a:t>u Klatov</a:t>
            </a:r>
          </a:p>
          <a:p>
            <a:pPr marL="457200" indent="-457200" algn="l">
              <a:buSzPct val="50000"/>
              <a:buFont typeface="Wingdings" pitchFamily="2" charset="2"/>
              <a:buChar char="q"/>
            </a:pPr>
            <a:r>
              <a:rPr lang="cs-CZ" sz="2000" b="1" dirty="0" smtClean="0">
                <a:solidFill>
                  <a:srgbClr val="FFFF00"/>
                </a:solidFill>
              </a:rPr>
              <a:t>Kozel –</a:t>
            </a:r>
            <a:r>
              <a:rPr lang="cs-CZ" sz="2000" dirty="0" smtClean="0">
                <a:solidFill>
                  <a:srgbClr val="FFFF00"/>
                </a:solidFill>
              </a:rPr>
              <a:t> zámek jako letní sídlo poblíž Plzně</a:t>
            </a:r>
          </a:p>
          <a:p>
            <a:pPr marL="457200" indent="-457200" algn="l">
              <a:buSzPct val="50000"/>
              <a:buFont typeface="Wingdings" pitchFamily="2" charset="2"/>
              <a:buChar char="q"/>
            </a:pPr>
            <a:r>
              <a:rPr lang="cs-CZ" sz="2000" b="1" dirty="0" smtClean="0">
                <a:solidFill>
                  <a:srgbClr val="FFFF00"/>
                </a:solidFill>
              </a:rPr>
              <a:t>Rábí – </a:t>
            </a:r>
            <a:r>
              <a:rPr lang="cs-CZ" sz="2000" dirty="0" smtClean="0">
                <a:solidFill>
                  <a:srgbClr val="FFFF00"/>
                </a:solidFill>
              </a:rPr>
              <a:t>30 km východně od Klatov</a:t>
            </a:r>
          </a:p>
          <a:p>
            <a:pPr marL="457200" indent="-457200" algn="l">
              <a:buSzPct val="50000"/>
              <a:buFont typeface="Wingdings" pitchFamily="2" charset="2"/>
              <a:buChar char="q"/>
            </a:pPr>
            <a:r>
              <a:rPr lang="cs-CZ" sz="2000" b="1" dirty="0">
                <a:solidFill>
                  <a:srgbClr val="FFFF00"/>
                </a:solidFill>
              </a:rPr>
              <a:t>k</a:t>
            </a:r>
            <a:r>
              <a:rPr lang="cs-CZ" sz="2000" b="1" dirty="0" smtClean="0">
                <a:solidFill>
                  <a:srgbClr val="FFFF00"/>
                </a:solidFill>
              </a:rPr>
              <a:t>lášter Plasy </a:t>
            </a:r>
            <a:r>
              <a:rPr lang="cs-CZ" sz="2000" dirty="0" smtClean="0">
                <a:solidFill>
                  <a:srgbClr val="FFFF00"/>
                </a:solidFill>
              </a:rPr>
              <a:t>– cisterciácký klášter s hrobkou kancléře Metternicha</a:t>
            </a:r>
          </a:p>
          <a:p>
            <a:pPr marL="457200" indent="-457200" algn="l">
              <a:buSzPct val="50000"/>
              <a:buFont typeface="Wingdings" pitchFamily="2" charset="2"/>
              <a:buChar char="q"/>
            </a:pPr>
            <a:r>
              <a:rPr lang="cs-CZ" sz="2000" b="1" dirty="0" smtClean="0">
                <a:solidFill>
                  <a:srgbClr val="FFFF00"/>
                </a:solidFill>
              </a:rPr>
              <a:t>Klášter Kladruby – </a:t>
            </a:r>
            <a:r>
              <a:rPr lang="cs-CZ" sz="2000" dirty="0" smtClean="0">
                <a:solidFill>
                  <a:srgbClr val="FFFF00"/>
                </a:solidFill>
              </a:rPr>
              <a:t>benediktýnský klášter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6" name="Podnadpis 2"/>
          <p:cNvSpPr txBox="1">
            <a:spLocks/>
          </p:cNvSpPr>
          <p:nvPr/>
        </p:nvSpPr>
        <p:spPr>
          <a:xfrm>
            <a:off x="-1620688" y="4862235"/>
            <a:ext cx="1152129" cy="360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600" dirty="0" smtClean="0">
                <a:solidFill>
                  <a:srgbClr val="FF0000"/>
                </a:solidFill>
              </a:rPr>
              <a:t>Domažlice</a:t>
            </a:r>
          </a:p>
          <a:p>
            <a:endParaRPr lang="cs-CZ" dirty="0"/>
          </a:p>
        </p:txBody>
      </p:sp>
      <p:sp>
        <p:nvSpPr>
          <p:cNvPr id="17" name="Podnadpis 2"/>
          <p:cNvSpPr txBox="1">
            <a:spLocks/>
          </p:cNvSpPr>
          <p:nvPr/>
        </p:nvSpPr>
        <p:spPr>
          <a:xfrm>
            <a:off x="-1620688" y="3867894"/>
            <a:ext cx="1152129" cy="360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600" dirty="0" smtClean="0">
                <a:solidFill>
                  <a:srgbClr val="FF0000"/>
                </a:solidFill>
              </a:rPr>
              <a:t>Klatovy</a:t>
            </a:r>
          </a:p>
          <a:p>
            <a:endParaRPr lang="cs-CZ" dirty="0"/>
          </a:p>
        </p:txBody>
      </p:sp>
      <p:sp>
        <p:nvSpPr>
          <p:cNvPr id="18" name="Podnadpis 2"/>
          <p:cNvSpPr txBox="1">
            <a:spLocks/>
          </p:cNvSpPr>
          <p:nvPr/>
        </p:nvSpPr>
        <p:spPr>
          <a:xfrm>
            <a:off x="-1624781" y="4358615"/>
            <a:ext cx="1152129" cy="360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600" dirty="0" smtClean="0">
                <a:solidFill>
                  <a:srgbClr val="FF0000"/>
                </a:solidFill>
              </a:rPr>
              <a:t>Rabštejn</a:t>
            </a:r>
          </a:p>
          <a:p>
            <a:endParaRPr lang="cs-CZ" dirty="0"/>
          </a:p>
        </p:txBody>
      </p:sp>
      <p:grpSp>
        <p:nvGrpSpPr>
          <p:cNvPr id="11" name="Skupina 10"/>
          <p:cNvGrpSpPr/>
          <p:nvPr/>
        </p:nvGrpSpPr>
        <p:grpSpPr>
          <a:xfrm>
            <a:off x="6419914" y="1743658"/>
            <a:ext cx="2421797" cy="2794977"/>
            <a:chOff x="6419914" y="1743658"/>
            <a:chExt cx="2421797" cy="2794977"/>
          </a:xfrm>
        </p:grpSpPr>
        <p:grpSp>
          <p:nvGrpSpPr>
            <p:cNvPr id="10" name="Skupina 9"/>
            <p:cNvGrpSpPr/>
            <p:nvPr/>
          </p:nvGrpSpPr>
          <p:grpSpPr>
            <a:xfrm>
              <a:off x="6419914" y="1743658"/>
              <a:ext cx="2421797" cy="2794977"/>
              <a:chOff x="6419914" y="1743658"/>
              <a:chExt cx="2421797" cy="2794977"/>
            </a:xfrm>
          </p:grpSpPr>
          <p:grpSp>
            <p:nvGrpSpPr>
              <p:cNvPr id="19" name="Skupina 18"/>
              <p:cNvGrpSpPr/>
              <p:nvPr/>
            </p:nvGrpSpPr>
            <p:grpSpPr>
              <a:xfrm>
                <a:off x="6419914" y="1743658"/>
                <a:ext cx="2421797" cy="2794977"/>
                <a:chOff x="7282627" y="1419622"/>
                <a:chExt cx="1787632" cy="2016224"/>
              </a:xfrm>
            </p:grpSpPr>
            <p:grpSp>
              <p:nvGrpSpPr>
                <p:cNvPr id="20" name="Skupina 19"/>
                <p:cNvGrpSpPr/>
                <p:nvPr/>
              </p:nvGrpSpPr>
              <p:grpSpPr>
                <a:xfrm>
                  <a:off x="7282627" y="1419622"/>
                  <a:ext cx="1787632" cy="2016224"/>
                  <a:chOff x="6084168" y="1203598"/>
                  <a:chExt cx="2448272" cy="3464044"/>
                </a:xfrm>
              </p:grpSpPr>
              <p:pic>
                <p:nvPicPr>
                  <p:cNvPr id="23" name="Picture 2" descr="http://notes3.czso.cz/csu/2008edicniplan.nsf/t/13002E0EFB/$File/13-320108m1.jpg"/>
                  <p:cNvPicPr>
                    <a:picLocks noChangeAspect="1" noChangeArrowheads="1"/>
                  </p:cNvPicPr>
                  <p:nvPr/>
                </p:nvPicPr>
                <p:blipFill>
                  <a:blip r:embed="rId5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:blipFill>
                <p:spPr bwMode="auto">
                  <a:xfrm>
                    <a:off x="6084168" y="1203598"/>
                    <a:ext cx="2448272" cy="3464044"/>
                  </a:xfrm>
                  <a:prstGeom prst="rect">
                    <a:avLst/>
                  </a:prstGeom>
                  <a:noFill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</p:pic>
              <p:sp>
                <p:nvSpPr>
                  <p:cNvPr id="24" name="Ovál 23"/>
                  <p:cNvSpPr/>
                  <p:nvPr/>
                </p:nvSpPr>
                <p:spPr>
                  <a:xfrm rot="19237584">
                    <a:off x="7674358" y="1901696"/>
                    <a:ext cx="175356" cy="237681"/>
                  </a:xfrm>
                  <a:prstGeom prst="ellipse">
                    <a:avLst/>
                  </a:prstGeom>
                  <a:noFill/>
                  <a:ln>
                    <a:solidFill>
                      <a:srgbClr val="FF000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</p:grpSp>
            <p:sp>
              <p:nvSpPr>
                <p:cNvPr id="21" name="Ovál 20"/>
                <p:cNvSpPr/>
                <p:nvPr/>
              </p:nvSpPr>
              <p:spPr>
                <a:xfrm rot="19237584">
                  <a:off x="8320209" y="2390919"/>
                  <a:ext cx="128038" cy="138341"/>
                </a:xfrm>
                <a:prstGeom prst="ellipse">
                  <a:avLst/>
                </a:prstGeom>
                <a:noFill/>
                <a:ln>
                  <a:solidFill>
                    <a:srgbClr val="FF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2" name="Ovál 21"/>
                <p:cNvSpPr/>
                <p:nvPr/>
              </p:nvSpPr>
              <p:spPr>
                <a:xfrm rot="19237584">
                  <a:off x="7915602" y="2358563"/>
                  <a:ext cx="128038" cy="138341"/>
                </a:xfrm>
                <a:prstGeom prst="ellipse">
                  <a:avLst/>
                </a:prstGeom>
                <a:noFill/>
                <a:ln>
                  <a:solidFill>
                    <a:srgbClr val="FF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sp>
            <p:nvSpPr>
              <p:cNvPr id="25" name="Ovál 24"/>
              <p:cNvSpPr/>
              <p:nvPr/>
            </p:nvSpPr>
            <p:spPr>
              <a:xfrm rot="19237584">
                <a:off x="8022365" y="2346720"/>
                <a:ext cx="173460" cy="191774"/>
              </a:xfrm>
              <a:prstGeom prst="ellipse">
                <a:avLst/>
              </a:prstGeom>
              <a:noFill/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6" name="Ovál 25"/>
              <p:cNvSpPr/>
              <p:nvPr/>
            </p:nvSpPr>
            <p:spPr>
              <a:xfrm rot="19237584">
                <a:off x="7200807" y="2507083"/>
                <a:ext cx="173460" cy="191774"/>
              </a:xfrm>
              <a:prstGeom prst="ellipse">
                <a:avLst/>
              </a:prstGeom>
              <a:noFill/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27" name="Ovál 26"/>
            <p:cNvSpPr/>
            <p:nvPr/>
          </p:nvSpPr>
          <p:spPr>
            <a:xfrm rot="19237584">
              <a:off x="8052725" y="2546279"/>
              <a:ext cx="173460" cy="191774"/>
            </a:xfrm>
            <a:prstGeom prst="ellipse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8" name="Ovál 27"/>
          <p:cNvSpPr/>
          <p:nvPr/>
        </p:nvSpPr>
        <p:spPr>
          <a:xfrm rot="19237584">
            <a:off x="8429567" y="3541110"/>
            <a:ext cx="173460" cy="19177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04590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http://www.rekreace.jannemec.com/tips/131.jpg">
            <a:hlinkClick r:id="rId2"/>
          </p:cNvPr>
          <p:cNvPicPr/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Photocopy/>
                    </a14:imgEffect>
                    <a14:imgEffect>
                      <a14:brightnessContrast contrast="-5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5143500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noFill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195486"/>
            <a:ext cx="8640960" cy="1102519"/>
          </a:xfrm>
        </p:spPr>
        <p:txBody>
          <a:bodyPr>
            <a:no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/>
            </a:r>
            <a:br>
              <a:rPr lang="cs-CZ" sz="3200" b="1" dirty="0" smtClean="0">
                <a:solidFill>
                  <a:srgbClr val="FF0000"/>
                </a:solidFill>
              </a:rPr>
            </a:br>
            <a:r>
              <a:rPr lang="cs-CZ" sz="3200" b="1" dirty="0" smtClean="0">
                <a:solidFill>
                  <a:srgbClr val="FF0000"/>
                </a:solidFill>
              </a:rPr>
              <a:t>TURISTICKÉ ATRAKTIVITY PLZEŇSKÉHO KRAJE</a:t>
            </a:r>
            <a:br>
              <a:rPr lang="cs-CZ" sz="3200" b="1" dirty="0" smtClean="0">
                <a:solidFill>
                  <a:srgbClr val="FF0000"/>
                </a:solidFill>
              </a:rPr>
            </a:br>
            <a:r>
              <a:rPr lang="cs-CZ" sz="3200" b="1" dirty="0" smtClean="0">
                <a:solidFill>
                  <a:srgbClr val="002060"/>
                </a:solidFill>
              </a:rPr>
              <a:t>KULTURNÍ </a:t>
            </a:r>
            <a:r>
              <a:rPr lang="cs-CZ" sz="3200" b="1" dirty="0">
                <a:solidFill>
                  <a:srgbClr val="002060"/>
                </a:solidFill>
              </a:rPr>
              <a:t>ATRAKTIVITY</a:t>
            </a:r>
            <a:r>
              <a:rPr lang="cs-CZ" sz="3200" dirty="0">
                <a:solidFill>
                  <a:srgbClr val="002060"/>
                </a:solidFill>
              </a:rPr>
              <a:t/>
            </a:r>
            <a:br>
              <a:rPr lang="cs-CZ" sz="3200" dirty="0">
                <a:solidFill>
                  <a:srgbClr val="002060"/>
                </a:solidFill>
              </a:rPr>
            </a:br>
            <a:r>
              <a:rPr lang="cs-CZ" sz="3200" b="1" dirty="0" smtClean="0">
                <a:solidFill>
                  <a:srgbClr val="FF0000"/>
                </a:solidFill>
              </a:rPr>
              <a:t/>
            </a:r>
            <a:br>
              <a:rPr lang="cs-CZ" sz="3200" b="1" dirty="0" smtClean="0">
                <a:solidFill>
                  <a:srgbClr val="FF0000"/>
                </a:solidFill>
              </a:rPr>
            </a:b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6" name="Podnadpis 2"/>
          <p:cNvSpPr>
            <a:spLocks noGrp="1"/>
          </p:cNvSpPr>
          <p:nvPr>
            <p:ph type="subTitle" idx="1"/>
          </p:nvPr>
        </p:nvSpPr>
        <p:spPr>
          <a:xfrm>
            <a:off x="1187624" y="915567"/>
            <a:ext cx="6768752" cy="504056"/>
          </a:xfrm>
        </p:spPr>
        <p:txBody>
          <a:bodyPr>
            <a:normAutofit/>
          </a:bodyPr>
          <a:lstStyle/>
          <a:p>
            <a:pPr algn="l"/>
            <a:r>
              <a:rPr lang="cs-CZ" sz="2400" b="1" dirty="0" smtClean="0">
                <a:solidFill>
                  <a:srgbClr val="FF0000"/>
                </a:solidFill>
              </a:rPr>
              <a:t>NEJVÝZNAMNĚJŠÍ HRADY, ZÁMKY, CÍRKEVNÍ STAVBY</a:t>
            </a:r>
          </a:p>
        </p:txBody>
      </p:sp>
      <p:sp>
        <p:nvSpPr>
          <p:cNvPr id="17" name="Podnadpis 2"/>
          <p:cNvSpPr txBox="1">
            <a:spLocks/>
          </p:cNvSpPr>
          <p:nvPr/>
        </p:nvSpPr>
        <p:spPr>
          <a:xfrm>
            <a:off x="1734791" y="4718655"/>
            <a:ext cx="1152129" cy="360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600" dirty="0" smtClean="0">
                <a:solidFill>
                  <a:srgbClr val="FF0000"/>
                </a:solidFill>
              </a:rPr>
              <a:t>Rábí</a:t>
            </a:r>
          </a:p>
          <a:p>
            <a:endParaRPr lang="cs-CZ" dirty="0"/>
          </a:p>
        </p:txBody>
      </p:sp>
      <p:sp>
        <p:nvSpPr>
          <p:cNvPr id="18" name="Podnadpis 2"/>
          <p:cNvSpPr txBox="1">
            <a:spLocks/>
          </p:cNvSpPr>
          <p:nvPr/>
        </p:nvSpPr>
        <p:spPr>
          <a:xfrm>
            <a:off x="6392833" y="4713308"/>
            <a:ext cx="1152129" cy="360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600" dirty="0" smtClean="0">
                <a:solidFill>
                  <a:srgbClr val="FF0000"/>
                </a:solidFill>
              </a:rPr>
              <a:t>Plasy</a:t>
            </a:r>
          </a:p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322" y="1350981"/>
            <a:ext cx="1988840" cy="14916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350981"/>
            <a:ext cx="1988840" cy="14916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1350981"/>
            <a:ext cx="1988840" cy="14916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8898" y="1295362"/>
            <a:ext cx="2017493" cy="15131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150" t="18566" r="13869" b="24445"/>
          <a:stretch/>
        </p:blipFill>
        <p:spPr bwMode="auto">
          <a:xfrm>
            <a:off x="3598293" y="3233655"/>
            <a:ext cx="1972871" cy="14796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7" name="Podnadpis 2"/>
          <p:cNvSpPr txBox="1">
            <a:spLocks/>
          </p:cNvSpPr>
          <p:nvPr/>
        </p:nvSpPr>
        <p:spPr>
          <a:xfrm>
            <a:off x="7401579" y="2829333"/>
            <a:ext cx="1152129" cy="360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600" dirty="0">
                <a:solidFill>
                  <a:srgbClr val="FF0000"/>
                </a:solidFill>
              </a:rPr>
              <a:t>K</a:t>
            </a:r>
            <a:r>
              <a:rPr lang="cs-CZ" sz="1600" dirty="0" smtClean="0">
                <a:solidFill>
                  <a:srgbClr val="FF0000"/>
                </a:solidFill>
              </a:rPr>
              <a:t>ozel</a:t>
            </a:r>
          </a:p>
          <a:p>
            <a:endParaRPr lang="cs-CZ" dirty="0"/>
          </a:p>
        </p:txBody>
      </p:sp>
      <p:sp>
        <p:nvSpPr>
          <p:cNvPr id="28" name="Podnadpis 2"/>
          <p:cNvSpPr txBox="1">
            <a:spLocks/>
          </p:cNvSpPr>
          <p:nvPr/>
        </p:nvSpPr>
        <p:spPr>
          <a:xfrm>
            <a:off x="4008663" y="4718655"/>
            <a:ext cx="1152129" cy="360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600" dirty="0" smtClean="0">
                <a:solidFill>
                  <a:srgbClr val="FF0000"/>
                </a:solidFill>
              </a:rPr>
              <a:t>Kladruby</a:t>
            </a:r>
          </a:p>
          <a:p>
            <a:endParaRPr lang="cs-CZ" dirty="0"/>
          </a:p>
        </p:txBody>
      </p:sp>
      <p:sp>
        <p:nvSpPr>
          <p:cNvPr id="29" name="Podnadpis 2"/>
          <p:cNvSpPr txBox="1">
            <a:spLocks/>
          </p:cNvSpPr>
          <p:nvPr/>
        </p:nvSpPr>
        <p:spPr>
          <a:xfrm>
            <a:off x="5134371" y="2829333"/>
            <a:ext cx="1152129" cy="360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600" dirty="0" smtClean="0">
                <a:solidFill>
                  <a:srgbClr val="FF0000"/>
                </a:solidFill>
              </a:rPr>
              <a:t>Švihov</a:t>
            </a:r>
            <a:endParaRPr lang="cs-CZ" dirty="0"/>
          </a:p>
        </p:txBody>
      </p:sp>
      <p:sp>
        <p:nvSpPr>
          <p:cNvPr id="30" name="Podnadpis 2"/>
          <p:cNvSpPr txBox="1">
            <a:spLocks/>
          </p:cNvSpPr>
          <p:nvPr/>
        </p:nvSpPr>
        <p:spPr>
          <a:xfrm>
            <a:off x="582662" y="2829333"/>
            <a:ext cx="1152129" cy="360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600" dirty="0" smtClean="0">
                <a:solidFill>
                  <a:srgbClr val="FF0000"/>
                </a:solidFill>
              </a:rPr>
              <a:t>Manětín</a:t>
            </a:r>
          </a:p>
          <a:p>
            <a:endParaRPr lang="cs-CZ" dirty="0"/>
          </a:p>
        </p:txBody>
      </p:sp>
      <p:sp>
        <p:nvSpPr>
          <p:cNvPr id="31" name="Podnadpis 2"/>
          <p:cNvSpPr txBox="1">
            <a:spLocks/>
          </p:cNvSpPr>
          <p:nvPr/>
        </p:nvSpPr>
        <p:spPr>
          <a:xfrm>
            <a:off x="2770847" y="2829333"/>
            <a:ext cx="1584811" cy="360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600" dirty="0" smtClean="0">
                <a:solidFill>
                  <a:srgbClr val="FF0000"/>
                </a:solidFill>
              </a:rPr>
              <a:t>Horšovský Týn</a:t>
            </a:r>
          </a:p>
          <a:p>
            <a:endParaRPr lang="cs-CZ" dirty="0"/>
          </a:p>
        </p:txBody>
      </p:sp>
      <p:pic>
        <p:nvPicPr>
          <p:cNvPr id="1026" name="Picture 2" descr="File:Plasy aerial.jpg">
            <a:hlinkClick r:id="rId10"/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59" y="3247522"/>
            <a:ext cx="2152279" cy="14833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File:Hrad Rabí s hradním kostelem Nejsvětější Trojice, část stojící, část zřícenina a archeologické stopy (Rabí) (14).jpg">
            <a:hlinkClick r:id="rId12"/>
          </p:cNvPr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0311" y="3248596"/>
            <a:ext cx="2011935" cy="1464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677233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17" grpId="0"/>
      <p:bldP spid="18" grpId="0"/>
      <p:bldP spid="27" grpId="0"/>
      <p:bldP spid="28" grpId="0"/>
      <p:bldP spid="29" grpId="0"/>
      <p:bldP spid="30" grpId="0"/>
      <p:bldP spid="3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http://www.rekreace.jannemec.com/tips/131.jpg">
            <a:hlinkClick r:id="rId2"/>
          </p:cNvPr>
          <p:cNvPicPr/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Photocopy/>
                    </a14:imgEffect>
                    <a14:imgEffect>
                      <a14:brightnessContrast contrast="-5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5143500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noFill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195486"/>
            <a:ext cx="8640960" cy="1102519"/>
          </a:xfrm>
        </p:spPr>
        <p:txBody>
          <a:bodyPr>
            <a:no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/>
            </a:r>
            <a:br>
              <a:rPr lang="cs-CZ" sz="3200" b="1" dirty="0" smtClean="0">
                <a:solidFill>
                  <a:srgbClr val="FF0000"/>
                </a:solidFill>
              </a:rPr>
            </a:br>
            <a:r>
              <a:rPr lang="cs-CZ" sz="3200" b="1" dirty="0" smtClean="0">
                <a:solidFill>
                  <a:srgbClr val="FF0000"/>
                </a:solidFill>
              </a:rPr>
              <a:t>TURISTICKÉ ATRAKTIVITY PLZEŇSKÉHO KRAJE</a:t>
            </a:r>
            <a:br>
              <a:rPr lang="cs-CZ" sz="3200" b="1" dirty="0" smtClean="0">
                <a:solidFill>
                  <a:srgbClr val="FF0000"/>
                </a:solidFill>
              </a:rPr>
            </a:br>
            <a:r>
              <a:rPr lang="cs-CZ" sz="3200" b="1" dirty="0" smtClean="0">
                <a:solidFill>
                  <a:srgbClr val="002060"/>
                </a:solidFill>
              </a:rPr>
              <a:t>KULTURNÍ </a:t>
            </a:r>
            <a:r>
              <a:rPr lang="cs-CZ" sz="3200" b="1" dirty="0">
                <a:solidFill>
                  <a:srgbClr val="002060"/>
                </a:solidFill>
              </a:rPr>
              <a:t>ATRAKTIVITY</a:t>
            </a:r>
            <a:r>
              <a:rPr lang="cs-CZ" sz="3200" dirty="0">
                <a:solidFill>
                  <a:srgbClr val="002060"/>
                </a:solidFill>
              </a:rPr>
              <a:t/>
            </a:r>
            <a:br>
              <a:rPr lang="cs-CZ" sz="3200" dirty="0">
                <a:solidFill>
                  <a:srgbClr val="002060"/>
                </a:solidFill>
              </a:rPr>
            </a:br>
            <a:r>
              <a:rPr lang="cs-CZ" sz="3200" b="1" dirty="0" smtClean="0">
                <a:solidFill>
                  <a:srgbClr val="FF0000"/>
                </a:solidFill>
              </a:rPr>
              <a:t/>
            </a:r>
            <a:br>
              <a:rPr lang="cs-CZ" sz="3200" b="1" dirty="0" smtClean="0">
                <a:solidFill>
                  <a:srgbClr val="FF0000"/>
                </a:solidFill>
              </a:rPr>
            </a:b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6" name="Podnadpis 2"/>
          <p:cNvSpPr>
            <a:spLocks noGrp="1"/>
          </p:cNvSpPr>
          <p:nvPr>
            <p:ph type="subTitle" idx="1"/>
          </p:nvPr>
        </p:nvSpPr>
        <p:spPr>
          <a:xfrm>
            <a:off x="107504" y="941883"/>
            <a:ext cx="6840760" cy="4083918"/>
          </a:xfrm>
        </p:spPr>
        <p:txBody>
          <a:bodyPr>
            <a:normAutofit/>
          </a:bodyPr>
          <a:lstStyle/>
          <a:p>
            <a:pPr algn="l"/>
            <a:r>
              <a:rPr lang="cs-CZ" sz="2400" b="1" dirty="0" smtClean="0">
                <a:solidFill>
                  <a:srgbClr val="FF0000"/>
                </a:solidFill>
              </a:rPr>
              <a:t>OSTATNÍ TURISTICKÉ ATRAKTIVITY</a:t>
            </a:r>
          </a:p>
          <a:p>
            <a:pPr marL="457200" indent="-457200" algn="l">
              <a:buSzPct val="50000"/>
              <a:buFont typeface="Wingdings" pitchFamily="2" charset="2"/>
              <a:buChar char="q"/>
            </a:pPr>
            <a:r>
              <a:rPr lang="cs-CZ" sz="2800" b="1" dirty="0">
                <a:solidFill>
                  <a:srgbClr val="FFFF00"/>
                </a:solidFill>
              </a:rPr>
              <a:t>l</a:t>
            </a:r>
            <a:r>
              <a:rPr lang="cs-CZ" sz="2800" b="1" dirty="0" smtClean="0">
                <a:solidFill>
                  <a:srgbClr val="FFFF00"/>
                </a:solidFill>
              </a:rPr>
              <a:t>ázeňství: Konstantinovy Lázně (</a:t>
            </a:r>
            <a:r>
              <a:rPr lang="cs-CZ" sz="2800" dirty="0" smtClean="0">
                <a:solidFill>
                  <a:srgbClr val="FFFF00"/>
                </a:solidFill>
              </a:rPr>
              <a:t>především léčba srdečních chorob) </a:t>
            </a:r>
          </a:p>
          <a:p>
            <a:pPr marL="457200" indent="-457200" algn="l">
              <a:buSzPct val="50000"/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FF00"/>
                </a:solidFill>
              </a:rPr>
              <a:t>nejvýznamnější muzea: </a:t>
            </a:r>
            <a:r>
              <a:rPr lang="cs-CZ" sz="2800" dirty="0">
                <a:solidFill>
                  <a:srgbClr val="FFFF00"/>
                </a:solidFill>
              </a:rPr>
              <a:t>Z</a:t>
            </a:r>
            <a:r>
              <a:rPr lang="cs-CZ" sz="2800" dirty="0" smtClean="0">
                <a:solidFill>
                  <a:srgbClr val="FFFF00"/>
                </a:solidFill>
              </a:rPr>
              <a:t>ápadočeské muzeum v Plzni, muzeum Šumavy v Sušici, muzeum Chodska v Domažlicích, Vlastivědné muzeum dr. Hostaše v </a:t>
            </a:r>
            <a:r>
              <a:rPr lang="cs-CZ" sz="2800" dirty="0">
                <a:solidFill>
                  <a:srgbClr val="FFFF00"/>
                </a:solidFill>
              </a:rPr>
              <a:t>K</a:t>
            </a:r>
            <a:r>
              <a:rPr lang="cs-CZ" sz="2800" dirty="0" smtClean="0">
                <a:solidFill>
                  <a:srgbClr val="FFFF00"/>
                </a:solidFill>
              </a:rPr>
              <a:t>latovech </a:t>
            </a:r>
          </a:p>
        </p:txBody>
      </p:sp>
      <p:sp>
        <p:nvSpPr>
          <p:cNvPr id="17" name="Podnadpis 2"/>
          <p:cNvSpPr txBox="1">
            <a:spLocks/>
          </p:cNvSpPr>
          <p:nvPr/>
        </p:nvSpPr>
        <p:spPr>
          <a:xfrm>
            <a:off x="7105556" y="4718655"/>
            <a:ext cx="1872208" cy="36004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600" dirty="0" smtClean="0">
                <a:solidFill>
                  <a:srgbClr val="FF0000"/>
                </a:solidFill>
              </a:rPr>
              <a:t>Konstantinovy Lázně</a:t>
            </a:r>
          </a:p>
          <a:p>
            <a:endParaRPr lang="cs-CZ" dirty="0"/>
          </a:p>
        </p:txBody>
      </p:sp>
      <p:grpSp>
        <p:nvGrpSpPr>
          <p:cNvPr id="10" name="Skupina 9"/>
          <p:cNvGrpSpPr/>
          <p:nvPr/>
        </p:nvGrpSpPr>
        <p:grpSpPr>
          <a:xfrm>
            <a:off x="7062165" y="985189"/>
            <a:ext cx="1968510" cy="2124236"/>
            <a:chOff x="6419914" y="1743658"/>
            <a:chExt cx="2421797" cy="2794977"/>
          </a:xfrm>
        </p:grpSpPr>
        <p:grpSp>
          <p:nvGrpSpPr>
            <p:cNvPr id="19" name="Skupina 18"/>
            <p:cNvGrpSpPr/>
            <p:nvPr/>
          </p:nvGrpSpPr>
          <p:grpSpPr>
            <a:xfrm>
              <a:off x="6419914" y="1743658"/>
              <a:ext cx="2421797" cy="2794977"/>
              <a:chOff x="7282627" y="1419622"/>
              <a:chExt cx="1787632" cy="2016224"/>
            </a:xfrm>
          </p:grpSpPr>
          <p:grpSp>
            <p:nvGrpSpPr>
              <p:cNvPr id="20" name="Skupina 19"/>
              <p:cNvGrpSpPr/>
              <p:nvPr/>
            </p:nvGrpSpPr>
            <p:grpSpPr>
              <a:xfrm>
                <a:off x="7282627" y="1419622"/>
                <a:ext cx="1787632" cy="2016224"/>
                <a:chOff x="6084168" y="1203599"/>
                <a:chExt cx="2448272" cy="3464044"/>
              </a:xfrm>
            </p:grpSpPr>
            <p:pic>
              <p:nvPicPr>
                <p:cNvPr id="23" name="Picture 2" descr="http://notes3.czso.cz/csu/2008edicniplan.nsf/t/13002E0EFB/$File/13-320108m1.jpg"/>
                <p:cNvPicPr>
                  <a:picLocks noChangeAspect="1" noChangeArrowheads="1"/>
                </p:cNvPicPr>
                <p:nvPr/>
              </p:nvPicPr>
              <p:blipFill>
                <a:blip r:embed="rId5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6084168" y="1203599"/>
                  <a:ext cx="2448272" cy="3464044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sp>
              <p:nvSpPr>
                <p:cNvPr id="24" name="Ovál 23"/>
                <p:cNvSpPr/>
                <p:nvPr/>
              </p:nvSpPr>
              <p:spPr>
                <a:xfrm rot="19237584">
                  <a:off x="7658345" y="2066490"/>
                  <a:ext cx="175356" cy="237681"/>
                </a:xfrm>
                <a:prstGeom prst="ellipse">
                  <a:avLst/>
                </a:prstGeom>
                <a:noFill/>
                <a:ln>
                  <a:solidFill>
                    <a:srgbClr val="FF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sp>
            <p:nvSpPr>
              <p:cNvPr id="21" name="Ovál 20"/>
              <p:cNvSpPr/>
              <p:nvPr/>
            </p:nvSpPr>
            <p:spPr>
              <a:xfrm rot="19237584">
                <a:off x="8304932" y="2453584"/>
                <a:ext cx="128038" cy="138341"/>
              </a:xfrm>
              <a:prstGeom prst="ellipse">
                <a:avLst/>
              </a:prstGeom>
              <a:noFill/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2" name="Ovál 21"/>
              <p:cNvSpPr/>
              <p:nvPr/>
            </p:nvSpPr>
            <p:spPr>
              <a:xfrm rot="19237584">
                <a:off x="7870257" y="2390920"/>
                <a:ext cx="128038" cy="138341"/>
              </a:xfrm>
              <a:prstGeom prst="ellipse">
                <a:avLst/>
              </a:prstGeom>
              <a:noFill/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25" name="Ovál 24"/>
            <p:cNvSpPr/>
            <p:nvPr/>
          </p:nvSpPr>
          <p:spPr>
            <a:xfrm rot="19237584">
              <a:off x="8192678" y="3584030"/>
              <a:ext cx="173461" cy="191774"/>
            </a:xfrm>
            <a:prstGeom prst="ellipse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Ovál 25"/>
            <p:cNvSpPr/>
            <p:nvPr/>
          </p:nvSpPr>
          <p:spPr>
            <a:xfrm rot="19237584">
              <a:off x="7216003" y="2328987"/>
              <a:ext cx="173461" cy="191774"/>
            </a:xfrm>
            <a:prstGeom prst="ellipse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6146" name="Picture 2" descr="http://www.hracholusky.com/kemp/img/konstlazne.jpg">
            <a:hlinkClick r:id="rId6" tooltip="Konstantinovy Lázně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3806" y="3364733"/>
            <a:ext cx="1805228" cy="13539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503605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1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http://www.rekreace.jannemec.com/tips/131.jpg">
            <a:hlinkClick r:id="rId2"/>
          </p:cNvPr>
          <p:cNvPicPr/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Photocopy/>
                    </a14:imgEffect>
                    <a14:imgEffect>
                      <a14:brightnessContrast contrast="-5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5143500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noFill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195486"/>
            <a:ext cx="8640960" cy="1102519"/>
          </a:xfrm>
        </p:spPr>
        <p:txBody>
          <a:bodyPr>
            <a:no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/>
            </a:r>
            <a:br>
              <a:rPr lang="cs-CZ" sz="3200" b="1" dirty="0" smtClean="0">
                <a:solidFill>
                  <a:srgbClr val="FF0000"/>
                </a:solidFill>
              </a:rPr>
            </a:br>
            <a:r>
              <a:rPr lang="cs-CZ" sz="3200" b="1" dirty="0" smtClean="0">
                <a:solidFill>
                  <a:srgbClr val="FF0000"/>
                </a:solidFill>
              </a:rPr>
              <a:t>TURISTICKÉ ATRAKTIVITY PLZEŇSKÉHO KRAJE</a:t>
            </a:r>
            <a:br>
              <a:rPr lang="cs-CZ" sz="3200" b="1" dirty="0" smtClean="0">
                <a:solidFill>
                  <a:srgbClr val="FF0000"/>
                </a:solidFill>
              </a:rPr>
            </a:br>
            <a:r>
              <a:rPr lang="cs-CZ" sz="3200" b="1" dirty="0" smtClean="0">
                <a:solidFill>
                  <a:srgbClr val="002060"/>
                </a:solidFill>
              </a:rPr>
              <a:t>KULTURNÍ </a:t>
            </a:r>
            <a:r>
              <a:rPr lang="cs-CZ" sz="3200" b="1" dirty="0">
                <a:solidFill>
                  <a:srgbClr val="002060"/>
                </a:solidFill>
              </a:rPr>
              <a:t>ATRAKTIVITY</a:t>
            </a:r>
            <a:r>
              <a:rPr lang="cs-CZ" sz="3200" dirty="0">
                <a:solidFill>
                  <a:srgbClr val="002060"/>
                </a:solidFill>
              </a:rPr>
              <a:t/>
            </a:r>
            <a:br>
              <a:rPr lang="cs-CZ" sz="3200" dirty="0">
                <a:solidFill>
                  <a:srgbClr val="002060"/>
                </a:solidFill>
              </a:rPr>
            </a:br>
            <a:r>
              <a:rPr lang="cs-CZ" sz="3200" b="1" dirty="0" smtClean="0">
                <a:solidFill>
                  <a:srgbClr val="FF0000"/>
                </a:solidFill>
              </a:rPr>
              <a:t/>
            </a:r>
            <a:br>
              <a:rPr lang="cs-CZ" sz="3200" b="1" dirty="0" smtClean="0">
                <a:solidFill>
                  <a:srgbClr val="FF0000"/>
                </a:solidFill>
              </a:rPr>
            </a:b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6" name="Podnadpis 2"/>
          <p:cNvSpPr>
            <a:spLocks noGrp="1"/>
          </p:cNvSpPr>
          <p:nvPr>
            <p:ph type="subTitle" idx="1"/>
          </p:nvPr>
        </p:nvSpPr>
        <p:spPr>
          <a:xfrm>
            <a:off x="2051720" y="2355726"/>
            <a:ext cx="5544616" cy="765771"/>
          </a:xfrm>
        </p:spPr>
        <p:txBody>
          <a:bodyPr>
            <a:normAutofit/>
          </a:bodyPr>
          <a:lstStyle/>
          <a:p>
            <a:pPr>
              <a:buSzPct val="50000"/>
            </a:pPr>
            <a:r>
              <a:rPr lang="cs-CZ" sz="4400" dirty="0" smtClean="0">
                <a:solidFill>
                  <a:srgbClr val="FFFF00"/>
                </a:solidFill>
              </a:rPr>
              <a:t>DĚKUJI ZA POZORNOST. </a:t>
            </a:r>
          </a:p>
        </p:txBody>
      </p:sp>
    </p:spTree>
    <p:extLst>
      <p:ext uri="{BB962C8B-B14F-4D97-AF65-F5344CB8AC3E}">
        <p14:creationId xmlns:p14="http://schemas.microsoft.com/office/powerpoint/2010/main" val="29163556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http://www.rekreace.jannemec.com/tips/131.jpg">
            <a:hlinkClick r:id="rId2"/>
          </p:cNvPr>
          <p:cNvPicPr/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Photocopy/>
                    </a14:imgEffect>
                    <a14:imgEffect>
                      <a14:brightnessContrast contrast="-5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0" y="0"/>
            <a:ext cx="9144000" cy="5143500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noFill/>
          </a:ln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685800" y="123478"/>
            <a:ext cx="7772400" cy="86409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67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solidFill>
                  <a:srgbClr val="FF0000"/>
                </a:solidFill>
              </a:rPr>
              <a:t>TURISTICKÉ ATRAKTIVITY PLZEŇSKÉHO KRAJE</a:t>
            </a:r>
            <a:br>
              <a:rPr lang="cs-CZ" b="1" dirty="0" smtClean="0">
                <a:solidFill>
                  <a:srgbClr val="FF0000"/>
                </a:solidFill>
              </a:rPr>
            </a:b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685800" y="570189"/>
            <a:ext cx="7772400" cy="633409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CITACE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sz="1600" dirty="0" smtClean="0">
                <a:solidFill>
                  <a:srgbClr val="FF0000"/>
                </a:solidFill>
              </a:rPr>
              <a:t/>
            </a:r>
            <a:br>
              <a:rPr lang="cs-CZ" sz="1600" dirty="0" smtClean="0">
                <a:solidFill>
                  <a:srgbClr val="FF0000"/>
                </a:solidFill>
              </a:rPr>
            </a:br>
            <a:endParaRPr lang="cs-CZ" sz="1600" dirty="0">
              <a:solidFill>
                <a:srgbClr val="002060"/>
              </a:solidFill>
            </a:endParaRPr>
          </a:p>
        </p:txBody>
      </p:sp>
      <p:sp>
        <p:nvSpPr>
          <p:cNvPr id="8" name="Podnadpis 2"/>
          <p:cNvSpPr txBox="1">
            <a:spLocks/>
          </p:cNvSpPr>
          <p:nvPr/>
        </p:nvSpPr>
        <p:spPr>
          <a:xfrm>
            <a:off x="251520" y="987574"/>
            <a:ext cx="8623301" cy="3951172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l" defTabSz="914400" rtl="0" eaLnBrk="1" latinLnBrk="0" hangingPunct="1">
              <a:spcBef>
                <a:spcPts val="1200"/>
              </a:spcBef>
              <a:buClr>
                <a:schemeClr val="bg2"/>
              </a:buClr>
              <a:buFontTx/>
              <a:buNone/>
              <a:defRPr sz="2200" kern="1200"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ts val="1200"/>
              </a:spcBef>
              <a:buFontTx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ts val="1200"/>
              </a:spcBef>
              <a:buFontTx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ts val="1200"/>
              </a:spcBef>
              <a:buFontTx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ts val="1200"/>
              </a:spcBef>
              <a:buFontTx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0"/>
              </a:spcBef>
            </a:pPr>
            <a:r>
              <a:rPr lang="cs-CZ" sz="1400" dirty="0">
                <a:solidFill>
                  <a:srgbClr val="002060"/>
                </a:solidFill>
              </a:rPr>
              <a:t>NĚMEC, Jan. </a:t>
            </a:r>
            <a:r>
              <a:rPr lang="cs-CZ" sz="1400" i="1" dirty="0">
                <a:solidFill>
                  <a:srgbClr val="002060"/>
                </a:solidFill>
              </a:rPr>
              <a:t>Rekreace v pohodě</a:t>
            </a:r>
            <a:r>
              <a:rPr lang="cs-CZ" sz="1400" dirty="0">
                <a:solidFill>
                  <a:srgbClr val="002060"/>
                </a:solidFill>
              </a:rPr>
              <a:t> [online]. [cit. </a:t>
            </a:r>
            <a:r>
              <a:rPr lang="cs-CZ" sz="1400" dirty="0" smtClean="0">
                <a:solidFill>
                  <a:srgbClr val="002060"/>
                </a:solidFill>
              </a:rPr>
              <a:t>11.2.2013]. </a:t>
            </a:r>
            <a:r>
              <a:rPr lang="cs-CZ" sz="1400" dirty="0">
                <a:solidFill>
                  <a:srgbClr val="002060"/>
                </a:solidFill>
              </a:rPr>
              <a:t>Dostupný na WWW: http://www.rekreace.jannemec.com/tips/131.jpg.cz/cs/uvodem.html </a:t>
            </a:r>
            <a:endParaRPr lang="cs-CZ" sz="1400" dirty="0" smtClean="0">
              <a:solidFill>
                <a:srgbClr val="002060"/>
              </a:solidFill>
              <a:hlinkClick r:id="rId5"/>
            </a:endParaRPr>
          </a:p>
          <a:p>
            <a:pPr>
              <a:spcBef>
                <a:spcPts val="0"/>
              </a:spcBef>
            </a:pPr>
            <a:r>
              <a:rPr lang="cs-CZ" sz="1400" dirty="0">
                <a:solidFill>
                  <a:srgbClr val="002060"/>
                </a:solidFill>
              </a:rPr>
              <a:t>AUTOR NEUVEDEN. </a:t>
            </a:r>
            <a:r>
              <a:rPr lang="cs-CZ" sz="1400" i="1" dirty="0">
                <a:solidFill>
                  <a:srgbClr val="002060"/>
                </a:solidFill>
              </a:rPr>
              <a:t>Nemocnice následné péče Svatá Anna</a:t>
            </a:r>
            <a:r>
              <a:rPr lang="cs-CZ" sz="1400" dirty="0">
                <a:solidFill>
                  <a:srgbClr val="002060"/>
                </a:solidFill>
              </a:rPr>
              <a:t> [online]. [cit. </a:t>
            </a:r>
            <a:r>
              <a:rPr lang="cs-CZ" sz="1400" dirty="0" smtClean="0">
                <a:solidFill>
                  <a:srgbClr val="002060"/>
                </a:solidFill>
              </a:rPr>
              <a:t>11.2.2013]. </a:t>
            </a:r>
            <a:r>
              <a:rPr lang="cs-CZ" sz="1400" dirty="0">
                <a:solidFill>
                  <a:srgbClr val="002060"/>
                </a:solidFill>
              </a:rPr>
              <a:t>Dostupný na WWW: http://www.nnp.cz/Files/nnp/aktuality/kraj_znak.gif </a:t>
            </a:r>
            <a:endParaRPr lang="cs-CZ" sz="1400" dirty="0">
              <a:solidFill>
                <a:srgbClr val="002060"/>
              </a:solidFill>
              <a:hlinkClick r:id="rId5"/>
            </a:endParaRPr>
          </a:p>
          <a:p>
            <a:pPr>
              <a:spcBef>
                <a:spcPts val="0"/>
              </a:spcBef>
            </a:pPr>
            <a:r>
              <a:rPr lang="cs-CZ" sz="1400" dirty="0">
                <a:solidFill>
                  <a:srgbClr val="002060"/>
                </a:solidFill>
              </a:rPr>
              <a:t>ČESKÝ STATISTICKÝ ÚŘAD. </a:t>
            </a:r>
            <a:r>
              <a:rPr lang="cs-CZ" sz="1400" i="1" dirty="0">
                <a:solidFill>
                  <a:srgbClr val="002060"/>
                </a:solidFill>
              </a:rPr>
              <a:t>Nejnovější údaje o kraji</a:t>
            </a:r>
            <a:r>
              <a:rPr lang="cs-CZ" sz="1400" dirty="0">
                <a:solidFill>
                  <a:srgbClr val="002060"/>
                </a:solidFill>
              </a:rPr>
              <a:t> [online]. [cit. </a:t>
            </a:r>
            <a:r>
              <a:rPr lang="cs-CZ" sz="1400" dirty="0" smtClean="0">
                <a:solidFill>
                  <a:srgbClr val="002060"/>
                </a:solidFill>
              </a:rPr>
              <a:t>11.2.2013]. </a:t>
            </a:r>
            <a:r>
              <a:rPr lang="cs-CZ" sz="1400" dirty="0">
                <a:solidFill>
                  <a:srgbClr val="002060"/>
                </a:solidFill>
              </a:rPr>
              <a:t>Dostupný na WWW: http://www.czso.cz/xp/redakce.nsf/i/home </a:t>
            </a:r>
            <a:endParaRPr lang="cs-CZ" sz="1400" dirty="0" smtClean="0">
              <a:solidFill>
                <a:srgbClr val="002060"/>
              </a:solidFill>
              <a:hlinkClick r:id="rId5"/>
            </a:endParaRPr>
          </a:p>
          <a:p>
            <a:pPr>
              <a:spcBef>
                <a:spcPts val="0"/>
              </a:spcBef>
            </a:pPr>
            <a:r>
              <a:rPr lang="cs-CZ" sz="1400" dirty="0">
                <a:solidFill>
                  <a:srgbClr val="002060"/>
                </a:solidFill>
              </a:rPr>
              <a:t>ČESKÝ STATISTICKÝ ÚŘAD. </a:t>
            </a:r>
            <a:r>
              <a:rPr lang="cs-CZ" sz="1400" i="1" dirty="0">
                <a:solidFill>
                  <a:srgbClr val="002060"/>
                </a:solidFill>
              </a:rPr>
              <a:t>Počet obyvatel v obcích </a:t>
            </a:r>
            <a:r>
              <a:rPr lang="cs-CZ" sz="1400" i="1" dirty="0" smtClean="0">
                <a:solidFill>
                  <a:srgbClr val="002060"/>
                </a:solidFill>
              </a:rPr>
              <a:t>České republiky k 1. 1. 2012</a:t>
            </a:r>
            <a:r>
              <a:rPr lang="cs-CZ" sz="1400" dirty="0" smtClean="0">
                <a:solidFill>
                  <a:srgbClr val="002060"/>
                </a:solidFill>
              </a:rPr>
              <a:t> </a:t>
            </a:r>
            <a:r>
              <a:rPr lang="cs-CZ" sz="1400" dirty="0">
                <a:solidFill>
                  <a:srgbClr val="002060"/>
                </a:solidFill>
              </a:rPr>
              <a:t>[online]. [cit. </a:t>
            </a:r>
            <a:r>
              <a:rPr lang="cs-CZ" sz="1400" dirty="0" smtClean="0">
                <a:solidFill>
                  <a:srgbClr val="002060"/>
                </a:solidFill>
              </a:rPr>
              <a:t>11.2.2013]. </a:t>
            </a:r>
            <a:r>
              <a:rPr lang="cs-CZ" sz="1400" dirty="0">
                <a:solidFill>
                  <a:srgbClr val="002060"/>
                </a:solidFill>
              </a:rPr>
              <a:t>Dostupný na WWW: http://www.czso.cz/csu/2012edicniplan.nsf/t/00002BD91A/$File/13011203.pdf </a:t>
            </a:r>
            <a:endParaRPr lang="cs-CZ" sz="1400" dirty="0">
              <a:solidFill>
                <a:srgbClr val="002060"/>
              </a:solidFill>
              <a:hlinkClick r:id="rId5"/>
            </a:endParaRPr>
          </a:p>
          <a:p>
            <a:pPr>
              <a:spcBef>
                <a:spcPts val="0"/>
              </a:spcBef>
            </a:pPr>
            <a:r>
              <a:rPr lang="cs-CZ" sz="1400" dirty="0">
                <a:solidFill>
                  <a:srgbClr val="002060"/>
                </a:solidFill>
              </a:rPr>
              <a:t>AUTOR NEUVEDEN. </a:t>
            </a:r>
            <a:r>
              <a:rPr lang="cs-CZ" sz="1400" i="1" dirty="0">
                <a:solidFill>
                  <a:srgbClr val="002060"/>
                </a:solidFill>
              </a:rPr>
              <a:t>Plzeňský kraj</a:t>
            </a:r>
            <a:r>
              <a:rPr lang="cs-CZ" sz="1400" dirty="0">
                <a:solidFill>
                  <a:srgbClr val="002060"/>
                </a:solidFill>
              </a:rPr>
              <a:t> [online]. [cit. </a:t>
            </a:r>
            <a:r>
              <a:rPr lang="cs-CZ" sz="1400" dirty="0" smtClean="0">
                <a:solidFill>
                  <a:srgbClr val="002060"/>
                </a:solidFill>
              </a:rPr>
              <a:t>11.2.2013]. </a:t>
            </a:r>
            <a:r>
              <a:rPr lang="cs-CZ" sz="1400" dirty="0">
                <a:solidFill>
                  <a:srgbClr val="002060"/>
                </a:solidFill>
              </a:rPr>
              <a:t>Dostupný na WWW: http://plzensky-krj.webnode.cz/ </a:t>
            </a:r>
            <a:endParaRPr lang="cs-CZ" sz="1400" dirty="0" smtClean="0">
              <a:solidFill>
                <a:srgbClr val="002060"/>
              </a:solidFill>
              <a:hlinkClick r:id="rId5"/>
            </a:endParaRPr>
          </a:p>
          <a:p>
            <a:pPr>
              <a:spcBef>
                <a:spcPts val="0"/>
              </a:spcBef>
            </a:pPr>
            <a:r>
              <a:rPr lang="cs-CZ" sz="1400" dirty="0">
                <a:solidFill>
                  <a:srgbClr val="002060"/>
                </a:solidFill>
              </a:rPr>
              <a:t>ČSÚ. </a:t>
            </a:r>
            <a:r>
              <a:rPr lang="cs-CZ" sz="1400" i="1" dirty="0">
                <a:solidFill>
                  <a:srgbClr val="002060"/>
                </a:solidFill>
              </a:rPr>
              <a:t>Český statistický úřad</a:t>
            </a:r>
            <a:r>
              <a:rPr lang="cs-CZ" sz="1400" dirty="0">
                <a:solidFill>
                  <a:srgbClr val="002060"/>
                </a:solidFill>
              </a:rPr>
              <a:t> [online]. [cit. </a:t>
            </a:r>
            <a:r>
              <a:rPr lang="cs-CZ" sz="1400" dirty="0" smtClean="0">
                <a:solidFill>
                  <a:srgbClr val="002060"/>
                </a:solidFill>
              </a:rPr>
              <a:t>11.2.2013]. </a:t>
            </a:r>
            <a:r>
              <a:rPr lang="cs-CZ" sz="1400" dirty="0">
                <a:solidFill>
                  <a:srgbClr val="002060"/>
                </a:solidFill>
              </a:rPr>
              <a:t>Dostupný na WWW: http://notes3.czso.cz/csu/2011edicniplan.nsf/t/60003B190C/$</a:t>
            </a:r>
            <a:r>
              <a:rPr lang="cs-CZ" sz="1400" dirty="0" smtClean="0">
                <a:solidFill>
                  <a:srgbClr val="002060"/>
                </a:solidFill>
              </a:rPr>
              <a:t>File/32101111m2.jpg </a:t>
            </a:r>
            <a:endParaRPr lang="cs-CZ" sz="1400" dirty="0" smtClean="0">
              <a:solidFill>
                <a:srgbClr val="002060"/>
              </a:solidFill>
              <a:hlinkClick r:id="rId5"/>
            </a:endParaRPr>
          </a:p>
          <a:p>
            <a:pPr>
              <a:spcBef>
                <a:spcPts val="0"/>
              </a:spcBef>
            </a:pPr>
            <a:r>
              <a:rPr lang="cs-CZ" sz="1400" dirty="0">
                <a:solidFill>
                  <a:srgbClr val="002060"/>
                </a:solidFill>
              </a:rPr>
              <a:t>ČSÚ. </a:t>
            </a:r>
            <a:r>
              <a:rPr lang="cs-CZ" sz="1400" i="1" dirty="0">
                <a:solidFill>
                  <a:srgbClr val="002060"/>
                </a:solidFill>
              </a:rPr>
              <a:t>Český statistický úřad</a:t>
            </a:r>
            <a:r>
              <a:rPr lang="cs-CZ" sz="1400" dirty="0">
                <a:solidFill>
                  <a:srgbClr val="002060"/>
                </a:solidFill>
              </a:rPr>
              <a:t> [online]. [cit. </a:t>
            </a:r>
            <a:r>
              <a:rPr lang="cs-CZ" sz="1400" dirty="0" smtClean="0">
                <a:solidFill>
                  <a:srgbClr val="002060"/>
                </a:solidFill>
              </a:rPr>
              <a:t>11.2.2013]. </a:t>
            </a:r>
            <a:r>
              <a:rPr lang="cs-CZ" sz="1400" dirty="0">
                <a:solidFill>
                  <a:srgbClr val="002060"/>
                </a:solidFill>
              </a:rPr>
              <a:t>Dostupný na WWW: http://notes3.czso.cz/csu/2008edicniplan.nsf/t/13002E0EFB/$File/13-320108m1.jpg </a:t>
            </a:r>
            <a:endParaRPr lang="cs-CZ" sz="1400" dirty="0" smtClean="0">
              <a:solidFill>
                <a:srgbClr val="002060"/>
              </a:solidFill>
              <a:hlinkClick r:id="rId5"/>
            </a:endParaRPr>
          </a:p>
          <a:p>
            <a:pPr>
              <a:spcBef>
                <a:spcPts val="0"/>
              </a:spcBef>
            </a:pPr>
            <a:r>
              <a:rPr lang="cs-CZ" sz="1400" dirty="0">
                <a:solidFill>
                  <a:srgbClr val="002060"/>
                </a:solidFill>
              </a:rPr>
              <a:t>AUTOR NEUVEDEN. </a:t>
            </a:r>
            <a:r>
              <a:rPr lang="cs-CZ" sz="1400" i="1" dirty="0">
                <a:solidFill>
                  <a:srgbClr val="002060"/>
                </a:solidFill>
              </a:rPr>
              <a:t>regionplzen.cz</a:t>
            </a:r>
            <a:r>
              <a:rPr lang="cs-CZ" sz="1400" dirty="0">
                <a:solidFill>
                  <a:srgbClr val="002060"/>
                </a:solidFill>
              </a:rPr>
              <a:t> [online]. [cit. </a:t>
            </a:r>
            <a:r>
              <a:rPr lang="cs-CZ" sz="1400" dirty="0" smtClean="0">
                <a:solidFill>
                  <a:srgbClr val="002060"/>
                </a:solidFill>
              </a:rPr>
              <a:t>11.2.2013]. </a:t>
            </a:r>
            <a:r>
              <a:rPr lang="cs-CZ" sz="1400" dirty="0">
                <a:solidFill>
                  <a:srgbClr val="002060"/>
                </a:solidFill>
              </a:rPr>
              <a:t>Dostupný na WWW: http://www.regionplzen.cz/zpravodajstvi/?alchymie-ozvlastni-prohlidky-historickeho-podzemi-plzne-</a:t>
            </a:r>
            <a:endParaRPr lang="cs-CZ" sz="1400" dirty="0" smtClean="0">
              <a:solidFill>
                <a:srgbClr val="002060"/>
              </a:solidFill>
            </a:endParaRPr>
          </a:p>
          <a:p>
            <a:pPr>
              <a:spcBef>
                <a:spcPts val="0"/>
              </a:spcBef>
            </a:pPr>
            <a:r>
              <a:rPr lang="cs-CZ" sz="1400" dirty="0">
                <a:solidFill>
                  <a:srgbClr val="002060"/>
                </a:solidFill>
              </a:rPr>
              <a:t>KOŘÍNEK, Ondřej. </a:t>
            </a:r>
            <a:r>
              <a:rPr lang="cs-CZ" sz="1400" i="1" dirty="0" err="1">
                <a:solidFill>
                  <a:srgbClr val="002060"/>
                </a:solidFill>
              </a:rPr>
              <a:t>Wikimedia</a:t>
            </a:r>
            <a:r>
              <a:rPr lang="cs-CZ" sz="1400" i="1" dirty="0">
                <a:solidFill>
                  <a:srgbClr val="002060"/>
                </a:solidFill>
              </a:rPr>
              <a:t> </a:t>
            </a:r>
            <a:r>
              <a:rPr lang="cs-CZ" sz="1400" i="1" dirty="0" err="1">
                <a:solidFill>
                  <a:srgbClr val="002060"/>
                </a:solidFill>
              </a:rPr>
              <a:t>Commons</a:t>
            </a:r>
            <a:r>
              <a:rPr lang="cs-CZ" sz="1400" dirty="0">
                <a:solidFill>
                  <a:srgbClr val="002060"/>
                </a:solidFill>
              </a:rPr>
              <a:t> [online]. [cit. 14.2.2014]. Dostupný na WWW: http://upload.wikimedia.org/wikipedia/commons/thumb/0/0c/Hrad_Rab%C3%AD_s_hradn%C3%ADm_kostelem_Nejsv%C4%9Bt%C4%9Bj%C5%A1%C3%AD_Trojice%2C_%C4%8D%C3%A1st_stoj%C3%ADc%C3%AD%2C_%C4%8D%C3%A1st_z%C5%99%C3%ADcenina_a_archeologick%C3%A9_stopy_%28Rab%C3%AD%29_%2814%29.jpg/800px-Hrad_Rab%C3%AD_s_hradn%C3%ADm_kostelem_Nejsv%C4%9Bt%C4%9Bj%C5%A1%C3%AD_Trojice%2C_%C4%8D%C3%A1st_stoj%C3%ADc%C3%AD%2C_%C4%8D%C3%A1st_z%C5%99%C3%ADcenina_a_archeologick%C3%A9_stopy_%28Rab%C3%AD%29_%2814%29.jpg</a:t>
            </a:r>
            <a:endParaRPr lang="cs-CZ" sz="1400" dirty="0" smtClean="0">
              <a:solidFill>
                <a:srgbClr val="002060"/>
              </a:solidFill>
            </a:endParaRPr>
          </a:p>
          <a:p>
            <a:pPr>
              <a:spcBef>
                <a:spcPts val="0"/>
              </a:spcBef>
            </a:pPr>
            <a:r>
              <a:rPr lang="cs-CZ" sz="1400" dirty="0" smtClean="0">
                <a:solidFill>
                  <a:srgbClr val="002060"/>
                </a:solidFill>
              </a:rPr>
              <a:t>AUTOR </a:t>
            </a:r>
            <a:r>
              <a:rPr lang="cs-CZ" sz="1400" dirty="0">
                <a:solidFill>
                  <a:srgbClr val="002060"/>
                </a:solidFill>
              </a:rPr>
              <a:t>NEUVEDEN. </a:t>
            </a:r>
            <a:r>
              <a:rPr lang="cs-CZ" sz="1400" i="1" dirty="0" err="1">
                <a:solidFill>
                  <a:srgbClr val="002060"/>
                </a:solidFill>
              </a:rPr>
              <a:t>Wikimedia</a:t>
            </a:r>
            <a:r>
              <a:rPr lang="cs-CZ" sz="1400" i="1" dirty="0">
                <a:solidFill>
                  <a:srgbClr val="002060"/>
                </a:solidFill>
              </a:rPr>
              <a:t> </a:t>
            </a:r>
            <a:r>
              <a:rPr lang="cs-CZ" sz="1400" i="1" dirty="0" err="1">
                <a:solidFill>
                  <a:srgbClr val="002060"/>
                </a:solidFill>
              </a:rPr>
              <a:t>Commons</a:t>
            </a:r>
            <a:r>
              <a:rPr lang="cs-CZ" sz="1400" dirty="0">
                <a:solidFill>
                  <a:srgbClr val="002060"/>
                </a:solidFill>
              </a:rPr>
              <a:t> [online]. [cit. </a:t>
            </a:r>
            <a:r>
              <a:rPr lang="cs-CZ" sz="1400" dirty="0" smtClean="0">
                <a:solidFill>
                  <a:srgbClr val="002060"/>
                </a:solidFill>
              </a:rPr>
              <a:t>11.2.2013]. </a:t>
            </a:r>
            <a:r>
              <a:rPr lang="cs-CZ" sz="1400" dirty="0">
                <a:solidFill>
                  <a:srgbClr val="002060"/>
                </a:solidFill>
              </a:rPr>
              <a:t>Dostupný na WWW: http://commons.wikimedia.org/wiki/File:Plasy_aerial.jpg </a:t>
            </a:r>
            <a:endParaRPr lang="cs-CZ" sz="1400" dirty="0" smtClean="0">
              <a:solidFill>
                <a:srgbClr val="002060"/>
              </a:solidFill>
            </a:endParaRPr>
          </a:p>
          <a:p>
            <a:pPr>
              <a:spcBef>
                <a:spcPts val="0"/>
              </a:spcBef>
            </a:pPr>
            <a:r>
              <a:rPr lang="cs-CZ" sz="1400" dirty="0" smtClean="0">
                <a:solidFill>
                  <a:srgbClr val="002060"/>
                </a:solidFill>
              </a:rPr>
              <a:t>AUTOR </a:t>
            </a:r>
            <a:r>
              <a:rPr lang="cs-CZ" sz="1400" dirty="0">
                <a:solidFill>
                  <a:srgbClr val="002060"/>
                </a:solidFill>
              </a:rPr>
              <a:t>NEUVEDEN. </a:t>
            </a:r>
            <a:r>
              <a:rPr lang="cs-CZ" sz="1400" i="1" dirty="0" err="1">
                <a:solidFill>
                  <a:srgbClr val="002060"/>
                </a:solidFill>
              </a:rPr>
              <a:t>Transkemp</a:t>
            </a:r>
            <a:r>
              <a:rPr lang="cs-CZ" sz="1400" i="1" dirty="0">
                <a:solidFill>
                  <a:srgbClr val="002060"/>
                </a:solidFill>
              </a:rPr>
              <a:t> Hracholusky</a:t>
            </a:r>
            <a:r>
              <a:rPr lang="cs-CZ" sz="1400" dirty="0">
                <a:solidFill>
                  <a:srgbClr val="002060"/>
                </a:solidFill>
              </a:rPr>
              <a:t> [online]. [cit. </a:t>
            </a:r>
            <a:r>
              <a:rPr lang="cs-CZ" sz="1400" dirty="0" smtClean="0">
                <a:solidFill>
                  <a:srgbClr val="002060"/>
                </a:solidFill>
              </a:rPr>
              <a:t>11.2.2013]. </a:t>
            </a:r>
            <a:r>
              <a:rPr lang="cs-CZ" sz="1400" dirty="0">
                <a:solidFill>
                  <a:srgbClr val="002060"/>
                </a:solidFill>
              </a:rPr>
              <a:t>Dostupný na WWW: http://www.hracholusky.com/kemp/index.php?op=interest </a:t>
            </a:r>
            <a:endParaRPr lang="cs-CZ" sz="1400" dirty="0" smtClean="0">
              <a:solidFill>
                <a:srgbClr val="002060"/>
              </a:solidFill>
              <a:hlinkClick r:id="rId5"/>
            </a:endParaRPr>
          </a:p>
          <a:p>
            <a:pPr>
              <a:spcBef>
                <a:spcPts val="0"/>
              </a:spcBef>
            </a:pPr>
            <a:endParaRPr lang="cs-CZ" sz="1400" dirty="0" smtClean="0">
              <a:solidFill>
                <a:schemeClr val="accent3">
                  <a:lumMod val="75000"/>
                </a:schemeClr>
              </a:solidFill>
              <a:hlinkClick r:id="rId5"/>
            </a:endParaRPr>
          </a:p>
          <a:p>
            <a:pPr>
              <a:spcBef>
                <a:spcPts val="0"/>
              </a:spcBef>
            </a:pPr>
            <a:endParaRPr lang="cs-CZ" sz="1400" dirty="0" smtClean="0">
              <a:solidFill>
                <a:schemeClr val="accent3">
                  <a:lumMod val="75000"/>
                </a:schemeClr>
              </a:solidFill>
              <a:hlinkClick r:id="rId5"/>
            </a:endParaRPr>
          </a:p>
          <a:p>
            <a:pPr>
              <a:spcBef>
                <a:spcPts val="0"/>
              </a:spcBef>
            </a:pPr>
            <a:endParaRPr lang="cs-CZ" sz="1400" dirty="0" smtClean="0">
              <a:solidFill>
                <a:schemeClr val="accent3">
                  <a:lumMod val="75000"/>
                </a:schemeClr>
              </a:solidFill>
              <a:hlinkClick r:id="rId5"/>
            </a:endParaRPr>
          </a:p>
          <a:p>
            <a:pPr>
              <a:spcBef>
                <a:spcPts val="0"/>
              </a:spcBef>
            </a:pPr>
            <a:endParaRPr lang="cs-CZ" sz="1400" dirty="0" smtClean="0">
              <a:solidFill>
                <a:schemeClr val="accent3">
                  <a:lumMod val="75000"/>
                </a:schemeClr>
              </a:solidFill>
              <a:hlinkClick r:id="rId5"/>
            </a:endParaRPr>
          </a:p>
          <a:p>
            <a:pPr>
              <a:spcBef>
                <a:spcPts val="0"/>
              </a:spcBef>
            </a:pPr>
            <a:endParaRPr lang="cs-CZ" sz="1400" dirty="0" smtClean="0">
              <a:solidFill>
                <a:schemeClr val="accent3">
                  <a:lumMod val="75000"/>
                </a:schemeClr>
              </a:solidFill>
              <a:hlinkClick r:id="rId5"/>
            </a:endParaRPr>
          </a:p>
          <a:p>
            <a:pPr>
              <a:spcBef>
                <a:spcPts val="0"/>
              </a:spcBef>
            </a:pPr>
            <a:endParaRPr lang="cs-CZ" sz="1400" dirty="0" smtClean="0">
              <a:solidFill>
                <a:schemeClr val="accent3">
                  <a:lumMod val="75000"/>
                </a:schemeClr>
              </a:solidFill>
              <a:hlinkClick r:id=""/>
            </a:endParaRPr>
          </a:p>
          <a:p>
            <a:pPr>
              <a:spcBef>
                <a:spcPts val="0"/>
              </a:spcBef>
            </a:pPr>
            <a:endParaRPr lang="cs-CZ" sz="1400" dirty="0" smtClean="0">
              <a:solidFill>
                <a:schemeClr val="accent3">
                  <a:lumMod val="75000"/>
                </a:schemeClr>
              </a:solidFill>
              <a:hlinkClick r:id=""/>
            </a:endParaRPr>
          </a:p>
          <a:p>
            <a:pPr>
              <a:spcBef>
                <a:spcPts val="0"/>
              </a:spcBef>
            </a:pPr>
            <a:endParaRPr lang="cs-CZ" sz="1400" dirty="0" smtClean="0">
              <a:solidFill>
                <a:schemeClr val="accent3">
                  <a:lumMod val="75000"/>
                </a:schemeClr>
              </a:solidFill>
              <a:hlinkClick r:id=""/>
            </a:endParaRPr>
          </a:p>
          <a:p>
            <a:pPr>
              <a:spcBef>
                <a:spcPts val="0"/>
              </a:spcBef>
            </a:pPr>
            <a:endParaRPr lang="cs-CZ" sz="1400" dirty="0">
              <a:solidFill>
                <a:schemeClr val="accent3">
                  <a:lumMod val="75000"/>
                </a:schemeClr>
              </a:solidFill>
              <a:hlinkClick r:id="rId5"/>
            </a:endParaRPr>
          </a:p>
          <a:p>
            <a:pPr>
              <a:spcBef>
                <a:spcPts val="0"/>
              </a:spcBef>
            </a:pPr>
            <a:endParaRPr lang="cs-CZ" sz="1400" dirty="0" smtClean="0">
              <a:solidFill>
                <a:schemeClr val="accent3">
                  <a:lumMod val="75000"/>
                </a:schemeClr>
              </a:solidFill>
            </a:endParaRPr>
          </a:p>
          <a:p>
            <a:pPr>
              <a:spcBef>
                <a:spcPts val="0"/>
              </a:spcBef>
            </a:pPr>
            <a:endParaRPr lang="cs-CZ" sz="1400" dirty="0" smtClean="0">
              <a:solidFill>
                <a:schemeClr val="accent3">
                  <a:lumMod val="75000"/>
                </a:schemeClr>
              </a:solidFill>
            </a:endParaRPr>
          </a:p>
          <a:p>
            <a:pPr>
              <a:spcBef>
                <a:spcPts val="0"/>
              </a:spcBef>
            </a:pPr>
            <a:endParaRPr lang="cs-CZ" sz="1400" dirty="0" smtClean="0">
              <a:solidFill>
                <a:schemeClr val="accent3">
                  <a:lumMod val="75000"/>
                </a:schemeClr>
              </a:solidFill>
            </a:endParaRPr>
          </a:p>
          <a:p>
            <a:pPr>
              <a:spcBef>
                <a:spcPts val="0"/>
              </a:spcBef>
            </a:pPr>
            <a:endParaRPr lang="cs-CZ" sz="1400" dirty="0" smtClean="0">
              <a:solidFill>
                <a:schemeClr val="accent3">
                  <a:lumMod val="75000"/>
                </a:schemeClr>
              </a:solidFill>
            </a:endParaRPr>
          </a:p>
          <a:p>
            <a:pPr>
              <a:spcBef>
                <a:spcPts val="0"/>
              </a:spcBef>
            </a:pPr>
            <a:endParaRPr lang="cs-CZ" sz="1400" dirty="0" smtClean="0">
              <a:solidFill>
                <a:schemeClr val="accent3">
                  <a:lumMod val="75000"/>
                </a:schemeClr>
              </a:solidFill>
            </a:endParaRPr>
          </a:p>
          <a:p>
            <a:pPr>
              <a:spcBef>
                <a:spcPts val="0"/>
              </a:spcBef>
            </a:pPr>
            <a:endParaRPr lang="cs-CZ" sz="1400" dirty="0" smtClean="0">
              <a:solidFill>
                <a:schemeClr val="accent3">
                  <a:lumMod val="75000"/>
                </a:schemeClr>
              </a:solidFill>
            </a:endParaRPr>
          </a:p>
          <a:p>
            <a:pPr>
              <a:spcBef>
                <a:spcPts val="0"/>
              </a:spcBef>
            </a:pPr>
            <a:endParaRPr lang="cs-CZ" sz="1400" dirty="0" smtClean="0">
              <a:solidFill>
                <a:schemeClr val="accent3">
                  <a:lumMod val="75000"/>
                </a:schemeClr>
              </a:solidFill>
            </a:endParaRPr>
          </a:p>
          <a:p>
            <a:pPr>
              <a:spcBef>
                <a:spcPts val="0"/>
              </a:spcBef>
            </a:pPr>
            <a:endParaRPr lang="cs-CZ" sz="1400" dirty="0" smtClean="0">
              <a:solidFill>
                <a:schemeClr val="accent3">
                  <a:lumMod val="75000"/>
                </a:schemeClr>
              </a:solidFill>
            </a:endParaRPr>
          </a:p>
          <a:p>
            <a:pPr>
              <a:spcBef>
                <a:spcPts val="0"/>
              </a:spcBef>
            </a:pPr>
            <a:endParaRPr lang="cs-CZ" sz="1400" dirty="0" smtClean="0">
              <a:solidFill>
                <a:schemeClr val="accent3">
                  <a:lumMod val="75000"/>
                </a:schemeClr>
              </a:solidFill>
            </a:endParaRPr>
          </a:p>
          <a:p>
            <a:pPr>
              <a:spcBef>
                <a:spcPts val="0"/>
              </a:spcBef>
            </a:pPr>
            <a:endParaRPr lang="cs-CZ" sz="1400" dirty="0" smtClean="0">
              <a:solidFill>
                <a:schemeClr val="accent3">
                  <a:lumMod val="75000"/>
                </a:schemeClr>
              </a:solidFill>
            </a:endParaRPr>
          </a:p>
          <a:p>
            <a:pPr>
              <a:spcBef>
                <a:spcPts val="0"/>
              </a:spcBef>
            </a:pPr>
            <a:endParaRPr lang="cs-CZ" sz="1400" dirty="0" smtClean="0">
              <a:solidFill>
                <a:schemeClr val="accent3">
                  <a:lumMod val="75000"/>
                </a:schemeClr>
              </a:solidFill>
            </a:endParaRPr>
          </a:p>
          <a:p>
            <a:pPr>
              <a:spcBef>
                <a:spcPts val="0"/>
              </a:spcBef>
            </a:pPr>
            <a:endParaRPr lang="cs-CZ" sz="1400" dirty="0" smtClean="0">
              <a:solidFill>
                <a:srgbClr val="002060"/>
              </a:solidFill>
            </a:endParaRPr>
          </a:p>
          <a:p>
            <a:pPr>
              <a:spcBef>
                <a:spcPts val="0"/>
              </a:spcBef>
            </a:pPr>
            <a:endParaRPr lang="cs-CZ" sz="2000" dirty="0" smtClean="0">
              <a:solidFill>
                <a:schemeClr val="accent3">
                  <a:lumMod val="75000"/>
                </a:schemeClr>
              </a:solidFill>
            </a:endParaRPr>
          </a:p>
          <a:p>
            <a:endParaRPr lang="cs-CZ" sz="2000" dirty="0" smtClean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47252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603</TotalTime>
  <Words>888</Words>
  <Application>Microsoft Office PowerPoint</Application>
  <PresentationFormat>Předvádění na obrazovce (16:9)</PresentationFormat>
  <Paragraphs>133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TURISTICKÉ ATRAKTIVITY PLZEŇSKÉHO KRAJE </vt:lpstr>
      <vt:lpstr>TURISTICKÉ ATRAKTIVITY PLZEŇSKÉHO KRAJE </vt:lpstr>
      <vt:lpstr> TURISTICKÉ ATRAKTIVITY PLZEŇSKÉHO KRAJE PŘÍRODNÍ ATRAKTIVITY  </vt:lpstr>
      <vt:lpstr> TURISTICKÉ ATRAKTIVITY PLZEŇSKÉHO KRAJE PŘÍRODNÍ ATRAKTIVITY  </vt:lpstr>
      <vt:lpstr> TURISTICKÉ ATRAKTIVITY PLZEŇSKÉHO KRAJE PŘÍRODNÍ ATRAKTIVITY  </vt:lpstr>
      <vt:lpstr> TURISTICKÉ ATRAKTIVITY PLZEŇSKÉHO KRAJE KULTURNÍ ATRAKTIVITY  </vt:lpstr>
      <vt:lpstr> TURISTICKÉ ATRAKTIVITY PLZEŇSKÉHO KRAJE KULTURNÍ ATRAKTIVITY  </vt:lpstr>
      <vt:lpstr> TURISTICKÉ ATRAKTIVITY PLZEŇSKÉHO KRAJE KULTURNÍ ATRAKTIVITY  </vt:lpstr>
      <vt:lpstr> TURISTICKÉ ATRAKTIVITY PLZEŇSKÉHO KRAJE KULTURNÍ ATRAKTIVITY  </vt:lpstr>
      <vt:lpstr> TURISTICKÉ ATRAKTIVITY PLZEŇSKÉHO KRAJE KULTURNÍ ATRAKTIVITY  </vt:lpstr>
      <vt:lpstr> TURISTICKÉ ATRAKTIVITY PLZEŇSKÉHO KRAJE KULTURNÍ ATRAKTIVITY  </vt:lpstr>
      <vt:lpstr> TURISTICKÉ ATRAKTIVITY PLZEŇSKÉHO KRAJE KULTURNÍ ATRAKTIVITY  </vt:lpstr>
      <vt:lpstr>CITACE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Dušan</dc:creator>
  <cp:lastModifiedBy>Dušan</cp:lastModifiedBy>
  <cp:revision>83</cp:revision>
  <dcterms:created xsi:type="dcterms:W3CDTF">2013-02-17T20:52:34Z</dcterms:created>
  <dcterms:modified xsi:type="dcterms:W3CDTF">2014-03-31T17:14:54Z</dcterms:modified>
</cp:coreProperties>
</file>