
<file path=[Content_Types].xml><?xml version="1.0" encoding="utf-8"?>
<Types xmlns="http://schemas.openxmlformats.org/package/2006/content-types">
  <Default Extension="png" ContentType="image/png"/>
  <Default Extension="tmp" ContentType="image/png"/>
  <Default Extension="jpeg" ContentType="image/jpeg"/>
  <Default Extension="rels" ContentType="application/vnd.openxmlformats-package.relationships+xml"/>
  <Default Extension="xml" ContentType="application/xml"/>
  <Default Extension="wdp" ContentType="image/vnd.ms-photo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8" r:id="rId3"/>
    <p:sldId id="259" r:id="rId4"/>
    <p:sldId id="260" r:id="rId5"/>
    <p:sldId id="261" r:id="rId6"/>
    <p:sldId id="262" r:id="rId7"/>
    <p:sldId id="263" r:id="rId8"/>
    <p:sldId id="264" r:id="rId9"/>
    <p:sldId id="265" r:id="rId10"/>
    <p:sldId id="266" r:id="rId11"/>
    <p:sldId id="267" r:id="rId12"/>
    <p:sldId id="268" r:id="rId13"/>
    <p:sldId id="257" r:id="rId14"/>
  </p:sldIdLst>
  <p:sldSz cx="9144000" cy="5143500" type="screen16x9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FFCC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80" d="100"/>
          <a:sy n="80" d="100"/>
        </p:scale>
        <p:origin x="-1086" y="-282"/>
      </p:cViewPr>
      <p:guideLst>
        <p:guide orient="horz" pos="162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1597819"/>
            <a:ext cx="7772400" cy="1102519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2914650"/>
            <a:ext cx="6400800" cy="131445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5EBB25A-C771-4362-B19A-344229C93A3E}" type="datetimeFigureOut">
              <a:rPr lang="cs-CZ" smtClean="0"/>
              <a:t>31.3.2014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7BFA48-54E8-4430-BCE0-9E07A3019F3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2857163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5EBB25A-C771-4362-B19A-344229C93A3E}" type="datetimeFigureOut">
              <a:rPr lang="cs-CZ" smtClean="0"/>
              <a:t>31.3.2014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7BFA48-54E8-4430-BCE0-9E07A3019F3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2243553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3305176"/>
            <a:ext cx="7772400" cy="1021556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180035"/>
            <a:ext cx="7772400" cy="1125140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5EBB25A-C771-4362-B19A-344229C93A3E}" type="datetimeFigureOut">
              <a:rPr lang="cs-CZ" smtClean="0"/>
              <a:t>31.3.2014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7BFA48-54E8-4430-BCE0-9E07A3019F3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1791980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200151"/>
            <a:ext cx="4038600" cy="3394472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200151"/>
            <a:ext cx="4038600" cy="3394472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5EBB25A-C771-4362-B19A-344229C93A3E}" type="datetimeFigureOut">
              <a:rPr lang="cs-CZ" smtClean="0"/>
              <a:t>31.3.2014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7BFA48-54E8-4430-BCE0-9E07A3019F3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5086389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151335"/>
            <a:ext cx="4040188" cy="47982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1631156"/>
            <a:ext cx="4040188" cy="2963466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6" y="1151335"/>
            <a:ext cx="4041775" cy="47982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6" y="1631156"/>
            <a:ext cx="4041775" cy="2963466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5EBB25A-C771-4362-B19A-344229C93A3E}" type="datetimeFigureOut">
              <a:rPr lang="cs-CZ" smtClean="0"/>
              <a:t>31.3.2014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7BFA48-54E8-4430-BCE0-9E07A3019F3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1173247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5EBB25A-C771-4362-B19A-344229C93A3E}" type="datetimeFigureOut">
              <a:rPr lang="cs-CZ" smtClean="0"/>
              <a:t>31.3.2014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7BFA48-54E8-4430-BCE0-9E07A3019F3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315919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5EBB25A-C771-4362-B19A-344229C93A3E}" type="datetimeFigureOut">
              <a:rPr lang="cs-CZ" smtClean="0"/>
              <a:t>31.3.2014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7BFA48-54E8-4430-BCE0-9E07A3019F3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9936037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1" y="204787"/>
            <a:ext cx="3008313" cy="8715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04788"/>
            <a:ext cx="5111750" cy="438983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1" y="1076326"/>
            <a:ext cx="3008313" cy="3518297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5EBB25A-C771-4362-B19A-344229C93A3E}" type="datetimeFigureOut">
              <a:rPr lang="cs-CZ" smtClean="0"/>
              <a:t>31.3.2014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7BFA48-54E8-4430-BCE0-9E07A3019F3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1951613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3600450"/>
            <a:ext cx="5486400" cy="425054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459581"/>
            <a:ext cx="5486400" cy="30861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4025503"/>
            <a:ext cx="5486400" cy="603647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5EBB25A-C771-4362-B19A-344229C93A3E}" type="datetimeFigureOut">
              <a:rPr lang="cs-CZ" smtClean="0"/>
              <a:t>31.3.2014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7BFA48-54E8-4430-BCE0-9E07A3019F3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1414676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5EBB25A-C771-4362-B19A-344229C93A3E}" type="datetimeFigureOut">
              <a:rPr lang="cs-CZ" smtClean="0"/>
              <a:t>31.3.2014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7BFA48-54E8-4430-BCE0-9E07A3019F3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1380124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05979"/>
            <a:ext cx="2057400" cy="4388644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05979"/>
            <a:ext cx="6019800" cy="4388644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5EBB25A-C771-4362-B19A-344229C93A3E}" type="datetimeFigureOut">
              <a:rPr lang="cs-CZ" smtClean="0"/>
              <a:t>31.3.2014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7BFA48-54E8-4430-BCE0-9E07A3019F3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1195804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05979"/>
            <a:ext cx="8229600" cy="85725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200151"/>
            <a:ext cx="8229600" cy="339447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4767263"/>
            <a:ext cx="2133600" cy="2738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5EBB25A-C771-4362-B19A-344229C93A3E}" type="datetimeFigureOut">
              <a:rPr lang="cs-CZ" smtClean="0"/>
              <a:t>31.3.2014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4767263"/>
            <a:ext cx="2895600" cy="2738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4767263"/>
            <a:ext cx="2133600" cy="2738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C7BFA48-54E8-4430-BCE0-9E07A3019F3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9442409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4.jpeg"/><Relationship Id="rId5" Type="http://schemas.openxmlformats.org/officeDocument/2006/relationships/image" Target="../media/image3.jpeg"/><Relationship Id="rId4" Type="http://schemas.openxmlformats.org/officeDocument/2006/relationships/image" Target="../media/image2.tmp"/></Relationships>
</file>

<file path=ppt/slides/_rels/slide2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7.jpeg"/><Relationship Id="rId3" Type="http://schemas.microsoft.com/office/2007/relationships/hdphoto" Target="../media/hdphoto1.wdp"/><Relationship Id="rId7" Type="http://schemas.openxmlformats.org/officeDocument/2006/relationships/hyperlink" Target="http://www.ucebnicemapy.cz/files/3/52519.jpg" TargetMode="External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6.jpeg"/><Relationship Id="rId5" Type="http://schemas.openxmlformats.org/officeDocument/2006/relationships/image" Target="../media/image5.jpeg"/><Relationship Id="rId4" Type="http://schemas.openxmlformats.org/officeDocument/2006/relationships/hyperlink" Target="http://www.mapa-sveta.info/images/big_svet_mapa.jpg" TargetMode="External"/></Relationships>
</file>

<file path=ppt/slides/_rels/slide4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9.png"/><Relationship Id="rId4" Type="http://schemas.openxmlformats.org/officeDocument/2006/relationships/image" Target="../media/image8.tmp"/></Relationships>
</file>

<file path=ppt/slides/_rels/slide6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7" Type="http://schemas.openxmlformats.org/officeDocument/2006/relationships/image" Target="../media/image10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5.jpeg"/><Relationship Id="rId5" Type="http://schemas.openxmlformats.org/officeDocument/2006/relationships/hyperlink" Target="http://www.mapa-sveta.info/images/big_svet_mapa.jpg" TargetMode="External"/><Relationship Id="rId4" Type="http://schemas.openxmlformats.org/officeDocument/2006/relationships/image" Target="../media/image6.jpeg"/></Relationships>
</file>

<file path=ppt/slides/_rels/slide7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100.png"/></Relationships>
</file>

<file path=ppt/slides/_rels/slide8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7" Type="http://schemas.openxmlformats.org/officeDocument/2006/relationships/image" Target="../media/image11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6.jpeg"/><Relationship Id="rId5" Type="http://schemas.openxmlformats.org/officeDocument/2006/relationships/image" Target="../media/image5.jpeg"/><Relationship Id="rId4" Type="http://schemas.openxmlformats.org/officeDocument/2006/relationships/hyperlink" Target="http://www.mapa-sveta.info/images/big_svet_mapa.jpg" TargetMode="External"/></Relationships>
</file>

<file path=ppt/slides/_rels/slide9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10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12.jpeg"/></Relationships>
</file>

<file path=ppt/slides/_rels/slide11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13.jpeg"/><Relationship Id="rId4" Type="http://schemas.openxmlformats.org/officeDocument/2006/relationships/image" Target="../media/image12.jpeg"/></Relationships>
</file>

<file path=ppt/slides/_rels/slide12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13.xml.rels><?xml version="1.0" encoding="UTF-8" standalone="yes"?>
<Relationships xmlns="http://schemas.openxmlformats.org/package/2006/relationships"><Relationship Id="rId8" Type="http://schemas.openxmlformats.org/officeDocument/2006/relationships/hyperlink" Target="http://www.vugtk.cz/slovnik/5292_legenda-mapy--vysvetlivky-k-mape" TargetMode="External"/><Relationship Id="rId3" Type="http://schemas.microsoft.com/office/2007/relationships/hdphoto" Target="../media/hdphoto1.wdp"/><Relationship Id="rId7" Type="http://schemas.openxmlformats.org/officeDocument/2006/relationships/hyperlink" Target="http://www.cuzk.cz/Zememerictvi/Geograficke-podklady/Tistene-mapy/Mapy-uzemnich-celku/MCR500.aspx" TargetMode="External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6" Type="http://schemas.openxmlformats.org/officeDocument/2006/relationships/hyperlink" Target="http://obrazky.superia.cz/nastroje/pravitko.php" TargetMode="External"/><Relationship Id="rId5" Type="http://schemas.openxmlformats.org/officeDocument/2006/relationships/hyperlink" Target="http://kartografie.fsv.cvut.cz/1-2-3-meritko.php" TargetMode="External"/><Relationship Id="rId10" Type="http://schemas.openxmlformats.org/officeDocument/2006/relationships/hyperlink" Target="http://www1.fs.cvut.cz/cz/U218/obor/industry/i_prum.htm" TargetMode="External"/><Relationship Id="rId4" Type="http://schemas.openxmlformats.org/officeDocument/2006/relationships/hyperlink" Target="http://www.mestovsetin.cz/komenskeho-mapa-moravy-podle-rytiny-z-roku-1627-vydani-z-r-1680/g-1389/id_obrazky=2024&amp;typ_sady=1&amp;p1=9082" TargetMode="External"/><Relationship Id="rId9" Type="http://schemas.openxmlformats.org/officeDocument/2006/relationships/hyperlink" Target="http://www.mapysveta.sk/images/Stiefel_NM_statystrednehomora_big.jp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Komenského mapa Moravy podle rytiny z roku 1627, vydání z r. 1680"/>
          <p:cNvPicPr>
            <a:picLocks noChangeAspect="1" noChangeArrowheads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rightnessContrast bright="44000" contrast="-71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10293"/>
            <a:ext cx="9144000" cy="516138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aphicFrame>
        <p:nvGraphicFramePr>
          <p:cNvPr id="9" name="Group 43"/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3937158318"/>
              </p:ext>
            </p:extLst>
          </p:nvPr>
        </p:nvGraphicFramePr>
        <p:xfrm>
          <a:off x="736723" y="1635646"/>
          <a:ext cx="7671562" cy="3096343"/>
        </p:xfrm>
        <a:graphic>
          <a:graphicData uri="http://schemas.openxmlformats.org/drawingml/2006/table">
            <a:tbl>
              <a:tblPr/>
              <a:tblGrid>
                <a:gridCol w="1955754"/>
                <a:gridCol w="5715808"/>
              </a:tblGrid>
              <a:tr h="29160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9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Century Gothic" pitchFamily="34" charset="0"/>
                          <a:ea typeface="Times New Roman" pitchFamily="18" charset="0"/>
                          <a:cs typeface="Arial" charset="0"/>
                        </a:rPr>
                        <a:t>Číslo projektu</a:t>
                      </a:r>
                      <a:endParaRPr kumimoji="0" lang="cs-CZ" sz="900" b="1" i="0" u="none" strike="noStrike" cap="none" normalizeH="0" baseline="0" dirty="0" smtClean="0">
                        <a:ln>
                          <a:noFill/>
                        </a:ln>
                        <a:solidFill>
                          <a:srgbClr val="FFFFFF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T="34290" marB="34290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9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OP VK 1.5 25549863</a:t>
                      </a:r>
                    </a:p>
                  </a:txBody>
                  <a:tcPr marT="34290" marB="34290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</a:tr>
              <a:tr h="27958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9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entury Gothic" pitchFamily="34" charset="0"/>
                          <a:ea typeface="Times New Roman" pitchFamily="18" charset="0"/>
                          <a:cs typeface="Arial" charset="0"/>
                        </a:rPr>
                        <a:t>Název projektu</a:t>
                      </a:r>
                      <a:endParaRPr kumimoji="0" lang="cs-CZ" sz="9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T="34290" marB="34290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DECEC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9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Moderní škola</a:t>
                      </a:r>
                      <a:endParaRPr kumimoji="0" lang="cs-CZ" sz="9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T="34290" marB="34290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DECEC"/>
                    </a:solidFill>
                  </a:tcPr>
                </a:tc>
              </a:tr>
              <a:tr h="27958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9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entury Gothic" pitchFamily="34" charset="0"/>
                          <a:ea typeface="Times New Roman" pitchFamily="18" charset="0"/>
                          <a:cs typeface="Arial" charset="0"/>
                        </a:rPr>
                        <a:t>Název školy</a:t>
                      </a:r>
                      <a:endParaRPr kumimoji="0" lang="cs-CZ" sz="9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T="34290" marB="34290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6F6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9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Soukromá střední škola podnikání a managementu, o.p.s.</a:t>
                      </a:r>
                      <a:endParaRPr kumimoji="0" lang="cs-CZ" sz="9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T="34290" marB="34290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6F6"/>
                    </a:solidFill>
                  </a:tcPr>
                </a:tc>
              </a:tr>
              <a:tr h="27958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9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entury Gothic" pitchFamily="34" charset="0"/>
                          <a:ea typeface="Times New Roman" pitchFamily="18" charset="0"/>
                          <a:cs typeface="Arial" charset="0"/>
                        </a:rPr>
                        <a:t>Předmět</a:t>
                      </a:r>
                      <a:endParaRPr kumimoji="0" lang="cs-CZ" sz="900" b="0" i="0" u="none" strike="noStrike" cap="none" normalizeH="0" baseline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T="34290" marB="34290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DECEC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9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Zeměpis (</a:t>
                      </a:r>
                      <a:r>
                        <a:rPr kumimoji="0" lang="cs-CZ" sz="9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klíčová aktivita III/2)</a:t>
                      </a:r>
                      <a:endParaRPr kumimoji="0" lang="cs-CZ" sz="9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T="34290" marB="34290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DECEC"/>
                    </a:solidFill>
                  </a:tcPr>
                </a:tc>
              </a:tr>
              <a:tr h="27958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9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entury Gothic" pitchFamily="34" charset="0"/>
                          <a:ea typeface="Times New Roman" pitchFamily="18" charset="0"/>
                          <a:cs typeface="Arial" charset="0"/>
                        </a:rPr>
                        <a:t>Téma</a:t>
                      </a:r>
                      <a:endParaRPr kumimoji="0" lang="cs-CZ" sz="900" b="0" i="0" u="none" strike="noStrike" cap="none" normalizeH="0" baseline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T="34290" marB="34290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6F6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9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Základy kartografie</a:t>
                      </a:r>
                    </a:p>
                  </a:txBody>
                  <a:tcPr marT="34290" marB="34290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6F6"/>
                    </a:solidFill>
                  </a:tcPr>
                </a:tc>
              </a:tr>
              <a:tr h="27958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9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entury Gothic" pitchFamily="34" charset="0"/>
                          <a:ea typeface="Times New Roman" pitchFamily="18" charset="0"/>
                          <a:cs typeface="Arial" charset="0"/>
                        </a:rPr>
                        <a:t>Ročník</a:t>
                      </a:r>
                      <a:endParaRPr kumimoji="0" lang="cs-CZ" sz="900" b="0" i="0" u="none" strike="noStrike" cap="none" normalizeH="0" baseline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T="34290" marB="34290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DECEC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9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1.</a:t>
                      </a:r>
                    </a:p>
                  </a:txBody>
                  <a:tcPr marT="34290" marB="34290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DECEC"/>
                    </a:solidFill>
                  </a:tcPr>
                </a:tc>
              </a:tr>
              <a:tr h="27958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9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entury Gothic" pitchFamily="34" charset="0"/>
                          <a:ea typeface="Times New Roman" pitchFamily="18" charset="0"/>
                          <a:cs typeface="Arial" charset="0"/>
                        </a:rPr>
                        <a:t>Jméno autora</a:t>
                      </a:r>
                      <a:endParaRPr kumimoji="0" lang="cs-CZ" sz="900" b="0" i="0" u="none" strike="noStrike" cap="none" normalizeH="0" baseline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T="34290" marB="34290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6F6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9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Mgr. Dušan Kráčmar</a:t>
                      </a:r>
                    </a:p>
                  </a:txBody>
                  <a:tcPr marT="34290" marB="34290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6F6"/>
                    </a:solidFill>
                  </a:tcPr>
                </a:tc>
              </a:tr>
              <a:tr h="84764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9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entury Gothic" pitchFamily="34" charset="0"/>
                          <a:ea typeface="Times New Roman" pitchFamily="18" charset="0"/>
                          <a:cs typeface="Arial" charset="0"/>
                        </a:rPr>
                        <a:t>Anotace</a:t>
                      </a:r>
                      <a:endParaRPr kumimoji="0" lang="cs-CZ" sz="9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9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T="34290" marB="34290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DECEC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9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Učivo shrnuje základní poznatky s učiva kartografie ZŠ, jež dělá i středoškolským žákům obvykle potíže. Prezentace se tak snaží klást důraz na místa, kde se žáci nejčastěji dopouští chyb a snaží se je odstranit. Současně pak prezentace i mírně rozšiřuje vědomosti žáků, </a:t>
                      </a:r>
                      <a:r>
                        <a:rPr kumimoji="0" lang="cs-CZ" sz="9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které získali na ZŠ. </a:t>
                      </a:r>
                      <a:endParaRPr kumimoji="0" lang="cs-CZ" sz="9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Arial" charset="0"/>
                        <a:cs typeface="Times New Roman" pitchFamily="18" charset="0"/>
                      </a:endParaRPr>
                    </a:p>
                  </a:txBody>
                  <a:tcPr marT="34290" marB="34290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DECEC"/>
                    </a:solidFill>
                  </a:tcPr>
                </a:tc>
              </a:tr>
              <a:tr h="27958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9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 Datum tvorby</a:t>
                      </a:r>
                    </a:p>
                  </a:txBody>
                  <a:tcPr marT="34290" marB="34290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DECEC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9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3. 1. 2014</a:t>
                      </a:r>
                    </a:p>
                  </a:txBody>
                  <a:tcPr marT="34290" marB="34290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DECEC"/>
                    </a:solidFill>
                  </a:tcPr>
                </a:tc>
              </a:tr>
            </a:tbl>
          </a:graphicData>
        </a:graphic>
      </p:graphicFrame>
      <p:grpSp>
        <p:nvGrpSpPr>
          <p:cNvPr id="5" name="Skupina 4"/>
          <p:cNvGrpSpPr/>
          <p:nvPr/>
        </p:nvGrpSpPr>
        <p:grpSpPr>
          <a:xfrm>
            <a:off x="115024" y="11763"/>
            <a:ext cx="8883709" cy="1531420"/>
            <a:chOff x="-92650" y="483518"/>
            <a:chExt cx="8883709" cy="1531420"/>
          </a:xfrm>
        </p:grpSpPr>
        <p:pic>
          <p:nvPicPr>
            <p:cNvPr id="6" name="Obrázek 5" descr="Výřez obrazovky"/>
            <p:cNvPicPr>
              <a:picLocks noChangeAspect="1"/>
            </p:cNvPicPr>
            <p:nvPr/>
          </p:nvPicPr>
          <p:blipFill>
            <a:blip r:embed="rId4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899592" y="483518"/>
              <a:ext cx="6614081" cy="1531420"/>
            </a:xfrm>
            <a:prstGeom prst="rect">
              <a:avLst/>
            </a:prstGeom>
          </p:spPr>
        </p:pic>
        <p:pic>
          <p:nvPicPr>
            <p:cNvPr id="7" name="Obrázek 6" descr="loga soukrškolyvjpeg.jpg"/>
            <p:cNvPicPr>
              <a:picLocks noChangeAspect="1"/>
            </p:cNvPicPr>
            <p:nvPr/>
          </p:nvPicPr>
          <p:blipFill rotWithShape="1">
            <a:blip r:embed="rId5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r="73221" b="6723"/>
            <a:stretch/>
          </p:blipFill>
          <p:spPr bwMode="auto">
            <a:xfrm>
              <a:off x="-92650" y="483518"/>
              <a:ext cx="992242" cy="998486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pic>
        <p:pic>
          <p:nvPicPr>
            <p:cNvPr id="10" name="Obrázek 9" descr="loga soukrškolyvjpeg.jpg"/>
            <p:cNvPicPr>
              <a:picLocks noChangeAspect="1"/>
            </p:cNvPicPr>
            <p:nvPr/>
          </p:nvPicPr>
          <p:blipFill rotWithShape="1">
            <a:blip r:embed="rId6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86334" b="10296"/>
            <a:stretch/>
          </p:blipFill>
          <p:spPr bwMode="auto">
            <a:xfrm>
              <a:off x="7513672" y="483518"/>
              <a:ext cx="1277387" cy="1531420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11" name="Obdélník 10"/>
            <p:cNvSpPr/>
            <p:nvPr/>
          </p:nvSpPr>
          <p:spPr>
            <a:xfrm>
              <a:off x="-92650" y="1482004"/>
              <a:ext cx="992242" cy="532934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cs-CZ"/>
              </a:defPPr>
              <a:lvl1pPr marL="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cs-CZ"/>
            </a:p>
          </p:txBody>
        </p:sp>
      </p:grpSp>
    </p:spTree>
    <p:extLst>
      <p:ext uri="{BB962C8B-B14F-4D97-AF65-F5344CB8AC3E}">
        <p14:creationId xmlns:p14="http://schemas.microsoft.com/office/powerpoint/2010/main" val="188887918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Komenského mapa Moravy podle rytiny z roku 1627, vydání z r. 1680"/>
          <p:cNvPicPr>
            <a:picLocks noChangeAspect="1" noChangeArrowheads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rightnessContrast bright="44000" contrast="-71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10293"/>
            <a:ext cx="9144000" cy="516138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1851670"/>
            <a:ext cx="7772400" cy="1102519"/>
          </a:xfrm>
        </p:spPr>
        <p:txBody>
          <a:bodyPr/>
          <a:lstStyle/>
          <a:p>
            <a:r>
              <a:rPr lang="cs-CZ" dirty="0" smtClean="0">
                <a:solidFill>
                  <a:srgbClr val="FF0000"/>
                </a:solidFill>
              </a:rPr>
              <a:t>ZÁKLADY KARTOGRAFIE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6732240" y="4371950"/>
            <a:ext cx="2160240" cy="665212"/>
          </a:xfrm>
        </p:spPr>
        <p:txBody>
          <a:bodyPr>
            <a:noAutofit/>
          </a:bodyPr>
          <a:lstStyle/>
          <a:p>
            <a:r>
              <a:rPr lang="cs-CZ" sz="1800" dirty="0" smtClean="0">
                <a:solidFill>
                  <a:srgbClr val="FF0000"/>
                </a:solidFill>
              </a:rPr>
              <a:t>©Dušan Kráčmar</a:t>
            </a:r>
          </a:p>
          <a:p>
            <a:r>
              <a:rPr lang="cs-CZ" sz="1800" dirty="0" smtClean="0">
                <a:solidFill>
                  <a:srgbClr val="FF0000"/>
                </a:solidFill>
              </a:rPr>
              <a:t>2014</a:t>
            </a:r>
            <a:endParaRPr lang="cs-CZ" sz="1800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62554567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Komenského mapa Moravy podle rytiny z roku 1627, vydání z r. 1680"/>
          <p:cNvPicPr>
            <a:picLocks noChangeAspect="1" noChangeArrowheads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rightnessContrast bright="44000" contrast="-71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10293"/>
            <a:ext cx="9144000" cy="516138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0"/>
            <a:ext cx="7772400" cy="1102519"/>
          </a:xfrm>
        </p:spPr>
        <p:txBody>
          <a:bodyPr>
            <a:normAutofit fontScale="90000"/>
          </a:bodyPr>
          <a:lstStyle/>
          <a:p>
            <a:r>
              <a:rPr lang="cs-CZ" dirty="0" smtClean="0">
                <a:solidFill>
                  <a:srgbClr val="FF0000"/>
                </a:solidFill>
              </a:rPr>
              <a:t>ZÁKLADY KARTOGRAFIE</a:t>
            </a:r>
            <a:br>
              <a:rPr lang="cs-CZ" dirty="0" smtClean="0">
                <a:solidFill>
                  <a:srgbClr val="FF0000"/>
                </a:solidFill>
              </a:rPr>
            </a:br>
            <a:r>
              <a:rPr lang="cs-CZ" sz="3200" dirty="0" smtClean="0">
                <a:solidFill>
                  <a:srgbClr val="002060"/>
                </a:solidFill>
              </a:rPr>
              <a:t>ZÁKLADNÍ POJMY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323528" y="1131590"/>
            <a:ext cx="8496944" cy="3744416"/>
          </a:xfrm>
        </p:spPr>
        <p:txBody>
          <a:bodyPr>
            <a:noAutofit/>
          </a:bodyPr>
          <a:lstStyle/>
          <a:p>
            <a:pPr marL="285750" indent="-285750" algn="just">
              <a:buFont typeface="Arial" panose="020B0604020202020204" pitchFamily="34" charset="0"/>
              <a:buChar char="•"/>
            </a:pPr>
            <a:r>
              <a:rPr lang="cs-CZ" sz="1800" dirty="0" smtClean="0">
                <a:solidFill>
                  <a:srgbClr val="FFFF00"/>
                </a:solidFill>
              </a:rPr>
              <a:t>kartografie</a:t>
            </a:r>
            <a:r>
              <a:rPr lang="cs-CZ" sz="1800" dirty="0" smtClean="0">
                <a:solidFill>
                  <a:srgbClr val="FFFFCC"/>
                </a:solidFill>
              </a:rPr>
              <a:t> – nauka o mapách, jejich tvorbě a využití (z řečtiny: khartés – mapa, grafein – psát, popisovat</a:t>
            </a:r>
          </a:p>
          <a:p>
            <a:pPr marL="285750" indent="-285750" algn="just">
              <a:buFont typeface="Arial" panose="020B0604020202020204" pitchFamily="34" charset="0"/>
              <a:buChar char="•"/>
            </a:pPr>
            <a:r>
              <a:rPr lang="cs-CZ" sz="1800" dirty="0" smtClean="0">
                <a:solidFill>
                  <a:srgbClr val="FFFF00"/>
                </a:solidFill>
              </a:rPr>
              <a:t>mapa</a:t>
            </a:r>
            <a:r>
              <a:rPr lang="cs-CZ" sz="1800" dirty="0" smtClean="0">
                <a:solidFill>
                  <a:srgbClr val="FFFFCC"/>
                </a:solidFill>
              </a:rPr>
              <a:t> – zmenšený rovinný obraz zemského povrchu nebo jeho částí </a:t>
            </a:r>
            <a:endParaRPr lang="cs-CZ" sz="1800" dirty="0">
              <a:solidFill>
                <a:srgbClr val="FFFFCC"/>
              </a:solidFill>
            </a:endParaRPr>
          </a:p>
        </p:txBody>
      </p:sp>
      <p:pic>
        <p:nvPicPr>
          <p:cNvPr id="4" name="Picture 2" descr="http://www.mapa-sveta.info/images/svet_mapa.jpg">
            <a:hlinkClick r:id="rId4"/>
          </p:cNvPr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2967" y="2171700"/>
            <a:ext cx="2232248" cy="112617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http://turistaky.jaromirklein.net/foto/005-krtiny/mapa.jp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95936" y="2199287"/>
            <a:ext cx="1744944" cy="109859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Globus Tactile - reliefní, světelný (30 cm)">
            <a:hlinkClick r:id="rId7"/>
          </p:cNvPr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36296" y="2139702"/>
            <a:ext cx="1080120" cy="108012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0" name="Podnadpis 2"/>
          <p:cNvSpPr txBox="1">
            <a:spLocks/>
          </p:cNvSpPr>
          <p:nvPr/>
        </p:nvSpPr>
        <p:spPr>
          <a:xfrm>
            <a:off x="502967" y="3325506"/>
            <a:ext cx="1836785" cy="1910539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cs-CZ" sz="1600" dirty="0" smtClean="0">
                <a:solidFill>
                  <a:srgbClr val="FFFF00"/>
                </a:solidFill>
              </a:rPr>
              <a:t>zmenšení:  </a:t>
            </a:r>
            <a:r>
              <a:rPr lang="cs-CZ" sz="1600" dirty="0" smtClean="0">
                <a:solidFill>
                  <a:srgbClr val="FF0000"/>
                </a:solidFill>
              </a:rPr>
              <a:t>ANO</a:t>
            </a:r>
          </a:p>
          <a:p>
            <a:pPr algn="l"/>
            <a:r>
              <a:rPr lang="cs-CZ" sz="1600" dirty="0">
                <a:solidFill>
                  <a:srgbClr val="FFFF00"/>
                </a:solidFill>
              </a:rPr>
              <a:t>o</a:t>
            </a:r>
            <a:r>
              <a:rPr lang="cs-CZ" sz="1600" dirty="0" smtClean="0">
                <a:solidFill>
                  <a:srgbClr val="FFFF00"/>
                </a:solidFill>
              </a:rPr>
              <a:t>braz zemského povrchu:  </a:t>
            </a:r>
            <a:r>
              <a:rPr lang="cs-CZ" sz="1600" dirty="0" smtClean="0">
                <a:solidFill>
                  <a:srgbClr val="FF0000"/>
                </a:solidFill>
              </a:rPr>
              <a:t>ANO</a:t>
            </a:r>
          </a:p>
          <a:p>
            <a:pPr algn="l"/>
            <a:r>
              <a:rPr lang="cs-CZ" sz="1600" dirty="0" smtClean="0">
                <a:solidFill>
                  <a:srgbClr val="FFFF00"/>
                </a:solidFill>
              </a:rPr>
              <a:t>Rovinný obraz: </a:t>
            </a:r>
            <a:r>
              <a:rPr lang="cs-CZ" sz="1600" dirty="0" smtClean="0">
                <a:solidFill>
                  <a:srgbClr val="FF0000"/>
                </a:solidFill>
              </a:rPr>
              <a:t>ANO</a:t>
            </a:r>
          </a:p>
          <a:p>
            <a:pPr>
              <a:spcBef>
                <a:spcPts val="600"/>
              </a:spcBef>
            </a:pPr>
            <a:endParaRPr lang="cs-CZ" sz="800" b="1" dirty="0" smtClean="0">
              <a:solidFill>
                <a:srgbClr val="FF0000"/>
              </a:solidFill>
            </a:endParaRPr>
          </a:p>
          <a:p>
            <a:pPr>
              <a:spcBef>
                <a:spcPts val="600"/>
              </a:spcBef>
            </a:pPr>
            <a:r>
              <a:rPr lang="cs-CZ" sz="2400" b="1" dirty="0" smtClean="0">
                <a:solidFill>
                  <a:srgbClr val="FF0000"/>
                </a:solidFill>
              </a:rPr>
              <a:t>MAPA</a:t>
            </a:r>
            <a:endParaRPr lang="cs-CZ" sz="2400" b="1" dirty="0">
              <a:solidFill>
                <a:srgbClr val="FF0000"/>
              </a:solidFill>
            </a:endParaRPr>
          </a:p>
        </p:txBody>
      </p:sp>
      <p:sp>
        <p:nvSpPr>
          <p:cNvPr id="11" name="Podnadpis 2"/>
          <p:cNvSpPr txBox="1">
            <a:spLocks/>
          </p:cNvSpPr>
          <p:nvPr/>
        </p:nvSpPr>
        <p:spPr>
          <a:xfrm rot="5400000">
            <a:off x="1271417" y="4345800"/>
            <a:ext cx="628609" cy="472531"/>
          </a:xfrm>
          <a:prstGeom prst="rect">
            <a:avLst/>
          </a:prstGeom>
          <a:ln>
            <a:noFill/>
          </a:ln>
        </p:spPr>
        <p:txBody>
          <a:bodyPr vert="horz" lIns="91440" tIns="45720" rIns="91440" bIns="45720" rtlCol="0">
            <a:noAutofit/>
          </a:bodyPr>
          <a:lstStyle>
            <a:lvl1pPr marL="0" indent="0" algn="l" defTabSz="914400" rtl="0" eaLnBrk="1" latinLnBrk="0" hangingPunct="1">
              <a:spcBef>
                <a:spcPts val="1200"/>
              </a:spcBef>
              <a:buClr>
                <a:schemeClr val="bg2"/>
              </a:buClr>
              <a:buFontTx/>
              <a:buNone/>
              <a:defRPr sz="2200" kern="1200">
                <a:gradFill>
                  <a:gsLst>
                    <a:gs pos="0">
                      <a:schemeClr val="bg1"/>
                    </a:gs>
                    <a:gs pos="90000">
                      <a:schemeClr val="bg2">
                        <a:lumMod val="90000"/>
                      </a:schemeClr>
                    </a:gs>
                  </a:gsLst>
                  <a:lin ang="5400000" scaled="0"/>
                </a:gra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spcBef>
                <a:spcPts val="1200"/>
              </a:spcBef>
              <a:buFontTx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spcBef>
                <a:spcPts val="1200"/>
              </a:spcBef>
              <a:buFontTx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spcBef>
                <a:spcPts val="1200"/>
              </a:spcBef>
              <a:buFontTx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spcBef>
                <a:spcPts val="1200"/>
              </a:spcBef>
              <a:buFontTx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sz="3600" dirty="0" smtClean="0">
                <a:solidFill>
                  <a:srgbClr val="002060"/>
                </a:solidFill>
              </a:rPr>
              <a:t> </a:t>
            </a:r>
            <a:r>
              <a:rPr lang="cs-CZ" sz="1800" dirty="0">
                <a:solidFill>
                  <a:srgbClr val="FF0000"/>
                </a:solidFill>
              </a:rPr>
              <a:t>=</a:t>
            </a:r>
            <a:r>
              <a:rPr lang="cs-CZ" sz="1800" dirty="0" smtClean="0">
                <a:solidFill>
                  <a:srgbClr val="FF0000"/>
                </a:solidFill>
                <a:latin typeface="Times New Roman"/>
                <a:cs typeface="Times New Roman"/>
              </a:rPr>
              <a:t>˃</a:t>
            </a:r>
          </a:p>
          <a:p>
            <a:endParaRPr lang="cs-CZ" sz="1800" dirty="0" smtClean="0">
              <a:solidFill>
                <a:srgbClr val="FF0000"/>
              </a:solidFill>
            </a:endParaRPr>
          </a:p>
        </p:txBody>
      </p:sp>
      <p:sp>
        <p:nvSpPr>
          <p:cNvPr id="13" name="Podnadpis 2"/>
          <p:cNvSpPr txBox="1">
            <a:spLocks/>
          </p:cNvSpPr>
          <p:nvPr/>
        </p:nvSpPr>
        <p:spPr>
          <a:xfrm>
            <a:off x="3950015" y="3290886"/>
            <a:ext cx="1836785" cy="1910539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cs-CZ" sz="1600" dirty="0" smtClean="0">
                <a:solidFill>
                  <a:srgbClr val="FFFF00"/>
                </a:solidFill>
              </a:rPr>
              <a:t>zmenšení:  </a:t>
            </a:r>
            <a:r>
              <a:rPr lang="cs-CZ" sz="1600" dirty="0" smtClean="0">
                <a:solidFill>
                  <a:srgbClr val="FF0000"/>
                </a:solidFill>
              </a:rPr>
              <a:t>ANO</a:t>
            </a:r>
          </a:p>
          <a:p>
            <a:pPr algn="l"/>
            <a:r>
              <a:rPr lang="cs-CZ" sz="1600" dirty="0">
                <a:solidFill>
                  <a:srgbClr val="FFFF00"/>
                </a:solidFill>
              </a:rPr>
              <a:t>o</a:t>
            </a:r>
            <a:r>
              <a:rPr lang="cs-CZ" sz="1600" dirty="0" smtClean="0">
                <a:solidFill>
                  <a:srgbClr val="FFFF00"/>
                </a:solidFill>
              </a:rPr>
              <a:t>braz zemského povrchu:  </a:t>
            </a:r>
            <a:r>
              <a:rPr lang="cs-CZ" sz="1600" dirty="0" smtClean="0">
                <a:solidFill>
                  <a:srgbClr val="FF0000"/>
                </a:solidFill>
              </a:rPr>
              <a:t>ANO</a:t>
            </a:r>
          </a:p>
          <a:p>
            <a:pPr algn="l"/>
            <a:r>
              <a:rPr lang="cs-CZ" sz="1600" dirty="0" smtClean="0">
                <a:solidFill>
                  <a:srgbClr val="FFFF00"/>
                </a:solidFill>
              </a:rPr>
              <a:t>Rovinný obraz: </a:t>
            </a:r>
            <a:r>
              <a:rPr lang="cs-CZ" sz="1600" dirty="0" smtClean="0">
                <a:solidFill>
                  <a:srgbClr val="FF0000"/>
                </a:solidFill>
              </a:rPr>
              <a:t>ANO</a:t>
            </a:r>
          </a:p>
          <a:p>
            <a:pPr>
              <a:spcBef>
                <a:spcPts val="600"/>
              </a:spcBef>
            </a:pPr>
            <a:endParaRPr lang="cs-CZ" sz="800" b="1" dirty="0" smtClean="0">
              <a:solidFill>
                <a:srgbClr val="FF0000"/>
              </a:solidFill>
            </a:endParaRPr>
          </a:p>
          <a:p>
            <a:pPr>
              <a:spcBef>
                <a:spcPts val="600"/>
              </a:spcBef>
            </a:pPr>
            <a:r>
              <a:rPr lang="cs-CZ" sz="2400" b="1" dirty="0" smtClean="0">
                <a:solidFill>
                  <a:srgbClr val="FF0000"/>
                </a:solidFill>
              </a:rPr>
              <a:t>MAPA</a:t>
            </a:r>
            <a:endParaRPr lang="cs-CZ" sz="2400" b="1" dirty="0">
              <a:solidFill>
                <a:srgbClr val="FF0000"/>
              </a:solidFill>
            </a:endParaRPr>
          </a:p>
        </p:txBody>
      </p:sp>
      <p:sp>
        <p:nvSpPr>
          <p:cNvPr id="14" name="Podnadpis 2"/>
          <p:cNvSpPr txBox="1">
            <a:spLocks/>
          </p:cNvSpPr>
          <p:nvPr/>
        </p:nvSpPr>
        <p:spPr>
          <a:xfrm rot="5400000">
            <a:off x="4709985" y="4358814"/>
            <a:ext cx="628609" cy="472531"/>
          </a:xfrm>
          <a:prstGeom prst="rect">
            <a:avLst/>
          </a:prstGeom>
          <a:ln>
            <a:noFill/>
          </a:ln>
        </p:spPr>
        <p:txBody>
          <a:bodyPr vert="horz" lIns="91440" tIns="45720" rIns="91440" bIns="45720" rtlCol="0">
            <a:noAutofit/>
          </a:bodyPr>
          <a:lstStyle>
            <a:lvl1pPr marL="0" indent="0" algn="l" defTabSz="914400" rtl="0" eaLnBrk="1" latinLnBrk="0" hangingPunct="1">
              <a:spcBef>
                <a:spcPts val="1200"/>
              </a:spcBef>
              <a:buClr>
                <a:schemeClr val="bg2"/>
              </a:buClr>
              <a:buFontTx/>
              <a:buNone/>
              <a:defRPr sz="2200" kern="1200">
                <a:gradFill>
                  <a:gsLst>
                    <a:gs pos="0">
                      <a:schemeClr val="bg1"/>
                    </a:gs>
                    <a:gs pos="90000">
                      <a:schemeClr val="bg2">
                        <a:lumMod val="90000"/>
                      </a:schemeClr>
                    </a:gs>
                  </a:gsLst>
                  <a:lin ang="5400000" scaled="0"/>
                </a:gra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spcBef>
                <a:spcPts val="1200"/>
              </a:spcBef>
              <a:buFontTx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spcBef>
                <a:spcPts val="1200"/>
              </a:spcBef>
              <a:buFontTx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spcBef>
                <a:spcPts val="1200"/>
              </a:spcBef>
              <a:buFontTx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spcBef>
                <a:spcPts val="1200"/>
              </a:spcBef>
              <a:buFontTx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sz="3600" dirty="0" smtClean="0">
                <a:solidFill>
                  <a:srgbClr val="002060"/>
                </a:solidFill>
              </a:rPr>
              <a:t> </a:t>
            </a:r>
            <a:r>
              <a:rPr lang="cs-CZ" sz="1800" dirty="0">
                <a:solidFill>
                  <a:srgbClr val="FF0000"/>
                </a:solidFill>
              </a:rPr>
              <a:t>=</a:t>
            </a:r>
            <a:r>
              <a:rPr lang="cs-CZ" sz="1800" dirty="0" smtClean="0">
                <a:solidFill>
                  <a:srgbClr val="FF0000"/>
                </a:solidFill>
                <a:latin typeface="Times New Roman"/>
                <a:cs typeface="Times New Roman"/>
              </a:rPr>
              <a:t>˃</a:t>
            </a:r>
          </a:p>
          <a:p>
            <a:endParaRPr lang="cs-CZ" sz="1800" dirty="0" smtClean="0">
              <a:solidFill>
                <a:srgbClr val="FF0000"/>
              </a:solidFill>
            </a:endParaRPr>
          </a:p>
        </p:txBody>
      </p:sp>
      <p:sp>
        <p:nvSpPr>
          <p:cNvPr id="15" name="Podnadpis 2"/>
          <p:cNvSpPr txBox="1">
            <a:spLocks/>
          </p:cNvSpPr>
          <p:nvPr/>
        </p:nvSpPr>
        <p:spPr>
          <a:xfrm>
            <a:off x="6857963" y="3232961"/>
            <a:ext cx="1962509" cy="1910539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cs-CZ" sz="1600" dirty="0" smtClean="0">
                <a:solidFill>
                  <a:srgbClr val="FFFF00"/>
                </a:solidFill>
              </a:rPr>
              <a:t>zmenšení:  </a:t>
            </a:r>
            <a:r>
              <a:rPr lang="cs-CZ" sz="1600" dirty="0" smtClean="0">
                <a:solidFill>
                  <a:srgbClr val="FF0000"/>
                </a:solidFill>
              </a:rPr>
              <a:t>ANO</a:t>
            </a:r>
          </a:p>
          <a:p>
            <a:pPr algn="l"/>
            <a:r>
              <a:rPr lang="cs-CZ" sz="1600" dirty="0">
                <a:solidFill>
                  <a:srgbClr val="FFFF00"/>
                </a:solidFill>
              </a:rPr>
              <a:t>o</a:t>
            </a:r>
            <a:r>
              <a:rPr lang="cs-CZ" sz="1600" dirty="0" smtClean="0">
                <a:solidFill>
                  <a:srgbClr val="FFFF00"/>
                </a:solidFill>
              </a:rPr>
              <a:t>braz zemského povrchu:  </a:t>
            </a:r>
            <a:r>
              <a:rPr lang="cs-CZ" sz="1600" dirty="0" smtClean="0">
                <a:solidFill>
                  <a:srgbClr val="FF0000"/>
                </a:solidFill>
              </a:rPr>
              <a:t>ANO</a:t>
            </a:r>
          </a:p>
          <a:p>
            <a:pPr algn="l"/>
            <a:r>
              <a:rPr lang="cs-CZ" sz="1600" dirty="0" smtClean="0">
                <a:solidFill>
                  <a:srgbClr val="FFFF00"/>
                </a:solidFill>
              </a:rPr>
              <a:t>Rovinný obraz: </a:t>
            </a:r>
            <a:r>
              <a:rPr lang="cs-CZ" sz="1600" b="1" dirty="0" smtClean="0">
                <a:solidFill>
                  <a:srgbClr val="FF0000"/>
                </a:solidFill>
              </a:rPr>
              <a:t>NE!!!</a:t>
            </a:r>
          </a:p>
          <a:p>
            <a:pPr>
              <a:spcBef>
                <a:spcPts val="600"/>
              </a:spcBef>
            </a:pPr>
            <a:endParaRPr lang="cs-CZ" sz="800" b="1" dirty="0" smtClean="0">
              <a:solidFill>
                <a:srgbClr val="FF0000"/>
              </a:solidFill>
            </a:endParaRPr>
          </a:p>
          <a:p>
            <a:pPr>
              <a:spcBef>
                <a:spcPts val="600"/>
              </a:spcBef>
            </a:pPr>
            <a:r>
              <a:rPr lang="cs-CZ" sz="2400" b="1" dirty="0" smtClean="0">
                <a:solidFill>
                  <a:srgbClr val="FF0000"/>
                </a:solidFill>
              </a:rPr>
              <a:t>GLOBUS</a:t>
            </a:r>
            <a:endParaRPr lang="cs-CZ" sz="2400" b="1" dirty="0">
              <a:solidFill>
                <a:srgbClr val="FF0000"/>
              </a:solidFill>
            </a:endParaRPr>
          </a:p>
        </p:txBody>
      </p:sp>
      <p:sp>
        <p:nvSpPr>
          <p:cNvPr id="16" name="Podnadpis 2"/>
          <p:cNvSpPr txBox="1">
            <a:spLocks/>
          </p:cNvSpPr>
          <p:nvPr/>
        </p:nvSpPr>
        <p:spPr>
          <a:xfrm rot="5400000">
            <a:off x="7698318" y="4255599"/>
            <a:ext cx="628609" cy="472531"/>
          </a:xfrm>
          <a:prstGeom prst="rect">
            <a:avLst/>
          </a:prstGeom>
          <a:ln>
            <a:noFill/>
          </a:ln>
        </p:spPr>
        <p:txBody>
          <a:bodyPr vert="horz" lIns="91440" tIns="45720" rIns="91440" bIns="45720" rtlCol="0">
            <a:noAutofit/>
          </a:bodyPr>
          <a:lstStyle>
            <a:lvl1pPr marL="0" indent="0" algn="l" defTabSz="914400" rtl="0" eaLnBrk="1" latinLnBrk="0" hangingPunct="1">
              <a:spcBef>
                <a:spcPts val="1200"/>
              </a:spcBef>
              <a:buClr>
                <a:schemeClr val="bg2"/>
              </a:buClr>
              <a:buFontTx/>
              <a:buNone/>
              <a:defRPr sz="2200" kern="1200">
                <a:gradFill>
                  <a:gsLst>
                    <a:gs pos="0">
                      <a:schemeClr val="bg1"/>
                    </a:gs>
                    <a:gs pos="90000">
                      <a:schemeClr val="bg2">
                        <a:lumMod val="90000"/>
                      </a:schemeClr>
                    </a:gs>
                  </a:gsLst>
                  <a:lin ang="5400000" scaled="0"/>
                </a:gra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spcBef>
                <a:spcPts val="1200"/>
              </a:spcBef>
              <a:buFontTx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spcBef>
                <a:spcPts val="1200"/>
              </a:spcBef>
              <a:buFontTx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spcBef>
                <a:spcPts val="1200"/>
              </a:spcBef>
              <a:buFontTx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spcBef>
                <a:spcPts val="1200"/>
              </a:spcBef>
              <a:buFontTx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sz="3600" dirty="0" smtClean="0">
                <a:solidFill>
                  <a:srgbClr val="002060"/>
                </a:solidFill>
              </a:rPr>
              <a:t> </a:t>
            </a:r>
            <a:r>
              <a:rPr lang="cs-CZ" sz="1800" dirty="0">
                <a:solidFill>
                  <a:srgbClr val="FF0000"/>
                </a:solidFill>
              </a:rPr>
              <a:t>=</a:t>
            </a:r>
            <a:r>
              <a:rPr lang="cs-CZ" sz="1800" dirty="0" smtClean="0">
                <a:solidFill>
                  <a:srgbClr val="FF0000"/>
                </a:solidFill>
                <a:latin typeface="Times New Roman"/>
                <a:cs typeface="Times New Roman"/>
              </a:rPr>
              <a:t>˃</a:t>
            </a:r>
          </a:p>
          <a:p>
            <a:endParaRPr lang="cs-CZ" sz="1800" dirty="0" smtClean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5643241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1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1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1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10" grpId="0"/>
      <p:bldP spid="11" grpId="0" build="p"/>
      <p:bldP spid="13" grpId="0"/>
      <p:bldP spid="14" grpId="0" build="p"/>
      <p:bldP spid="15" grpId="0"/>
      <p:bldP spid="16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Komenského mapa Moravy podle rytiny z roku 1627, vydání z r. 1680"/>
          <p:cNvPicPr>
            <a:picLocks noChangeAspect="1" noChangeArrowheads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rightnessContrast bright="44000" contrast="-71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10293"/>
            <a:ext cx="9144000" cy="516138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0"/>
            <a:ext cx="7772400" cy="1102519"/>
          </a:xfrm>
        </p:spPr>
        <p:txBody>
          <a:bodyPr>
            <a:normAutofit fontScale="90000"/>
          </a:bodyPr>
          <a:lstStyle/>
          <a:p>
            <a:r>
              <a:rPr lang="cs-CZ" dirty="0" smtClean="0">
                <a:solidFill>
                  <a:srgbClr val="FF0000"/>
                </a:solidFill>
              </a:rPr>
              <a:t>ZÁKLADY KARTOGRAFIE</a:t>
            </a:r>
            <a:br>
              <a:rPr lang="cs-CZ" dirty="0" smtClean="0">
                <a:solidFill>
                  <a:srgbClr val="FF0000"/>
                </a:solidFill>
              </a:rPr>
            </a:br>
            <a:r>
              <a:rPr lang="cs-CZ" sz="3200" dirty="0" smtClean="0">
                <a:solidFill>
                  <a:srgbClr val="002060"/>
                </a:solidFill>
              </a:rPr>
              <a:t>MĚŘÍTKO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323528" y="1131590"/>
            <a:ext cx="8496944" cy="3744416"/>
          </a:xfrm>
        </p:spPr>
        <p:txBody>
          <a:bodyPr>
            <a:noAutofit/>
          </a:bodyPr>
          <a:lstStyle/>
          <a:p>
            <a:pPr marL="285750" indent="-285750" algn="just">
              <a:buFont typeface="Arial" panose="020B0604020202020204" pitchFamily="34" charset="0"/>
              <a:buChar char="•"/>
            </a:pPr>
            <a:r>
              <a:rPr lang="cs-CZ" sz="2000" dirty="0" smtClean="0">
                <a:solidFill>
                  <a:srgbClr val="FFFF00"/>
                </a:solidFill>
              </a:rPr>
              <a:t>měřítko</a:t>
            </a:r>
            <a:r>
              <a:rPr lang="cs-CZ" sz="2000" dirty="0" smtClean="0">
                <a:solidFill>
                  <a:srgbClr val="FFFFCC"/>
                </a:solidFill>
              </a:rPr>
              <a:t> – udává poměr zmenšení mezi skutečností na zemském povrchu a jeho vyobrazení na mapě</a:t>
            </a:r>
          </a:p>
          <a:p>
            <a:pPr marL="742950" lvl="1" indent="-285750" algn="just">
              <a:buFont typeface="Arial" panose="020B0604020202020204" pitchFamily="34" charset="0"/>
              <a:buChar char="•"/>
            </a:pPr>
            <a:r>
              <a:rPr lang="cs-CZ" sz="2000" dirty="0">
                <a:solidFill>
                  <a:srgbClr val="FFFF00"/>
                </a:solidFill>
              </a:rPr>
              <a:t>č</a:t>
            </a:r>
            <a:r>
              <a:rPr lang="cs-CZ" sz="2000" dirty="0" smtClean="0">
                <a:solidFill>
                  <a:srgbClr val="FFFF00"/>
                </a:solidFill>
              </a:rPr>
              <a:t>íselné </a:t>
            </a:r>
            <a:r>
              <a:rPr lang="cs-CZ" sz="2000" dirty="0" smtClean="0">
                <a:solidFill>
                  <a:srgbClr val="FFFFCC"/>
                </a:solidFill>
              </a:rPr>
              <a:t>– např. </a:t>
            </a:r>
            <a:r>
              <a:rPr lang="cs-CZ" sz="2000" dirty="0" smtClean="0">
                <a:solidFill>
                  <a:srgbClr val="FF0000"/>
                </a:solidFill>
              </a:rPr>
              <a:t>1 : 200 000</a:t>
            </a:r>
          </a:p>
          <a:p>
            <a:pPr lvl="1" algn="just"/>
            <a:endParaRPr lang="cs-CZ" sz="2000" dirty="0" smtClean="0">
              <a:solidFill>
                <a:srgbClr val="FF0000"/>
              </a:solidFill>
            </a:endParaRPr>
          </a:p>
          <a:p>
            <a:pPr lvl="1" algn="just"/>
            <a:r>
              <a:rPr lang="cs-CZ" sz="2000" i="1" dirty="0" smtClean="0">
                <a:solidFill>
                  <a:srgbClr val="FFFFCC"/>
                </a:solidFill>
              </a:rPr>
              <a:t>1 cm na mapě je 200 000 cm ve skutečnosti =</a:t>
            </a:r>
            <a:r>
              <a:rPr lang="cs-CZ" sz="2000" i="1" dirty="0" smtClean="0">
                <a:solidFill>
                  <a:srgbClr val="FFFFCC"/>
                </a:solidFill>
                <a:latin typeface="Times New Roman"/>
                <a:cs typeface="Times New Roman"/>
              </a:rPr>
              <a:t>˃ </a:t>
            </a:r>
            <a:r>
              <a:rPr lang="cs-CZ" sz="2000" i="1" dirty="0" smtClean="0">
                <a:solidFill>
                  <a:srgbClr val="FFFFCC"/>
                </a:solidFill>
                <a:cs typeface="Times New Roman"/>
              </a:rPr>
              <a:t>1 cm na mapě je 2 000 m ve skutečnosti (1 m = 100 cm) </a:t>
            </a:r>
            <a:r>
              <a:rPr lang="cs-CZ" sz="2000" i="1" dirty="0">
                <a:solidFill>
                  <a:srgbClr val="FFFFCC"/>
                </a:solidFill>
              </a:rPr>
              <a:t>=</a:t>
            </a:r>
            <a:r>
              <a:rPr lang="cs-CZ" sz="2000" i="1" dirty="0" smtClean="0">
                <a:solidFill>
                  <a:srgbClr val="FFFFCC"/>
                </a:solidFill>
                <a:latin typeface="Times New Roman"/>
                <a:cs typeface="Times New Roman"/>
              </a:rPr>
              <a:t>˃ </a:t>
            </a:r>
            <a:r>
              <a:rPr lang="cs-CZ" sz="2000" i="1" dirty="0" smtClean="0">
                <a:solidFill>
                  <a:srgbClr val="FF0000"/>
                </a:solidFill>
                <a:cs typeface="Times New Roman"/>
              </a:rPr>
              <a:t>1 cm na mapě jsou 2 km ve skutečnosti </a:t>
            </a:r>
            <a:r>
              <a:rPr lang="cs-CZ" sz="2000" i="1" dirty="0" smtClean="0">
                <a:solidFill>
                  <a:srgbClr val="FFFFCC"/>
                </a:solidFill>
                <a:cs typeface="Times New Roman"/>
              </a:rPr>
              <a:t>(1 km = 1000 m)</a:t>
            </a:r>
          </a:p>
          <a:p>
            <a:pPr lvl="1"/>
            <a:r>
              <a:rPr lang="cs-CZ" sz="2000" dirty="0" smtClean="0">
                <a:solidFill>
                  <a:srgbClr val="FF0000"/>
                </a:solidFill>
                <a:cs typeface="Times New Roman"/>
              </a:rPr>
              <a:t>PŘI TÉTO OPERACI S MĚŘÍTKEM JE VŽDY NUTNO POSUNOUT DESETINNOU ČÁRKU O PĚT MÍST („ZAKRÝT PĚT NUL“), NEBOŤ 1 km = 100 000 cm </a:t>
            </a:r>
            <a:r>
              <a:rPr lang="cs-CZ" sz="2000" dirty="0" smtClean="0">
                <a:solidFill>
                  <a:srgbClr val="FF0000"/>
                </a:solidFill>
              </a:rPr>
              <a:t>  </a:t>
            </a:r>
            <a:endParaRPr lang="cs-CZ" sz="2000" dirty="0">
              <a:solidFill>
                <a:srgbClr val="FF0000"/>
              </a:solidFill>
            </a:endParaRPr>
          </a:p>
          <a:p>
            <a:pPr lvl="1" algn="just"/>
            <a:endParaRPr lang="cs-CZ" sz="2000" dirty="0" smtClean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97985484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0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Komenského mapa Moravy podle rytiny z roku 1627, vydání z r. 1680"/>
          <p:cNvPicPr>
            <a:picLocks noChangeAspect="1" noChangeArrowheads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rightnessContrast bright="44000" contrast="-71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10293"/>
            <a:ext cx="9144000" cy="516138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0"/>
            <a:ext cx="7772400" cy="1102519"/>
          </a:xfrm>
        </p:spPr>
        <p:txBody>
          <a:bodyPr>
            <a:normAutofit fontScale="90000"/>
          </a:bodyPr>
          <a:lstStyle/>
          <a:p>
            <a:r>
              <a:rPr lang="cs-CZ" dirty="0" smtClean="0">
                <a:solidFill>
                  <a:srgbClr val="FF0000"/>
                </a:solidFill>
              </a:rPr>
              <a:t>ZÁKLADY KARTOGRAFIE</a:t>
            </a:r>
            <a:br>
              <a:rPr lang="cs-CZ" dirty="0" smtClean="0">
                <a:solidFill>
                  <a:srgbClr val="FF0000"/>
                </a:solidFill>
              </a:rPr>
            </a:br>
            <a:r>
              <a:rPr lang="cs-CZ" sz="3200" dirty="0" smtClean="0">
                <a:solidFill>
                  <a:srgbClr val="002060"/>
                </a:solidFill>
              </a:rPr>
              <a:t>MĚŘÍTKO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323528" y="1131590"/>
            <a:ext cx="8496944" cy="3744416"/>
          </a:xfrm>
        </p:spPr>
        <p:txBody>
          <a:bodyPr>
            <a:noAutofit/>
          </a:bodyPr>
          <a:lstStyle/>
          <a:p>
            <a:pPr marL="742950" lvl="1" indent="-285750" algn="just">
              <a:buFont typeface="Arial" panose="020B0604020202020204" pitchFamily="34" charset="0"/>
              <a:buChar char="•"/>
            </a:pPr>
            <a:r>
              <a:rPr lang="cs-CZ" sz="2000" dirty="0" smtClean="0">
                <a:solidFill>
                  <a:srgbClr val="FFFF00"/>
                </a:solidFill>
              </a:rPr>
              <a:t>grafické </a:t>
            </a:r>
            <a:r>
              <a:rPr lang="cs-CZ" sz="2000" dirty="0" smtClean="0">
                <a:solidFill>
                  <a:srgbClr val="FFFFCC"/>
                </a:solidFill>
              </a:rPr>
              <a:t>– na vymezené úsečce graficky znázorňuje poměr vzdálenosti na mapě a ve skutečnosti</a:t>
            </a:r>
          </a:p>
          <a:p>
            <a:pPr lvl="1" algn="just"/>
            <a:r>
              <a:rPr lang="cs-CZ" sz="2000" i="1" dirty="0" smtClean="0">
                <a:solidFill>
                  <a:srgbClr val="FFFFCC"/>
                </a:solidFill>
              </a:rPr>
              <a:t>např. číselné měřítko 1 :  200 000 (1 cm na mapě jsou 2 km ve skutečnosti) je v pracovní verzi vyjádřeno takto:</a:t>
            </a:r>
          </a:p>
          <a:p>
            <a:pPr lvl="1" algn="just"/>
            <a:endParaRPr lang="cs-CZ" sz="2000" i="1" dirty="0">
              <a:solidFill>
                <a:srgbClr val="FFFFCC"/>
              </a:solidFill>
            </a:endParaRPr>
          </a:p>
          <a:p>
            <a:pPr lvl="1" algn="just"/>
            <a:endParaRPr lang="cs-CZ" sz="2000" i="1" dirty="0" smtClean="0">
              <a:solidFill>
                <a:srgbClr val="FFFFCC"/>
              </a:solidFill>
            </a:endParaRPr>
          </a:p>
          <a:p>
            <a:pPr marL="742950" lvl="1" indent="-285750" algn="just">
              <a:buFont typeface="Arial" panose="020B0604020202020204" pitchFamily="34" charset="0"/>
              <a:buChar char="•"/>
            </a:pPr>
            <a:endParaRPr lang="cs-CZ" sz="2000" dirty="0" smtClean="0">
              <a:solidFill>
                <a:srgbClr val="FF0000"/>
              </a:solidFill>
            </a:endParaRPr>
          </a:p>
          <a:p>
            <a:pPr marL="742950" lvl="1" indent="-285750" algn="just">
              <a:buFont typeface="Arial" panose="020B0604020202020204" pitchFamily="34" charset="0"/>
              <a:buChar char="•"/>
            </a:pPr>
            <a:endParaRPr lang="cs-CZ" sz="2000" dirty="0" smtClean="0">
              <a:solidFill>
                <a:srgbClr val="FFFF00"/>
              </a:solidFill>
            </a:endParaRPr>
          </a:p>
          <a:p>
            <a:pPr lvl="1" algn="just"/>
            <a:endParaRPr lang="cs-CZ" sz="2000" dirty="0" smtClean="0">
              <a:solidFill>
                <a:srgbClr val="FF0000"/>
              </a:solidFill>
            </a:endParaRPr>
          </a:p>
          <a:p>
            <a:pPr lvl="1" algn="just"/>
            <a:endParaRPr lang="cs-CZ" sz="2000" dirty="0" smtClean="0">
              <a:solidFill>
                <a:srgbClr val="FF0000"/>
              </a:solidFill>
            </a:endParaRPr>
          </a:p>
        </p:txBody>
      </p:sp>
      <p:grpSp>
        <p:nvGrpSpPr>
          <p:cNvPr id="16" name="Skupina 15"/>
          <p:cNvGrpSpPr/>
          <p:nvPr/>
        </p:nvGrpSpPr>
        <p:grpSpPr>
          <a:xfrm>
            <a:off x="2316740" y="2579161"/>
            <a:ext cx="4510520" cy="883825"/>
            <a:chOff x="2123728" y="2605379"/>
            <a:chExt cx="4510520" cy="883825"/>
          </a:xfrm>
        </p:grpSpPr>
        <p:pic>
          <p:nvPicPr>
            <p:cNvPr id="6" name="Obrázek 5" descr="Výřez obrazovky"/>
            <p:cNvPicPr>
              <a:picLocks noChangeAspect="1"/>
            </p:cNvPicPr>
            <p:nvPr/>
          </p:nvPicPr>
          <p:blipFill>
            <a:blip r:embed="rId4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2123728" y="2775343"/>
              <a:ext cx="1829055" cy="638264"/>
            </a:xfrm>
            <a:prstGeom prst="rect">
              <a:avLst/>
            </a:prstGeom>
          </p:spPr>
        </p:pic>
        <p:sp>
          <p:nvSpPr>
            <p:cNvPr id="8" name="Podnadpis 2"/>
            <p:cNvSpPr txBox="1">
              <a:spLocks/>
            </p:cNvSpPr>
            <p:nvPr/>
          </p:nvSpPr>
          <p:spPr>
            <a:xfrm>
              <a:off x="4474008" y="2605379"/>
              <a:ext cx="2160240" cy="344249"/>
            </a:xfrm>
            <a:prstGeom prst="rect">
              <a:avLst/>
            </a:prstGeom>
          </p:spPr>
          <p:txBody>
            <a:bodyPr vert="horz" lIns="91440" tIns="45720" rIns="91440" bIns="45720" rtlCol="0">
              <a:noAutofit/>
            </a:bodyPr>
            <a:lstStyle>
              <a:lvl1pPr marL="0" indent="0" algn="ctr" defTabSz="914400" rtl="0" eaLnBrk="1" latinLnBrk="0" hangingPunct="1">
                <a:spcBef>
                  <a:spcPct val="20000"/>
                </a:spcBef>
                <a:buFont typeface="Arial" panose="020B0604020202020204" pitchFamily="34" charset="0"/>
                <a:buNone/>
                <a:defRPr sz="3200" kern="1200">
                  <a:solidFill>
                    <a:schemeClr val="tx1">
                      <a:tint val="75000"/>
                    </a:schemeClr>
                  </a:solidFill>
                  <a:latin typeface="+mn-lt"/>
                  <a:ea typeface="+mn-ea"/>
                  <a:cs typeface="+mn-cs"/>
                </a:defRPr>
              </a:lvl1pPr>
              <a:lvl2pPr marL="457200" indent="0" algn="ctr" defTabSz="914400" rtl="0" eaLnBrk="1" latinLnBrk="0" hangingPunct="1">
                <a:spcBef>
                  <a:spcPct val="20000"/>
                </a:spcBef>
                <a:buFont typeface="Arial" panose="020B0604020202020204" pitchFamily="34" charset="0"/>
                <a:buNone/>
                <a:defRPr sz="2800" kern="1200">
                  <a:solidFill>
                    <a:schemeClr val="tx1">
                      <a:tint val="75000"/>
                    </a:schemeClr>
                  </a:solidFill>
                  <a:latin typeface="+mn-lt"/>
                  <a:ea typeface="+mn-ea"/>
                  <a:cs typeface="+mn-cs"/>
                </a:defRPr>
              </a:lvl2pPr>
              <a:lvl3pPr marL="914400" indent="0" algn="ctr" defTabSz="914400" rtl="0" eaLnBrk="1" latinLnBrk="0" hangingPunct="1">
                <a:spcBef>
                  <a:spcPct val="20000"/>
                </a:spcBef>
                <a:buFont typeface="Arial" panose="020B0604020202020204" pitchFamily="34" charset="0"/>
                <a:buNone/>
                <a:defRPr sz="2400" kern="1200">
                  <a:solidFill>
                    <a:schemeClr val="tx1">
                      <a:tint val="75000"/>
                    </a:schemeClr>
                  </a:solidFill>
                  <a:latin typeface="+mn-lt"/>
                  <a:ea typeface="+mn-ea"/>
                  <a:cs typeface="+mn-cs"/>
                </a:defRPr>
              </a:lvl3pPr>
              <a:lvl4pPr marL="1371600" indent="0" algn="ctr" defTabSz="914400" rtl="0" eaLnBrk="1" latinLnBrk="0" hangingPunct="1">
                <a:spcBef>
                  <a:spcPct val="20000"/>
                </a:spcBef>
                <a:buFont typeface="Arial" panose="020B0604020202020204" pitchFamily="34" charset="0"/>
                <a:buNone/>
                <a:defRPr sz="2000" kern="1200">
                  <a:solidFill>
                    <a:schemeClr val="tx1">
                      <a:tint val="75000"/>
                    </a:schemeClr>
                  </a:solidFill>
                  <a:latin typeface="+mn-lt"/>
                  <a:ea typeface="+mn-ea"/>
                  <a:cs typeface="+mn-cs"/>
                </a:defRPr>
              </a:lvl4pPr>
              <a:lvl5pPr marL="1828800" indent="0" algn="ctr" defTabSz="914400" rtl="0" eaLnBrk="1" latinLnBrk="0" hangingPunct="1">
                <a:spcBef>
                  <a:spcPct val="20000"/>
                </a:spcBef>
                <a:buFont typeface="Arial" panose="020B0604020202020204" pitchFamily="34" charset="0"/>
                <a:buNone/>
                <a:defRPr sz="2000" kern="1200">
                  <a:solidFill>
                    <a:schemeClr val="tx1">
                      <a:tint val="75000"/>
                    </a:schemeClr>
                  </a:solidFill>
                  <a:latin typeface="+mn-lt"/>
                  <a:ea typeface="+mn-ea"/>
                  <a:cs typeface="+mn-cs"/>
                </a:defRPr>
              </a:lvl5pPr>
              <a:lvl6pPr marL="2286000" indent="0" algn="ctr" defTabSz="914400" rtl="0" eaLnBrk="1" latinLnBrk="0" hangingPunct="1">
                <a:spcBef>
                  <a:spcPct val="20000"/>
                </a:spcBef>
                <a:buFont typeface="Arial" panose="020B0604020202020204" pitchFamily="34" charset="0"/>
                <a:buNone/>
                <a:defRPr sz="2000" kern="1200">
                  <a:solidFill>
                    <a:schemeClr val="tx1">
                      <a:tint val="75000"/>
                    </a:schemeClr>
                  </a:solidFill>
                  <a:latin typeface="+mn-lt"/>
                  <a:ea typeface="+mn-ea"/>
                  <a:cs typeface="+mn-cs"/>
                </a:defRPr>
              </a:lvl6pPr>
              <a:lvl7pPr marL="2743200" indent="0" algn="ctr" defTabSz="914400" rtl="0" eaLnBrk="1" latinLnBrk="0" hangingPunct="1">
                <a:spcBef>
                  <a:spcPct val="20000"/>
                </a:spcBef>
                <a:buFont typeface="Arial" panose="020B0604020202020204" pitchFamily="34" charset="0"/>
                <a:buNone/>
                <a:defRPr sz="2000" kern="1200">
                  <a:solidFill>
                    <a:schemeClr val="tx1">
                      <a:tint val="75000"/>
                    </a:schemeClr>
                  </a:solidFill>
                  <a:latin typeface="+mn-lt"/>
                  <a:ea typeface="+mn-ea"/>
                  <a:cs typeface="+mn-cs"/>
                </a:defRPr>
              </a:lvl7pPr>
              <a:lvl8pPr marL="3200400" indent="0" algn="ctr" defTabSz="914400" rtl="0" eaLnBrk="1" latinLnBrk="0" hangingPunct="1">
                <a:spcBef>
                  <a:spcPct val="20000"/>
                </a:spcBef>
                <a:buFont typeface="Arial" panose="020B0604020202020204" pitchFamily="34" charset="0"/>
                <a:buNone/>
                <a:defRPr sz="2000" kern="1200">
                  <a:solidFill>
                    <a:schemeClr val="tx1">
                      <a:tint val="75000"/>
                    </a:schemeClr>
                  </a:solidFill>
                  <a:latin typeface="+mn-lt"/>
                  <a:ea typeface="+mn-ea"/>
                  <a:cs typeface="+mn-cs"/>
                </a:defRPr>
              </a:lvl8pPr>
              <a:lvl9pPr marL="3657600" indent="0" algn="ctr" defTabSz="914400" rtl="0" eaLnBrk="1" latinLnBrk="0" hangingPunct="1">
                <a:spcBef>
                  <a:spcPct val="20000"/>
                </a:spcBef>
                <a:buFont typeface="Arial" panose="020B0604020202020204" pitchFamily="34" charset="0"/>
                <a:buNone/>
                <a:defRPr sz="2000" kern="1200">
                  <a:solidFill>
                    <a:schemeClr val="tx1">
                      <a:tint val="75000"/>
                    </a:schemeClr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cs-CZ" sz="1800" dirty="0">
                  <a:solidFill>
                    <a:srgbClr val="FF0000"/>
                  </a:solidFill>
                </a:rPr>
                <a:t>d</a:t>
              </a:r>
              <a:r>
                <a:rPr lang="cs-CZ" sz="1800" dirty="0" smtClean="0">
                  <a:solidFill>
                    <a:srgbClr val="FF0000"/>
                  </a:solidFill>
                </a:rPr>
                <a:t>élka ve skutečnosti</a:t>
              </a:r>
              <a:endParaRPr lang="cs-CZ" sz="1800" dirty="0">
                <a:solidFill>
                  <a:srgbClr val="FF0000"/>
                </a:solidFill>
              </a:endParaRPr>
            </a:p>
          </p:txBody>
        </p:sp>
        <p:sp>
          <p:nvSpPr>
            <p:cNvPr id="9" name="Podnadpis 2"/>
            <p:cNvSpPr txBox="1">
              <a:spLocks/>
            </p:cNvSpPr>
            <p:nvPr/>
          </p:nvSpPr>
          <p:spPr>
            <a:xfrm>
              <a:off x="4484371" y="3144955"/>
              <a:ext cx="1656184" cy="344249"/>
            </a:xfrm>
            <a:prstGeom prst="rect">
              <a:avLst/>
            </a:prstGeom>
          </p:spPr>
          <p:txBody>
            <a:bodyPr vert="horz" lIns="91440" tIns="45720" rIns="91440" bIns="45720" rtlCol="0">
              <a:noAutofit/>
            </a:bodyPr>
            <a:lstStyle>
              <a:lvl1pPr marL="0" indent="0" algn="ctr" defTabSz="914400" rtl="0" eaLnBrk="1" latinLnBrk="0" hangingPunct="1">
                <a:spcBef>
                  <a:spcPct val="20000"/>
                </a:spcBef>
                <a:buFont typeface="Arial" panose="020B0604020202020204" pitchFamily="34" charset="0"/>
                <a:buNone/>
                <a:defRPr sz="3200" kern="1200">
                  <a:solidFill>
                    <a:schemeClr val="tx1">
                      <a:tint val="75000"/>
                    </a:schemeClr>
                  </a:solidFill>
                  <a:latin typeface="+mn-lt"/>
                  <a:ea typeface="+mn-ea"/>
                  <a:cs typeface="+mn-cs"/>
                </a:defRPr>
              </a:lvl1pPr>
              <a:lvl2pPr marL="457200" indent="0" algn="ctr" defTabSz="914400" rtl="0" eaLnBrk="1" latinLnBrk="0" hangingPunct="1">
                <a:spcBef>
                  <a:spcPct val="20000"/>
                </a:spcBef>
                <a:buFont typeface="Arial" panose="020B0604020202020204" pitchFamily="34" charset="0"/>
                <a:buNone/>
                <a:defRPr sz="2800" kern="1200">
                  <a:solidFill>
                    <a:schemeClr val="tx1">
                      <a:tint val="75000"/>
                    </a:schemeClr>
                  </a:solidFill>
                  <a:latin typeface="+mn-lt"/>
                  <a:ea typeface="+mn-ea"/>
                  <a:cs typeface="+mn-cs"/>
                </a:defRPr>
              </a:lvl2pPr>
              <a:lvl3pPr marL="914400" indent="0" algn="ctr" defTabSz="914400" rtl="0" eaLnBrk="1" latinLnBrk="0" hangingPunct="1">
                <a:spcBef>
                  <a:spcPct val="20000"/>
                </a:spcBef>
                <a:buFont typeface="Arial" panose="020B0604020202020204" pitchFamily="34" charset="0"/>
                <a:buNone/>
                <a:defRPr sz="2400" kern="1200">
                  <a:solidFill>
                    <a:schemeClr val="tx1">
                      <a:tint val="75000"/>
                    </a:schemeClr>
                  </a:solidFill>
                  <a:latin typeface="+mn-lt"/>
                  <a:ea typeface="+mn-ea"/>
                  <a:cs typeface="+mn-cs"/>
                </a:defRPr>
              </a:lvl3pPr>
              <a:lvl4pPr marL="1371600" indent="0" algn="ctr" defTabSz="914400" rtl="0" eaLnBrk="1" latinLnBrk="0" hangingPunct="1">
                <a:spcBef>
                  <a:spcPct val="20000"/>
                </a:spcBef>
                <a:buFont typeface="Arial" panose="020B0604020202020204" pitchFamily="34" charset="0"/>
                <a:buNone/>
                <a:defRPr sz="2000" kern="1200">
                  <a:solidFill>
                    <a:schemeClr val="tx1">
                      <a:tint val="75000"/>
                    </a:schemeClr>
                  </a:solidFill>
                  <a:latin typeface="+mn-lt"/>
                  <a:ea typeface="+mn-ea"/>
                  <a:cs typeface="+mn-cs"/>
                </a:defRPr>
              </a:lvl4pPr>
              <a:lvl5pPr marL="1828800" indent="0" algn="ctr" defTabSz="914400" rtl="0" eaLnBrk="1" latinLnBrk="0" hangingPunct="1">
                <a:spcBef>
                  <a:spcPct val="20000"/>
                </a:spcBef>
                <a:buFont typeface="Arial" panose="020B0604020202020204" pitchFamily="34" charset="0"/>
                <a:buNone/>
                <a:defRPr sz="2000" kern="1200">
                  <a:solidFill>
                    <a:schemeClr val="tx1">
                      <a:tint val="75000"/>
                    </a:schemeClr>
                  </a:solidFill>
                  <a:latin typeface="+mn-lt"/>
                  <a:ea typeface="+mn-ea"/>
                  <a:cs typeface="+mn-cs"/>
                </a:defRPr>
              </a:lvl5pPr>
              <a:lvl6pPr marL="2286000" indent="0" algn="ctr" defTabSz="914400" rtl="0" eaLnBrk="1" latinLnBrk="0" hangingPunct="1">
                <a:spcBef>
                  <a:spcPct val="20000"/>
                </a:spcBef>
                <a:buFont typeface="Arial" panose="020B0604020202020204" pitchFamily="34" charset="0"/>
                <a:buNone/>
                <a:defRPr sz="2000" kern="1200">
                  <a:solidFill>
                    <a:schemeClr val="tx1">
                      <a:tint val="75000"/>
                    </a:schemeClr>
                  </a:solidFill>
                  <a:latin typeface="+mn-lt"/>
                  <a:ea typeface="+mn-ea"/>
                  <a:cs typeface="+mn-cs"/>
                </a:defRPr>
              </a:lvl6pPr>
              <a:lvl7pPr marL="2743200" indent="0" algn="ctr" defTabSz="914400" rtl="0" eaLnBrk="1" latinLnBrk="0" hangingPunct="1">
                <a:spcBef>
                  <a:spcPct val="20000"/>
                </a:spcBef>
                <a:buFont typeface="Arial" panose="020B0604020202020204" pitchFamily="34" charset="0"/>
                <a:buNone/>
                <a:defRPr sz="2000" kern="1200">
                  <a:solidFill>
                    <a:schemeClr val="tx1">
                      <a:tint val="75000"/>
                    </a:schemeClr>
                  </a:solidFill>
                  <a:latin typeface="+mn-lt"/>
                  <a:ea typeface="+mn-ea"/>
                  <a:cs typeface="+mn-cs"/>
                </a:defRPr>
              </a:lvl7pPr>
              <a:lvl8pPr marL="3200400" indent="0" algn="ctr" defTabSz="914400" rtl="0" eaLnBrk="1" latinLnBrk="0" hangingPunct="1">
                <a:spcBef>
                  <a:spcPct val="20000"/>
                </a:spcBef>
                <a:buFont typeface="Arial" panose="020B0604020202020204" pitchFamily="34" charset="0"/>
                <a:buNone/>
                <a:defRPr sz="2000" kern="1200">
                  <a:solidFill>
                    <a:schemeClr val="tx1">
                      <a:tint val="75000"/>
                    </a:schemeClr>
                  </a:solidFill>
                  <a:latin typeface="+mn-lt"/>
                  <a:ea typeface="+mn-ea"/>
                  <a:cs typeface="+mn-cs"/>
                </a:defRPr>
              </a:lvl8pPr>
              <a:lvl9pPr marL="3657600" indent="0" algn="ctr" defTabSz="914400" rtl="0" eaLnBrk="1" latinLnBrk="0" hangingPunct="1">
                <a:spcBef>
                  <a:spcPct val="20000"/>
                </a:spcBef>
                <a:buFont typeface="Arial" panose="020B0604020202020204" pitchFamily="34" charset="0"/>
                <a:buNone/>
                <a:defRPr sz="2000" kern="1200">
                  <a:solidFill>
                    <a:schemeClr val="tx1">
                      <a:tint val="75000"/>
                    </a:schemeClr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cs-CZ" sz="1800" dirty="0">
                  <a:solidFill>
                    <a:srgbClr val="FF0000"/>
                  </a:solidFill>
                </a:rPr>
                <a:t>d</a:t>
              </a:r>
              <a:r>
                <a:rPr lang="cs-CZ" sz="1800" dirty="0" smtClean="0">
                  <a:solidFill>
                    <a:srgbClr val="FF0000"/>
                  </a:solidFill>
                </a:rPr>
                <a:t>élka na mapě</a:t>
              </a:r>
              <a:endParaRPr lang="cs-CZ" sz="1800" dirty="0">
                <a:solidFill>
                  <a:srgbClr val="FF0000"/>
                </a:solidFill>
              </a:endParaRPr>
            </a:p>
          </p:txBody>
        </p:sp>
        <p:cxnSp>
          <p:nvCxnSpPr>
            <p:cNvPr id="10" name="Přímá spojnice se šipkou 9"/>
            <p:cNvCxnSpPr/>
            <p:nvPr/>
          </p:nvCxnSpPr>
          <p:spPr>
            <a:xfrm flipH="1">
              <a:off x="3952783" y="2777504"/>
              <a:ext cx="531588" cy="148019"/>
            </a:xfrm>
            <a:prstGeom prst="straightConnector1">
              <a:avLst/>
            </a:prstGeom>
            <a:ln w="19050">
              <a:solidFill>
                <a:srgbClr val="FF0000"/>
              </a:solidFill>
              <a:tailEnd type="arrow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" name="Přímá spojnice se šipkou 11"/>
            <p:cNvCxnSpPr/>
            <p:nvPr/>
          </p:nvCxnSpPr>
          <p:spPr>
            <a:xfrm flipH="1" flipV="1">
              <a:off x="3952783" y="3333939"/>
              <a:ext cx="576822" cy="55949"/>
            </a:xfrm>
            <a:prstGeom prst="straightConnector1">
              <a:avLst/>
            </a:prstGeom>
            <a:ln w="19050">
              <a:solidFill>
                <a:srgbClr val="FF0000"/>
              </a:solidFill>
              <a:tailEnd type="arrow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pic>
        <p:nvPicPr>
          <p:cNvPr id="15" name="Picture 2" descr="Příklady chybných (vlevo) a správných měřítek"/>
          <p:cNvPicPr>
            <a:picLocks noChangeAspect="1" noChangeArrowheads="1"/>
          </p:cNvPicPr>
          <p:nvPr/>
        </p:nvPicPr>
        <p:blipFill rotWithShape="1"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4278" r="1922"/>
          <a:stretch/>
        </p:blipFill>
        <p:spPr bwMode="auto">
          <a:xfrm>
            <a:off x="2311982" y="3651870"/>
            <a:ext cx="1181762" cy="121925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8" name="Podnadpis 2"/>
          <p:cNvSpPr txBox="1">
            <a:spLocks/>
          </p:cNvSpPr>
          <p:nvPr/>
        </p:nvSpPr>
        <p:spPr>
          <a:xfrm>
            <a:off x="3419872" y="4095193"/>
            <a:ext cx="4030584" cy="332606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sz="1800" dirty="0" smtClean="0">
                <a:solidFill>
                  <a:srgbClr val="FF0000"/>
                </a:solidFill>
              </a:rPr>
              <a:t>ukázky grafických měřítek na mapách</a:t>
            </a:r>
            <a:endParaRPr lang="cs-CZ" sz="1800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56877974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18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Komenského mapa Moravy podle rytiny z roku 1627, vydání z r. 1680"/>
          <p:cNvPicPr>
            <a:picLocks noChangeAspect="1" noChangeArrowheads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rightnessContrast bright="44000" contrast="-71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10293"/>
            <a:ext cx="9144000" cy="516138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0"/>
            <a:ext cx="7772400" cy="1102519"/>
          </a:xfrm>
        </p:spPr>
        <p:txBody>
          <a:bodyPr>
            <a:normAutofit fontScale="90000"/>
          </a:bodyPr>
          <a:lstStyle/>
          <a:p>
            <a:r>
              <a:rPr lang="cs-CZ" dirty="0" smtClean="0">
                <a:solidFill>
                  <a:srgbClr val="FF0000"/>
                </a:solidFill>
              </a:rPr>
              <a:t>ZÁKLADY KARTOGRAFIE</a:t>
            </a:r>
            <a:br>
              <a:rPr lang="cs-CZ" dirty="0" smtClean="0">
                <a:solidFill>
                  <a:srgbClr val="FF0000"/>
                </a:solidFill>
              </a:rPr>
            </a:br>
            <a:r>
              <a:rPr lang="cs-CZ" sz="3200" dirty="0" smtClean="0">
                <a:solidFill>
                  <a:srgbClr val="002060"/>
                </a:solidFill>
              </a:rPr>
              <a:t>MĚŘÍTKO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323528" y="1131590"/>
            <a:ext cx="8496944" cy="3744416"/>
          </a:xfrm>
        </p:spPr>
        <p:txBody>
          <a:bodyPr>
            <a:noAutofit/>
          </a:bodyPr>
          <a:lstStyle/>
          <a:p>
            <a:pPr marL="742950" lvl="1" indent="-285750" algn="just">
              <a:buFont typeface="Arial" panose="020B0604020202020204" pitchFamily="34" charset="0"/>
              <a:buChar char="•"/>
            </a:pPr>
            <a:r>
              <a:rPr lang="cs-CZ" sz="2000" dirty="0" smtClean="0">
                <a:solidFill>
                  <a:srgbClr val="FFFF00"/>
                </a:solidFill>
              </a:rPr>
              <a:t>slovní </a:t>
            </a:r>
            <a:r>
              <a:rPr lang="cs-CZ" sz="2000" dirty="0" smtClean="0">
                <a:solidFill>
                  <a:srgbClr val="FFFFCC"/>
                </a:solidFill>
              </a:rPr>
              <a:t>– poměr zmenšení je vyjádřen slovně</a:t>
            </a:r>
          </a:p>
          <a:p>
            <a:pPr lvl="1" algn="just"/>
            <a:endParaRPr lang="cs-CZ" sz="1000" dirty="0" smtClean="0">
              <a:solidFill>
                <a:srgbClr val="FFFFCC"/>
              </a:solidFill>
            </a:endParaRPr>
          </a:p>
          <a:p>
            <a:pPr lvl="1" algn="just"/>
            <a:r>
              <a:rPr lang="cs-CZ" sz="2000" i="1" dirty="0" smtClean="0">
                <a:solidFill>
                  <a:srgbClr val="FFFFCC"/>
                </a:solidFill>
              </a:rPr>
              <a:t>např. 1 cm na mapě odpovídá 2 km ve skutečnosti (při měřítku 1 : 200 000)</a:t>
            </a:r>
          </a:p>
          <a:p>
            <a:pPr algn="just"/>
            <a:endParaRPr lang="cs-CZ" sz="800" i="1" dirty="0" smtClean="0">
              <a:solidFill>
                <a:srgbClr val="FFFFCC"/>
              </a:solidFill>
            </a:endParaRPr>
          </a:p>
          <a:p>
            <a:r>
              <a:rPr lang="cs-CZ" sz="1800" dirty="0" smtClean="0">
                <a:solidFill>
                  <a:srgbClr val="FF0000"/>
                </a:solidFill>
              </a:rPr>
              <a:t>POZOR!!! VZHLEDEM K TOMU, ŽE KAŽDÁ MAPA DO JISTÉ MÍRY ZKRESLUJE SKUTEČNOST, NENÍ MOŽNÉ NA MAPÁCH VELKÉHO ÚZEMÍ (SVĚTADÍL, SVĚT) ODMĚŘOVAT A PŘEPOČÍTÁVAT VZDÁLENOSTI DLE MĚŘÍTKA!!!</a:t>
            </a:r>
          </a:p>
          <a:p>
            <a:pPr lvl="1" algn="just"/>
            <a:endParaRPr lang="cs-CZ" sz="2000" i="1" dirty="0">
              <a:solidFill>
                <a:srgbClr val="FFFFCC"/>
              </a:solidFill>
            </a:endParaRPr>
          </a:p>
          <a:p>
            <a:pPr lvl="1" algn="just"/>
            <a:endParaRPr lang="cs-CZ" sz="2000" i="1" dirty="0" smtClean="0">
              <a:solidFill>
                <a:srgbClr val="FFFFCC"/>
              </a:solidFill>
            </a:endParaRPr>
          </a:p>
          <a:p>
            <a:pPr marL="742950" lvl="1" indent="-285750" algn="just">
              <a:buFont typeface="Arial" panose="020B0604020202020204" pitchFamily="34" charset="0"/>
              <a:buChar char="•"/>
            </a:pPr>
            <a:endParaRPr lang="cs-CZ" sz="2000" dirty="0" smtClean="0">
              <a:solidFill>
                <a:srgbClr val="FF0000"/>
              </a:solidFill>
            </a:endParaRPr>
          </a:p>
          <a:p>
            <a:pPr marL="742950" lvl="1" indent="-285750" algn="just">
              <a:buFont typeface="Arial" panose="020B0604020202020204" pitchFamily="34" charset="0"/>
              <a:buChar char="•"/>
            </a:pPr>
            <a:endParaRPr lang="cs-CZ" sz="2000" dirty="0" smtClean="0">
              <a:solidFill>
                <a:srgbClr val="FFFF00"/>
              </a:solidFill>
            </a:endParaRPr>
          </a:p>
          <a:p>
            <a:pPr lvl="1" algn="just"/>
            <a:endParaRPr lang="cs-CZ" sz="2000" dirty="0" smtClean="0">
              <a:solidFill>
                <a:srgbClr val="FF0000"/>
              </a:solidFill>
            </a:endParaRPr>
          </a:p>
          <a:p>
            <a:pPr lvl="1" algn="just"/>
            <a:endParaRPr lang="cs-CZ" sz="2000" dirty="0" smtClean="0">
              <a:solidFill>
                <a:srgbClr val="FF0000"/>
              </a:solidFill>
            </a:endParaRPr>
          </a:p>
        </p:txBody>
      </p:sp>
      <p:pic>
        <p:nvPicPr>
          <p:cNvPr id="14" name="Picture 4" descr="http://turistaky.jaromirklein.net/foto/005-krtiny/mapa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08104" y="3238355"/>
            <a:ext cx="1744944" cy="109859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pSp>
        <p:nvGrpSpPr>
          <p:cNvPr id="25" name="Skupina 24"/>
          <p:cNvGrpSpPr/>
          <p:nvPr/>
        </p:nvGrpSpPr>
        <p:grpSpPr>
          <a:xfrm>
            <a:off x="1952092" y="3261528"/>
            <a:ext cx="2232248" cy="1872012"/>
            <a:chOff x="899592" y="3238355"/>
            <a:chExt cx="2232248" cy="1872012"/>
          </a:xfrm>
        </p:grpSpPr>
        <p:pic>
          <p:nvPicPr>
            <p:cNvPr id="13" name="Picture 2" descr="http://www.mapa-sveta.info/images/svet_mapa.jpg">
              <a:hlinkClick r:id="rId5"/>
            </p:cNvPr>
            <p:cNvPicPr>
              <a:picLocks noChangeAspect="1" noChangeArrowheads="1"/>
            </p:cNvPicPr>
            <p:nvPr/>
          </p:nvPicPr>
          <p:blipFill>
            <a:blip r:embed="rId6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899592" y="3238355"/>
              <a:ext cx="2232248" cy="1126179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2050" name="Picture 2" descr="Pravítko - Zajímavý obrázek s názvem Pravítko. Stahujte klipart Pravítko v originálním vektorovém formátu SVG, který zaručí&#10;nejlepší výsledkou grafickou kvalitu obrázku. Z důvodu kompatibility a&#10;usnadnění konverze nabízíme ke stažení i soubory ve formátu JPG nebo PNG a to&#10;hned v několika různých rozměrech. Pokud vytváříte prezentace v programu Power point nebo v podobných programech jako je Open Office Impress, může vám právě tento obrázek hodit."/>
            <p:cNvPicPr>
              <a:picLocks noChangeAspect="1" noChangeArrowheads="1"/>
            </p:cNvPicPr>
            <p:nvPr/>
          </p:nvPicPr>
          <p:blipFill>
            <a:blip r:embed="rId7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043608" y="4395992"/>
              <a:ext cx="1524000" cy="714375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cxnSp>
          <p:nvCxnSpPr>
            <p:cNvPr id="5" name="Přímá spojnice 4"/>
            <p:cNvCxnSpPr/>
            <p:nvPr/>
          </p:nvCxnSpPr>
          <p:spPr>
            <a:xfrm flipV="1">
              <a:off x="1115616" y="4423600"/>
              <a:ext cx="1232520" cy="524414"/>
            </a:xfrm>
            <a:prstGeom prst="line">
              <a:avLst/>
            </a:prstGeom>
            <a:ln w="31750">
              <a:solidFill>
                <a:srgbClr val="FF0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9" name="Přímá spojnice 18"/>
            <p:cNvCxnSpPr/>
            <p:nvPr/>
          </p:nvCxnSpPr>
          <p:spPr>
            <a:xfrm>
              <a:off x="1115616" y="4423600"/>
              <a:ext cx="1368152" cy="524414"/>
            </a:xfrm>
            <a:prstGeom prst="line">
              <a:avLst/>
            </a:prstGeom>
            <a:ln w="31750">
              <a:solidFill>
                <a:srgbClr val="FF0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28" name="Podnadpis 2"/>
            <p:cNvSpPr txBox="1">
              <a:spLocks/>
            </p:cNvSpPr>
            <p:nvPr/>
          </p:nvSpPr>
          <p:spPr>
            <a:xfrm>
              <a:off x="2483768" y="4519504"/>
              <a:ext cx="648072" cy="332606"/>
            </a:xfrm>
            <a:prstGeom prst="rect">
              <a:avLst/>
            </a:prstGeom>
          </p:spPr>
          <p:txBody>
            <a:bodyPr vert="horz" lIns="91440" tIns="45720" rIns="91440" bIns="45720" rtlCol="0">
              <a:noAutofit/>
            </a:bodyPr>
            <a:lstStyle>
              <a:lvl1pPr marL="0" indent="0" algn="ctr" defTabSz="914400" rtl="0" eaLnBrk="1" latinLnBrk="0" hangingPunct="1">
                <a:spcBef>
                  <a:spcPct val="20000"/>
                </a:spcBef>
                <a:buFont typeface="Arial" panose="020B0604020202020204" pitchFamily="34" charset="0"/>
                <a:buNone/>
                <a:defRPr sz="3200" kern="1200">
                  <a:solidFill>
                    <a:schemeClr val="tx1">
                      <a:tint val="75000"/>
                    </a:schemeClr>
                  </a:solidFill>
                  <a:latin typeface="+mn-lt"/>
                  <a:ea typeface="+mn-ea"/>
                  <a:cs typeface="+mn-cs"/>
                </a:defRPr>
              </a:lvl1pPr>
              <a:lvl2pPr marL="457200" indent="0" algn="ctr" defTabSz="914400" rtl="0" eaLnBrk="1" latinLnBrk="0" hangingPunct="1">
                <a:spcBef>
                  <a:spcPct val="20000"/>
                </a:spcBef>
                <a:buFont typeface="Arial" panose="020B0604020202020204" pitchFamily="34" charset="0"/>
                <a:buNone/>
                <a:defRPr sz="2800" kern="1200">
                  <a:solidFill>
                    <a:schemeClr val="tx1">
                      <a:tint val="75000"/>
                    </a:schemeClr>
                  </a:solidFill>
                  <a:latin typeface="+mn-lt"/>
                  <a:ea typeface="+mn-ea"/>
                  <a:cs typeface="+mn-cs"/>
                </a:defRPr>
              </a:lvl2pPr>
              <a:lvl3pPr marL="914400" indent="0" algn="ctr" defTabSz="914400" rtl="0" eaLnBrk="1" latinLnBrk="0" hangingPunct="1">
                <a:spcBef>
                  <a:spcPct val="20000"/>
                </a:spcBef>
                <a:buFont typeface="Arial" panose="020B0604020202020204" pitchFamily="34" charset="0"/>
                <a:buNone/>
                <a:defRPr sz="2400" kern="1200">
                  <a:solidFill>
                    <a:schemeClr val="tx1">
                      <a:tint val="75000"/>
                    </a:schemeClr>
                  </a:solidFill>
                  <a:latin typeface="+mn-lt"/>
                  <a:ea typeface="+mn-ea"/>
                  <a:cs typeface="+mn-cs"/>
                </a:defRPr>
              </a:lvl3pPr>
              <a:lvl4pPr marL="1371600" indent="0" algn="ctr" defTabSz="914400" rtl="0" eaLnBrk="1" latinLnBrk="0" hangingPunct="1">
                <a:spcBef>
                  <a:spcPct val="20000"/>
                </a:spcBef>
                <a:buFont typeface="Arial" panose="020B0604020202020204" pitchFamily="34" charset="0"/>
                <a:buNone/>
                <a:defRPr sz="2000" kern="1200">
                  <a:solidFill>
                    <a:schemeClr val="tx1">
                      <a:tint val="75000"/>
                    </a:schemeClr>
                  </a:solidFill>
                  <a:latin typeface="+mn-lt"/>
                  <a:ea typeface="+mn-ea"/>
                  <a:cs typeface="+mn-cs"/>
                </a:defRPr>
              </a:lvl4pPr>
              <a:lvl5pPr marL="1828800" indent="0" algn="ctr" defTabSz="914400" rtl="0" eaLnBrk="1" latinLnBrk="0" hangingPunct="1">
                <a:spcBef>
                  <a:spcPct val="20000"/>
                </a:spcBef>
                <a:buFont typeface="Arial" panose="020B0604020202020204" pitchFamily="34" charset="0"/>
                <a:buNone/>
                <a:defRPr sz="2000" kern="1200">
                  <a:solidFill>
                    <a:schemeClr val="tx1">
                      <a:tint val="75000"/>
                    </a:schemeClr>
                  </a:solidFill>
                  <a:latin typeface="+mn-lt"/>
                  <a:ea typeface="+mn-ea"/>
                  <a:cs typeface="+mn-cs"/>
                </a:defRPr>
              </a:lvl5pPr>
              <a:lvl6pPr marL="2286000" indent="0" algn="ctr" defTabSz="914400" rtl="0" eaLnBrk="1" latinLnBrk="0" hangingPunct="1">
                <a:spcBef>
                  <a:spcPct val="20000"/>
                </a:spcBef>
                <a:buFont typeface="Arial" panose="020B0604020202020204" pitchFamily="34" charset="0"/>
                <a:buNone/>
                <a:defRPr sz="2000" kern="1200">
                  <a:solidFill>
                    <a:schemeClr val="tx1">
                      <a:tint val="75000"/>
                    </a:schemeClr>
                  </a:solidFill>
                  <a:latin typeface="+mn-lt"/>
                  <a:ea typeface="+mn-ea"/>
                  <a:cs typeface="+mn-cs"/>
                </a:defRPr>
              </a:lvl6pPr>
              <a:lvl7pPr marL="2743200" indent="0" algn="ctr" defTabSz="914400" rtl="0" eaLnBrk="1" latinLnBrk="0" hangingPunct="1">
                <a:spcBef>
                  <a:spcPct val="20000"/>
                </a:spcBef>
                <a:buFont typeface="Arial" panose="020B0604020202020204" pitchFamily="34" charset="0"/>
                <a:buNone/>
                <a:defRPr sz="2000" kern="1200">
                  <a:solidFill>
                    <a:schemeClr val="tx1">
                      <a:tint val="75000"/>
                    </a:schemeClr>
                  </a:solidFill>
                  <a:latin typeface="+mn-lt"/>
                  <a:ea typeface="+mn-ea"/>
                  <a:cs typeface="+mn-cs"/>
                </a:defRPr>
              </a:lvl7pPr>
              <a:lvl8pPr marL="3200400" indent="0" algn="ctr" defTabSz="914400" rtl="0" eaLnBrk="1" latinLnBrk="0" hangingPunct="1">
                <a:spcBef>
                  <a:spcPct val="20000"/>
                </a:spcBef>
                <a:buFont typeface="Arial" panose="020B0604020202020204" pitchFamily="34" charset="0"/>
                <a:buNone/>
                <a:defRPr sz="2000" kern="1200">
                  <a:solidFill>
                    <a:schemeClr val="tx1">
                      <a:tint val="75000"/>
                    </a:schemeClr>
                  </a:solidFill>
                  <a:latin typeface="+mn-lt"/>
                  <a:ea typeface="+mn-ea"/>
                  <a:cs typeface="+mn-cs"/>
                </a:defRPr>
              </a:lvl8pPr>
              <a:lvl9pPr marL="3657600" indent="0" algn="ctr" defTabSz="914400" rtl="0" eaLnBrk="1" latinLnBrk="0" hangingPunct="1">
                <a:spcBef>
                  <a:spcPct val="20000"/>
                </a:spcBef>
                <a:buFont typeface="Arial" panose="020B0604020202020204" pitchFamily="34" charset="0"/>
                <a:buNone/>
                <a:defRPr sz="2000" kern="1200">
                  <a:solidFill>
                    <a:schemeClr val="tx1">
                      <a:tint val="75000"/>
                    </a:schemeClr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cs-CZ" sz="1800" b="1" dirty="0" smtClean="0">
                  <a:solidFill>
                    <a:srgbClr val="FF0000"/>
                  </a:solidFill>
                </a:rPr>
                <a:t>NE!</a:t>
              </a:r>
              <a:endParaRPr lang="cs-CZ" sz="1800" b="1" dirty="0">
                <a:solidFill>
                  <a:srgbClr val="FF0000"/>
                </a:solidFill>
              </a:endParaRPr>
            </a:p>
          </p:txBody>
        </p:sp>
      </p:grpSp>
      <p:grpSp>
        <p:nvGrpSpPr>
          <p:cNvPr id="26" name="Skupina 25"/>
          <p:cNvGrpSpPr/>
          <p:nvPr/>
        </p:nvGrpSpPr>
        <p:grpSpPr>
          <a:xfrm>
            <a:off x="5321416" y="4400428"/>
            <a:ext cx="2118320" cy="714375"/>
            <a:chOff x="6630144" y="4400428"/>
            <a:chExt cx="2118320" cy="714375"/>
          </a:xfrm>
        </p:grpSpPr>
        <p:pic>
          <p:nvPicPr>
            <p:cNvPr id="2052" name="Picture 4" descr="Pravítko - Zajímavý obrázek s názvem Pravítko. Stahujte klipart Pravítko v originálním vektorovém formátu SVG, který zaručí&#10;nejlepší výsledkou grafickou kvalitu obrázku. Z důvodu kompatibility a&#10;usnadnění konverze nabízíme ke stažení i soubory ve formátu JPG nebo PNG a to&#10;hned v několika různých rozměrech. Pokud vytváříte prezentace v programu Power point nebo v podobných programech jako je Open Office Impress, může vám právě tento obrázek hodit."/>
            <p:cNvPicPr>
              <a:picLocks noChangeAspect="1" noChangeArrowheads="1"/>
            </p:cNvPicPr>
            <p:nvPr/>
          </p:nvPicPr>
          <p:blipFill>
            <a:blip r:embed="rId7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630144" y="4400428"/>
              <a:ext cx="1524000" cy="714375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29" name="Podnadpis 2"/>
            <p:cNvSpPr txBox="1">
              <a:spLocks/>
            </p:cNvSpPr>
            <p:nvPr/>
          </p:nvSpPr>
          <p:spPr>
            <a:xfrm>
              <a:off x="8004024" y="4586876"/>
              <a:ext cx="744440" cy="332606"/>
            </a:xfrm>
            <a:prstGeom prst="rect">
              <a:avLst/>
            </a:prstGeom>
          </p:spPr>
          <p:txBody>
            <a:bodyPr vert="horz" lIns="91440" tIns="45720" rIns="91440" bIns="45720" rtlCol="0">
              <a:noAutofit/>
            </a:bodyPr>
            <a:lstStyle>
              <a:lvl1pPr marL="0" indent="0" algn="ctr" defTabSz="914400" rtl="0" eaLnBrk="1" latinLnBrk="0" hangingPunct="1">
                <a:spcBef>
                  <a:spcPct val="20000"/>
                </a:spcBef>
                <a:buFont typeface="Arial" panose="020B0604020202020204" pitchFamily="34" charset="0"/>
                <a:buNone/>
                <a:defRPr sz="3200" kern="1200">
                  <a:solidFill>
                    <a:schemeClr val="tx1">
                      <a:tint val="75000"/>
                    </a:schemeClr>
                  </a:solidFill>
                  <a:latin typeface="+mn-lt"/>
                  <a:ea typeface="+mn-ea"/>
                  <a:cs typeface="+mn-cs"/>
                </a:defRPr>
              </a:lvl1pPr>
              <a:lvl2pPr marL="457200" indent="0" algn="ctr" defTabSz="914400" rtl="0" eaLnBrk="1" latinLnBrk="0" hangingPunct="1">
                <a:spcBef>
                  <a:spcPct val="20000"/>
                </a:spcBef>
                <a:buFont typeface="Arial" panose="020B0604020202020204" pitchFamily="34" charset="0"/>
                <a:buNone/>
                <a:defRPr sz="2800" kern="1200">
                  <a:solidFill>
                    <a:schemeClr val="tx1">
                      <a:tint val="75000"/>
                    </a:schemeClr>
                  </a:solidFill>
                  <a:latin typeface="+mn-lt"/>
                  <a:ea typeface="+mn-ea"/>
                  <a:cs typeface="+mn-cs"/>
                </a:defRPr>
              </a:lvl2pPr>
              <a:lvl3pPr marL="914400" indent="0" algn="ctr" defTabSz="914400" rtl="0" eaLnBrk="1" latinLnBrk="0" hangingPunct="1">
                <a:spcBef>
                  <a:spcPct val="20000"/>
                </a:spcBef>
                <a:buFont typeface="Arial" panose="020B0604020202020204" pitchFamily="34" charset="0"/>
                <a:buNone/>
                <a:defRPr sz="2400" kern="1200">
                  <a:solidFill>
                    <a:schemeClr val="tx1">
                      <a:tint val="75000"/>
                    </a:schemeClr>
                  </a:solidFill>
                  <a:latin typeface="+mn-lt"/>
                  <a:ea typeface="+mn-ea"/>
                  <a:cs typeface="+mn-cs"/>
                </a:defRPr>
              </a:lvl3pPr>
              <a:lvl4pPr marL="1371600" indent="0" algn="ctr" defTabSz="914400" rtl="0" eaLnBrk="1" latinLnBrk="0" hangingPunct="1">
                <a:spcBef>
                  <a:spcPct val="20000"/>
                </a:spcBef>
                <a:buFont typeface="Arial" panose="020B0604020202020204" pitchFamily="34" charset="0"/>
                <a:buNone/>
                <a:defRPr sz="2000" kern="1200">
                  <a:solidFill>
                    <a:schemeClr val="tx1">
                      <a:tint val="75000"/>
                    </a:schemeClr>
                  </a:solidFill>
                  <a:latin typeface="+mn-lt"/>
                  <a:ea typeface="+mn-ea"/>
                  <a:cs typeface="+mn-cs"/>
                </a:defRPr>
              </a:lvl4pPr>
              <a:lvl5pPr marL="1828800" indent="0" algn="ctr" defTabSz="914400" rtl="0" eaLnBrk="1" latinLnBrk="0" hangingPunct="1">
                <a:spcBef>
                  <a:spcPct val="20000"/>
                </a:spcBef>
                <a:buFont typeface="Arial" panose="020B0604020202020204" pitchFamily="34" charset="0"/>
                <a:buNone/>
                <a:defRPr sz="2000" kern="1200">
                  <a:solidFill>
                    <a:schemeClr val="tx1">
                      <a:tint val="75000"/>
                    </a:schemeClr>
                  </a:solidFill>
                  <a:latin typeface="+mn-lt"/>
                  <a:ea typeface="+mn-ea"/>
                  <a:cs typeface="+mn-cs"/>
                </a:defRPr>
              </a:lvl5pPr>
              <a:lvl6pPr marL="2286000" indent="0" algn="ctr" defTabSz="914400" rtl="0" eaLnBrk="1" latinLnBrk="0" hangingPunct="1">
                <a:spcBef>
                  <a:spcPct val="20000"/>
                </a:spcBef>
                <a:buFont typeface="Arial" panose="020B0604020202020204" pitchFamily="34" charset="0"/>
                <a:buNone/>
                <a:defRPr sz="2000" kern="1200">
                  <a:solidFill>
                    <a:schemeClr val="tx1">
                      <a:tint val="75000"/>
                    </a:schemeClr>
                  </a:solidFill>
                  <a:latin typeface="+mn-lt"/>
                  <a:ea typeface="+mn-ea"/>
                  <a:cs typeface="+mn-cs"/>
                </a:defRPr>
              </a:lvl6pPr>
              <a:lvl7pPr marL="2743200" indent="0" algn="ctr" defTabSz="914400" rtl="0" eaLnBrk="1" latinLnBrk="0" hangingPunct="1">
                <a:spcBef>
                  <a:spcPct val="20000"/>
                </a:spcBef>
                <a:buFont typeface="Arial" panose="020B0604020202020204" pitchFamily="34" charset="0"/>
                <a:buNone/>
                <a:defRPr sz="2000" kern="1200">
                  <a:solidFill>
                    <a:schemeClr val="tx1">
                      <a:tint val="75000"/>
                    </a:schemeClr>
                  </a:solidFill>
                  <a:latin typeface="+mn-lt"/>
                  <a:ea typeface="+mn-ea"/>
                  <a:cs typeface="+mn-cs"/>
                </a:defRPr>
              </a:lvl7pPr>
              <a:lvl8pPr marL="3200400" indent="0" algn="ctr" defTabSz="914400" rtl="0" eaLnBrk="1" latinLnBrk="0" hangingPunct="1">
                <a:spcBef>
                  <a:spcPct val="20000"/>
                </a:spcBef>
                <a:buFont typeface="Arial" panose="020B0604020202020204" pitchFamily="34" charset="0"/>
                <a:buNone/>
                <a:defRPr sz="2000" kern="1200">
                  <a:solidFill>
                    <a:schemeClr val="tx1">
                      <a:tint val="75000"/>
                    </a:schemeClr>
                  </a:solidFill>
                  <a:latin typeface="+mn-lt"/>
                  <a:ea typeface="+mn-ea"/>
                  <a:cs typeface="+mn-cs"/>
                </a:defRPr>
              </a:lvl8pPr>
              <a:lvl9pPr marL="3657600" indent="0" algn="ctr" defTabSz="914400" rtl="0" eaLnBrk="1" latinLnBrk="0" hangingPunct="1">
                <a:spcBef>
                  <a:spcPct val="20000"/>
                </a:spcBef>
                <a:buFont typeface="Arial" panose="020B0604020202020204" pitchFamily="34" charset="0"/>
                <a:buNone/>
                <a:defRPr sz="2000" kern="1200">
                  <a:solidFill>
                    <a:schemeClr val="tx1">
                      <a:tint val="75000"/>
                    </a:schemeClr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cs-CZ" sz="1800" b="1" dirty="0" smtClean="0">
                  <a:solidFill>
                    <a:srgbClr val="FF0000"/>
                  </a:solidFill>
                </a:rPr>
                <a:t>ANO!</a:t>
              </a:r>
              <a:endParaRPr lang="cs-CZ" sz="1800" b="1" dirty="0">
                <a:solidFill>
                  <a:srgbClr val="FF0000"/>
                </a:solidFill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156911010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10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0" dur="1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Komenského mapa Moravy podle rytiny z roku 1627, vydání z r. 1680"/>
          <p:cNvPicPr>
            <a:picLocks noChangeAspect="1" noChangeArrowheads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rightnessContrast bright="44000" contrast="-71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10293"/>
            <a:ext cx="9144000" cy="516138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0"/>
            <a:ext cx="7772400" cy="1102519"/>
          </a:xfrm>
        </p:spPr>
        <p:txBody>
          <a:bodyPr>
            <a:normAutofit fontScale="90000"/>
          </a:bodyPr>
          <a:lstStyle/>
          <a:p>
            <a:r>
              <a:rPr lang="cs-CZ" dirty="0" smtClean="0">
                <a:solidFill>
                  <a:srgbClr val="FF0000"/>
                </a:solidFill>
              </a:rPr>
              <a:t>ZÁKLADY KARTOGRAFIE</a:t>
            </a:r>
            <a:br>
              <a:rPr lang="cs-CZ" dirty="0" smtClean="0">
                <a:solidFill>
                  <a:srgbClr val="FF0000"/>
                </a:solidFill>
              </a:rPr>
            </a:br>
            <a:r>
              <a:rPr lang="cs-CZ" sz="3200" dirty="0" smtClean="0">
                <a:solidFill>
                  <a:srgbClr val="002060"/>
                </a:solidFill>
              </a:rPr>
              <a:t>MĚŘÍTKO</a:t>
            </a:r>
            <a:endParaRPr lang="cs-CZ" dirty="0">
              <a:solidFill>
                <a:srgbClr val="FF0000"/>
              </a:solidFill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Podnadpis 2"/>
              <p:cNvSpPr>
                <a:spLocks noGrp="1"/>
              </p:cNvSpPr>
              <p:nvPr>
                <p:ph type="subTitle" idx="1"/>
              </p:nvPr>
            </p:nvSpPr>
            <p:spPr>
              <a:xfrm>
                <a:off x="323528" y="1131590"/>
                <a:ext cx="8496944" cy="4011910"/>
              </a:xfrm>
            </p:spPr>
            <p:txBody>
              <a:bodyPr>
                <a:noAutofit/>
              </a:bodyPr>
              <a:lstStyle/>
              <a:p>
                <a:pPr algn="just"/>
                <a:r>
                  <a:rPr lang="cs-CZ" sz="2400" dirty="0" smtClean="0">
                    <a:solidFill>
                      <a:srgbClr val="FFFF00"/>
                    </a:solidFill>
                  </a:rPr>
                  <a:t>Velikost měřítka</a:t>
                </a:r>
              </a:p>
              <a:p>
                <a:pPr marL="342900" indent="-342900" algn="just">
                  <a:buFont typeface="Arial" panose="020B0604020202020204" pitchFamily="34" charset="0"/>
                  <a:buChar char="•"/>
                </a:pPr>
                <a:r>
                  <a:rPr lang="cs-CZ" sz="2400" dirty="0">
                    <a:solidFill>
                      <a:srgbClr val="FFFFCC"/>
                    </a:solidFill>
                  </a:rPr>
                  <a:t>p</a:t>
                </a:r>
                <a:r>
                  <a:rPr lang="cs-CZ" sz="2400" dirty="0" smtClean="0">
                    <a:solidFill>
                      <a:srgbClr val="FFFFCC"/>
                    </a:solidFill>
                  </a:rPr>
                  <a:t>ro rozdělení měřítek podle velikosti platí pravidlo, že </a:t>
                </a:r>
                <a:r>
                  <a:rPr lang="cs-CZ" sz="2400" dirty="0" smtClean="0">
                    <a:solidFill>
                      <a:srgbClr val="FF0000"/>
                    </a:solidFill>
                  </a:rPr>
                  <a:t>čím je číslo za „jedničkou“ větší, čím je měřítko menší!!! </a:t>
                </a:r>
              </a:p>
              <a:p>
                <a:r>
                  <a:rPr lang="cs-CZ" sz="2000" i="1" dirty="0">
                    <a:solidFill>
                      <a:srgbClr val="FFFFCC"/>
                    </a:solidFill>
                  </a:rPr>
                  <a:t>n</a:t>
                </a:r>
                <a:r>
                  <a:rPr lang="cs-CZ" sz="2000" i="1" dirty="0" smtClean="0">
                    <a:solidFill>
                      <a:srgbClr val="FFFFCC"/>
                    </a:solidFill>
                  </a:rPr>
                  <a:t>apř. 1 : 2 =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2000" i="1" smtClean="0">
                            <a:solidFill>
                              <a:srgbClr val="FFFFCC"/>
                            </a:solidFill>
                            <a:latin typeface="Cambria Math"/>
                          </a:rPr>
                        </m:ctrlPr>
                      </m:fPr>
                      <m:num>
                        <m:r>
                          <a:rPr lang="cs-CZ" sz="2000" b="0" i="1" smtClean="0">
                            <a:solidFill>
                              <a:srgbClr val="FFFFCC"/>
                            </a:solidFill>
                            <a:latin typeface="Cambria Math"/>
                          </a:rPr>
                          <m:t>1</m:t>
                        </m:r>
                      </m:num>
                      <m:den>
                        <m:r>
                          <a:rPr lang="cs-CZ" sz="2000" b="0" i="1" smtClean="0">
                            <a:solidFill>
                              <a:srgbClr val="FFFFCC"/>
                            </a:solidFill>
                            <a:latin typeface="Cambria Math"/>
                          </a:rPr>
                          <m:t>2</m:t>
                        </m:r>
                      </m:den>
                    </m:f>
                  </m:oMath>
                </a14:m>
                <a:r>
                  <a:rPr lang="cs-CZ" sz="2000" i="1" dirty="0">
                    <a:solidFill>
                      <a:srgbClr val="FFFFCC"/>
                    </a:solidFill>
                  </a:rPr>
                  <a:t> , 1 : </a:t>
                </a:r>
                <a:r>
                  <a:rPr lang="cs-CZ" sz="2000" i="1" dirty="0" smtClean="0">
                    <a:solidFill>
                      <a:srgbClr val="FFFFCC"/>
                    </a:solidFill>
                  </a:rPr>
                  <a:t>4 </a:t>
                </a:r>
                <a:r>
                  <a:rPr lang="cs-CZ" sz="2000" i="1" dirty="0">
                    <a:solidFill>
                      <a:srgbClr val="FFFFCC"/>
                    </a:solidFill>
                  </a:rPr>
                  <a:t>=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2000" i="1">
                            <a:solidFill>
                              <a:srgbClr val="FFFFCC"/>
                            </a:solidFill>
                            <a:latin typeface="Cambria Math"/>
                          </a:rPr>
                        </m:ctrlPr>
                      </m:fPr>
                      <m:num>
                        <m:r>
                          <a:rPr lang="cs-CZ" sz="2000" i="1">
                            <a:solidFill>
                              <a:srgbClr val="FFFFCC"/>
                            </a:solidFill>
                            <a:latin typeface="Cambria Math"/>
                          </a:rPr>
                          <m:t>1</m:t>
                        </m:r>
                      </m:num>
                      <m:den>
                        <m:r>
                          <a:rPr lang="cs-CZ" sz="2000" b="0" i="1" smtClean="0">
                            <a:solidFill>
                              <a:srgbClr val="FFFFCC"/>
                            </a:solidFill>
                            <a:latin typeface="Cambria Math"/>
                          </a:rPr>
                          <m:t>4</m:t>
                        </m:r>
                      </m:den>
                    </m:f>
                  </m:oMath>
                </a14:m>
                <a:r>
                  <a:rPr lang="cs-CZ" sz="2000" i="1" dirty="0">
                    <a:solidFill>
                      <a:srgbClr val="FFFFCC"/>
                    </a:solidFill>
                  </a:rPr>
                  <a:t> </a:t>
                </a:r>
                <a:r>
                  <a:rPr lang="cs-CZ" sz="2000" i="1" dirty="0" smtClean="0">
                    <a:solidFill>
                      <a:srgbClr val="FFFFCC"/>
                    </a:solidFill>
                  </a:rPr>
                  <a:t>  =</a:t>
                </a:r>
                <a:r>
                  <a:rPr lang="cs-CZ" sz="2000" i="1" dirty="0" smtClean="0">
                    <a:solidFill>
                      <a:srgbClr val="FFFFCC"/>
                    </a:solidFill>
                    <a:latin typeface="Times New Roman"/>
                    <a:cs typeface="Times New Roman"/>
                  </a:rPr>
                  <a:t>˃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2000" i="1">
                            <a:solidFill>
                              <a:srgbClr val="FFFFCC"/>
                            </a:solidFill>
                            <a:latin typeface="Cambria Math"/>
                          </a:rPr>
                        </m:ctrlPr>
                      </m:fPr>
                      <m:num>
                        <m:r>
                          <a:rPr lang="cs-CZ" sz="2000" i="1">
                            <a:solidFill>
                              <a:srgbClr val="FFFFCC"/>
                            </a:solidFill>
                            <a:latin typeface="Cambria Math"/>
                          </a:rPr>
                          <m:t>1</m:t>
                        </m:r>
                      </m:num>
                      <m:den>
                        <m:r>
                          <a:rPr lang="cs-CZ" sz="2000" i="1">
                            <a:solidFill>
                              <a:srgbClr val="FFFFCC"/>
                            </a:solidFill>
                            <a:latin typeface="Cambria Math"/>
                          </a:rPr>
                          <m:t>2</m:t>
                        </m:r>
                      </m:den>
                    </m:f>
                  </m:oMath>
                </a14:m>
                <a:r>
                  <a:rPr lang="cs-CZ" sz="2000" i="1" dirty="0" smtClean="0">
                    <a:solidFill>
                      <a:srgbClr val="FFFFCC"/>
                    </a:solidFill>
                  </a:rPr>
                  <a:t> </a:t>
                </a:r>
                <a:r>
                  <a:rPr lang="cs-CZ" sz="2000" i="1" dirty="0" smtClean="0">
                    <a:solidFill>
                      <a:srgbClr val="FFFFCC"/>
                    </a:solidFill>
                    <a:latin typeface="Times New Roman"/>
                    <a:cs typeface="Times New Roman"/>
                  </a:rPr>
                  <a:t>˃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2000" i="1">
                            <a:solidFill>
                              <a:srgbClr val="FFFFCC"/>
                            </a:solidFill>
                            <a:latin typeface="Cambria Math"/>
                          </a:rPr>
                        </m:ctrlPr>
                      </m:fPr>
                      <m:num>
                        <m:r>
                          <a:rPr lang="cs-CZ" sz="2000" i="1">
                            <a:solidFill>
                              <a:srgbClr val="FFFFCC"/>
                            </a:solidFill>
                            <a:latin typeface="Cambria Math"/>
                          </a:rPr>
                          <m:t>1</m:t>
                        </m:r>
                      </m:num>
                      <m:den>
                        <m:r>
                          <a:rPr lang="cs-CZ" sz="2000" i="1">
                            <a:solidFill>
                              <a:srgbClr val="FFFFCC"/>
                            </a:solidFill>
                            <a:latin typeface="Cambria Math"/>
                          </a:rPr>
                          <m:t>4</m:t>
                        </m:r>
                      </m:den>
                    </m:f>
                  </m:oMath>
                </a14:m>
                <a:r>
                  <a:rPr lang="cs-CZ" sz="2000" i="1" dirty="0">
                    <a:solidFill>
                      <a:srgbClr val="FFFFCC"/>
                    </a:solidFill>
                  </a:rPr>
                  <a:t> =</a:t>
                </a:r>
                <a:r>
                  <a:rPr lang="cs-CZ" sz="2000" i="1" dirty="0" smtClean="0">
                    <a:solidFill>
                      <a:srgbClr val="FFFFCC"/>
                    </a:solidFill>
                    <a:latin typeface="Times New Roman"/>
                    <a:cs typeface="Times New Roman"/>
                  </a:rPr>
                  <a:t>˃</a:t>
                </a:r>
                <a:r>
                  <a:rPr lang="cs-CZ" sz="2000" i="1" dirty="0" smtClean="0">
                    <a:solidFill>
                      <a:srgbClr val="FFFFCC"/>
                    </a:solidFill>
                    <a:cs typeface="Times New Roman"/>
                  </a:rPr>
                  <a:t> 1: 2 </a:t>
                </a:r>
                <a:r>
                  <a:rPr lang="cs-CZ" sz="2000" i="1" dirty="0" smtClean="0">
                    <a:solidFill>
                      <a:srgbClr val="FFFFCC"/>
                    </a:solidFill>
                    <a:latin typeface="Times New Roman"/>
                    <a:cs typeface="Times New Roman"/>
                  </a:rPr>
                  <a:t>˃ 1:4 </a:t>
                </a:r>
                <a:r>
                  <a:rPr lang="cs-CZ" sz="2000" i="1" dirty="0" smtClean="0">
                    <a:solidFill>
                      <a:srgbClr val="FFFFCC"/>
                    </a:solidFill>
                    <a:cs typeface="Times New Roman"/>
                  </a:rPr>
                  <a:t>=˃</a:t>
                </a:r>
                <a:r>
                  <a:rPr lang="cs-CZ" sz="2000" i="1" dirty="0" smtClean="0">
                    <a:solidFill>
                      <a:srgbClr val="FFFFCC"/>
                    </a:solidFill>
                    <a:latin typeface="Times New Roman"/>
                    <a:cs typeface="Times New Roman"/>
                  </a:rPr>
                  <a:t> </a:t>
                </a:r>
                <a:r>
                  <a:rPr lang="cs-CZ" sz="2000" i="1" dirty="0" smtClean="0">
                    <a:solidFill>
                      <a:srgbClr val="FF0000"/>
                    </a:solidFill>
                    <a:latin typeface="Times New Roman"/>
                    <a:cs typeface="Times New Roman"/>
                  </a:rPr>
                  <a:t>1: 10 000 ˃ 1: 200 000</a:t>
                </a:r>
                <a:r>
                  <a:rPr lang="cs-CZ" sz="2000" i="1" dirty="0" smtClean="0">
                    <a:solidFill>
                      <a:srgbClr val="FF0000"/>
                    </a:solidFill>
                    <a:cs typeface="Times New Roman"/>
                  </a:rPr>
                  <a:t> </a:t>
                </a:r>
                <a:endParaRPr lang="cs-CZ" sz="2000" i="1" dirty="0" smtClean="0">
                  <a:solidFill>
                    <a:srgbClr val="FF0000"/>
                  </a:solidFill>
                </a:endParaRPr>
              </a:p>
              <a:p>
                <a:pPr lvl="1" algn="just"/>
                <a:endParaRPr lang="cs-CZ" sz="1000" dirty="0" smtClean="0">
                  <a:solidFill>
                    <a:srgbClr val="FFFFCC"/>
                  </a:solidFill>
                </a:endParaRPr>
              </a:p>
              <a:p>
                <a:pPr algn="just"/>
                <a:endParaRPr lang="cs-CZ" sz="800" i="1" dirty="0" smtClean="0">
                  <a:solidFill>
                    <a:srgbClr val="FFFFCC"/>
                  </a:solidFill>
                </a:endParaRPr>
              </a:p>
              <a:p>
                <a:endParaRPr lang="cs-CZ" sz="1800" dirty="0" smtClean="0">
                  <a:solidFill>
                    <a:srgbClr val="FF0000"/>
                  </a:solidFill>
                </a:endParaRPr>
              </a:p>
              <a:p>
                <a:pPr lvl="1" algn="just"/>
                <a:endParaRPr lang="cs-CZ" sz="2000" i="1" dirty="0">
                  <a:solidFill>
                    <a:srgbClr val="FFFFCC"/>
                  </a:solidFill>
                </a:endParaRPr>
              </a:p>
              <a:p>
                <a:pPr lvl="1" algn="just"/>
                <a:endParaRPr lang="cs-CZ" sz="2000" i="1" dirty="0" smtClean="0">
                  <a:solidFill>
                    <a:srgbClr val="FFFFCC"/>
                  </a:solidFill>
                </a:endParaRPr>
              </a:p>
              <a:p>
                <a:pPr marL="742950" lvl="1" indent="-285750" algn="just">
                  <a:buFont typeface="Arial" panose="020B0604020202020204" pitchFamily="34" charset="0"/>
                  <a:buChar char="•"/>
                </a:pPr>
                <a:endParaRPr lang="cs-CZ" sz="1000" dirty="0" smtClean="0">
                  <a:solidFill>
                    <a:srgbClr val="FF0000"/>
                  </a:solidFill>
                </a:endParaRPr>
              </a:p>
              <a:p>
                <a:pPr marL="742950" lvl="1" indent="-285750" algn="just">
                  <a:buFont typeface="Arial" panose="020B0604020202020204" pitchFamily="34" charset="0"/>
                  <a:buChar char="•"/>
                </a:pPr>
                <a:endParaRPr lang="cs-CZ" sz="1000" dirty="0">
                  <a:solidFill>
                    <a:srgbClr val="FF0000"/>
                  </a:solidFill>
                </a:endParaRPr>
              </a:p>
              <a:p>
                <a:pPr lvl="1"/>
                <a:r>
                  <a:rPr lang="cs-CZ" sz="2000" dirty="0" smtClean="0">
                    <a:solidFill>
                      <a:srgbClr val="FFFF00"/>
                    </a:solidFill>
                  </a:rPr>
                  <a:t>ČÍM JE MĚŘÍTKO VĚTŠÍ, TÍM JE VĚTŠÍ I DANÝ OBJEKT NA MAPĚ!!!</a:t>
                </a:r>
              </a:p>
              <a:p>
                <a:pPr marL="742950" lvl="1" indent="-285750" algn="just">
                  <a:buFont typeface="Arial" panose="020B0604020202020204" pitchFamily="34" charset="0"/>
                  <a:buChar char="•"/>
                </a:pPr>
                <a:endParaRPr lang="cs-CZ" sz="2000" dirty="0" smtClean="0">
                  <a:solidFill>
                    <a:srgbClr val="FFFF00"/>
                  </a:solidFill>
                </a:endParaRPr>
              </a:p>
              <a:p>
                <a:pPr lvl="1" algn="just"/>
                <a:endParaRPr lang="cs-CZ" sz="2000" dirty="0" smtClean="0">
                  <a:solidFill>
                    <a:srgbClr val="FF0000"/>
                  </a:solidFill>
                </a:endParaRPr>
              </a:p>
              <a:p>
                <a:pPr lvl="1" algn="just"/>
                <a:endParaRPr lang="cs-CZ" sz="2000" dirty="0" smtClean="0">
                  <a:solidFill>
                    <a:srgbClr val="FF0000"/>
                  </a:solidFill>
                </a:endParaRPr>
              </a:p>
            </p:txBody>
          </p:sp>
        </mc:Choice>
        <mc:Fallback xmlns="">
          <p:sp>
            <p:nvSpPr>
              <p:cNvPr id="3" name="Podnadpis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type="subTitle" idx="1"/>
              </p:nvPr>
            </p:nvSpPr>
            <p:spPr>
              <a:xfrm>
                <a:off x="323528" y="1131590"/>
                <a:ext cx="8496944" cy="4011910"/>
              </a:xfrm>
              <a:blipFill rotWithShape="1">
                <a:blip r:embed="rId4"/>
                <a:stretch>
                  <a:fillRect l="-1076" t="-1216" r="-1148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4" name="Obdélník 3"/>
          <p:cNvSpPr/>
          <p:nvPr/>
        </p:nvSpPr>
        <p:spPr>
          <a:xfrm>
            <a:off x="767543" y="3036145"/>
            <a:ext cx="1152128" cy="115212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Obdélník 15"/>
          <p:cNvSpPr/>
          <p:nvPr/>
        </p:nvSpPr>
        <p:spPr>
          <a:xfrm>
            <a:off x="4139952" y="3280298"/>
            <a:ext cx="576064" cy="57606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Obdélník 16"/>
          <p:cNvSpPr/>
          <p:nvPr/>
        </p:nvSpPr>
        <p:spPr>
          <a:xfrm>
            <a:off x="7240455" y="3424314"/>
            <a:ext cx="288032" cy="28803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Podnadpis 2"/>
          <p:cNvSpPr txBox="1">
            <a:spLocks/>
          </p:cNvSpPr>
          <p:nvPr/>
        </p:nvSpPr>
        <p:spPr>
          <a:xfrm>
            <a:off x="251520" y="4188273"/>
            <a:ext cx="2304256" cy="332606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sz="1800" dirty="0">
                <a:solidFill>
                  <a:srgbClr val="FF0000"/>
                </a:solidFill>
              </a:rPr>
              <a:t>o</a:t>
            </a:r>
            <a:r>
              <a:rPr lang="cs-CZ" sz="1800" dirty="0" smtClean="0">
                <a:solidFill>
                  <a:srgbClr val="FF0000"/>
                </a:solidFill>
              </a:rPr>
              <a:t>brazec v měřítku 1:1</a:t>
            </a:r>
            <a:endParaRPr lang="cs-CZ" sz="1800" dirty="0">
              <a:solidFill>
                <a:srgbClr val="FF0000"/>
              </a:solidFill>
            </a:endParaRPr>
          </a:p>
        </p:txBody>
      </p:sp>
      <p:sp>
        <p:nvSpPr>
          <p:cNvPr id="20" name="Podnadpis 2"/>
          <p:cNvSpPr txBox="1">
            <a:spLocks/>
          </p:cNvSpPr>
          <p:nvPr/>
        </p:nvSpPr>
        <p:spPr>
          <a:xfrm>
            <a:off x="3115428" y="4193751"/>
            <a:ext cx="2304256" cy="332606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sz="1800" dirty="0">
                <a:solidFill>
                  <a:srgbClr val="FF0000"/>
                </a:solidFill>
              </a:rPr>
              <a:t>o</a:t>
            </a:r>
            <a:r>
              <a:rPr lang="cs-CZ" sz="1800" dirty="0" smtClean="0">
                <a:solidFill>
                  <a:srgbClr val="FF0000"/>
                </a:solidFill>
              </a:rPr>
              <a:t>brazec v měřítku 1:2</a:t>
            </a:r>
            <a:endParaRPr lang="cs-CZ" sz="1800" dirty="0">
              <a:solidFill>
                <a:srgbClr val="FF0000"/>
              </a:solidFill>
            </a:endParaRPr>
          </a:p>
        </p:txBody>
      </p:sp>
      <p:sp>
        <p:nvSpPr>
          <p:cNvPr id="21" name="Podnadpis 2"/>
          <p:cNvSpPr txBox="1">
            <a:spLocks/>
          </p:cNvSpPr>
          <p:nvPr/>
        </p:nvSpPr>
        <p:spPr>
          <a:xfrm>
            <a:off x="6232343" y="4178159"/>
            <a:ext cx="2304256" cy="332606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sz="1800" dirty="0">
                <a:solidFill>
                  <a:srgbClr val="FF0000"/>
                </a:solidFill>
              </a:rPr>
              <a:t>o</a:t>
            </a:r>
            <a:r>
              <a:rPr lang="cs-CZ" sz="1800" dirty="0" smtClean="0">
                <a:solidFill>
                  <a:srgbClr val="FF0000"/>
                </a:solidFill>
              </a:rPr>
              <a:t>brazec v měřítku 1:4</a:t>
            </a:r>
            <a:endParaRPr lang="cs-CZ" sz="1800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45546360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4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0" dur="1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1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4" dur="1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5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1" dur="1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2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4" fill="hold">
                      <p:stCondLst>
                        <p:cond delay="indefinite"/>
                      </p:stCondLst>
                      <p:childTnLst>
                        <p:par>
                          <p:cTn id="65" fill="hold">
                            <p:stCondLst>
                              <p:cond delay="0"/>
                            </p:stCondLst>
                            <p:childTnLst>
                              <p:par>
                                <p:cTn id="6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8" dur="10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9" dur="1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0" dur="1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4" grpId="0" animBg="1"/>
      <p:bldP spid="16" grpId="0" animBg="1"/>
      <p:bldP spid="17" grpId="0" animBg="1"/>
      <p:bldP spid="18" grpId="0"/>
      <p:bldP spid="20" grpId="0"/>
      <p:bldP spid="21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Komenského mapa Moravy podle rytiny z roku 1627, vydání z r. 1680"/>
          <p:cNvPicPr>
            <a:picLocks noChangeAspect="1" noChangeArrowheads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rightnessContrast bright="44000" contrast="-71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10293"/>
            <a:ext cx="9144000" cy="516138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0"/>
            <a:ext cx="7772400" cy="1102519"/>
          </a:xfrm>
        </p:spPr>
        <p:txBody>
          <a:bodyPr>
            <a:normAutofit fontScale="90000"/>
          </a:bodyPr>
          <a:lstStyle/>
          <a:p>
            <a:r>
              <a:rPr lang="cs-CZ" dirty="0" smtClean="0">
                <a:solidFill>
                  <a:srgbClr val="FF0000"/>
                </a:solidFill>
              </a:rPr>
              <a:t>ZÁKLADY KARTOGRAFIE</a:t>
            </a:r>
            <a:br>
              <a:rPr lang="cs-CZ" dirty="0" smtClean="0">
                <a:solidFill>
                  <a:srgbClr val="FF0000"/>
                </a:solidFill>
              </a:rPr>
            </a:br>
            <a:r>
              <a:rPr lang="cs-CZ" sz="3200" dirty="0" smtClean="0">
                <a:solidFill>
                  <a:srgbClr val="002060"/>
                </a:solidFill>
              </a:rPr>
              <a:t>MĚŘÍTKO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323528" y="1131590"/>
            <a:ext cx="8568952" cy="1872208"/>
          </a:xfrm>
        </p:spPr>
        <p:txBody>
          <a:bodyPr>
            <a:noAutofit/>
          </a:bodyPr>
          <a:lstStyle/>
          <a:p>
            <a:pPr algn="just"/>
            <a:r>
              <a:rPr lang="cs-CZ" sz="2400" dirty="0" smtClean="0">
                <a:solidFill>
                  <a:srgbClr val="FFFF00"/>
                </a:solidFill>
              </a:rPr>
              <a:t>Velikost měřítka</a:t>
            </a:r>
          </a:p>
          <a:p>
            <a:pPr marL="342900" indent="-342900" algn="just">
              <a:buFont typeface="Arial" panose="020B0604020202020204" pitchFamily="34" charset="0"/>
              <a:buChar char="•"/>
            </a:pPr>
            <a:r>
              <a:rPr lang="cs-CZ" sz="2400" dirty="0">
                <a:solidFill>
                  <a:srgbClr val="FFFF00"/>
                </a:solidFill>
              </a:rPr>
              <a:t>v</a:t>
            </a:r>
            <a:r>
              <a:rPr lang="cs-CZ" sz="2400" dirty="0" smtClean="0">
                <a:solidFill>
                  <a:srgbClr val="FFFF00"/>
                </a:solidFill>
              </a:rPr>
              <a:t>elké - </a:t>
            </a:r>
            <a:r>
              <a:rPr lang="cs-CZ" sz="2400" dirty="0" smtClean="0">
                <a:solidFill>
                  <a:srgbClr val="FFFFCC"/>
                </a:solidFill>
              </a:rPr>
              <a:t>do 1 : 200 000 (mapa Moravského krasu)</a:t>
            </a:r>
          </a:p>
          <a:p>
            <a:pPr marL="342900" indent="-342900" algn="just">
              <a:buFont typeface="Arial" panose="020B0604020202020204" pitchFamily="34" charset="0"/>
              <a:buChar char="•"/>
            </a:pPr>
            <a:r>
              <a:rPr lang="cs-CZ" sz="2400" dirty="0">
                <a:solidFill>
                  <a:srgbClr val="FFFF00"/>
                </a:solidFill>
              </a:rPr>
              <a:t>s</a:t>
            </a:r>
            <a:r>
              <a:rPr lang="cs-CZ" sz="2400" dirty="0" smtClean="0">
                <a:solidFill>
                  <a:srgbClr val="FFFF00"/>
                </a:solidFill>
              </a:rPr>
              <a:t>třední </a:t>
            </a:r>
            <a:r>
              <a:rPr lang="cs-CZ" sz="2400" dirty="0" smtClean="0">
                <a:solidFill>
                  <a:srgbClr val="FFFFCC"/>
                </a:solidFill>
              </a:rPr>
              <a:t>- 1: 200 000 – 1 : 1 000 000 (mapa Moravy)</a:t>
            </a:r>
            <a:endParaRPr lang="cs-CZ" sz="2400" dirty="0" smtClean="0">
              <a:solidFill>
                <a:srgbClr val="FFFF00"/>
              </a:solidFill>
            </a:endParaRPr>
          </a:p>
          <a:p>
            <a:pPr marL="342900" indent="-342900" algn="just">
              <a:buFont typeface="Arial" panose="020B0604020202020204" pitchFamily="34" charset="0"/>
              <a:buChar char="•"/>
            </a:pPr>
            <a:r>
              <a:rPr lang="cs-CZ" sz="2400" dirty="0" smtClean="0">
                <a:solidFill>
                  <a:srgbClr val="FFFF00"/>
                </a:solidFill>
              </a:rPr>
              <a:t>malé</a:t>
            </a:r>
            <a:r>
              <a:rPr lang="cs-CZ" sz="2400" dirty="0" smtClean="0">
                <a:solidFill>
                  <a:srgbClr val="FFFFCC"/>
                </a:solidFill>
              </a:rPr>
              <a:t> – nad 1 : 1 000 000 (mapa Evropy, mapa světa)</a:t>
            </a:r>
            <a:endParaRPr lang="cs-CZ" sz="2400" dirty="0" smtClean="0">
              <a:solidFill>
                <a:srgbClr val="FFFF00"/>
              </a:solidFill>
            </a:endParaRPr>
          </a:p>
          <a:p>
            <a:pPr lvl="1" algn="just"/>
            <a:endParaRPr lang="cs-CZ" sz="1000" dirty="0" smtClean="0">
              <a:solidFill>
                <a:srgbClr val="FFFFCC"/>
              </a:solidFill>
            </a:endParaRPr>
          </a:p>
          <a:p>
            <a:pPr algn="just"/>
            <a:endParaRPr lang="cs-CZ" sz="800" i="1" dirty="0" smtClean="0">
              <a:solidFill>
                <a:srgbClr val="FFFFCC"/>
              </a:solidFill>
            </a:endParaRPr>
          </a:p>
          <a:p>
            <a:endParaRPr lang="cs-CZ" sz="1800" dirty="0" smtClean="0">
              <a:solidFill>
                <a:srgbClr val="FF0000"/>
              </a:solidFill>
            </a:endParaRPr>
          </a:p>
          <a:p>
            <a:pPr lvl="1" algn="just"/>
            <a:endParaRPr lang="cs-CZ" sz="2000" i="1" dirty="0">
              <a:solidFill>
                <a:srgbClr val="FFFFCC"/>
              </a:solidFill>
            </a:endParaRPr>
          </a:p>
          <a:p>
            <a:pPr lvl="1" algn="just"/>
            <a:endParaRPr lang="cs-CZ" sz="2000" i="1" dirty="0" smtClean="0">
              <a:solidFill>
                <a:srgbClr val="FFFFCC"/>
              </a:solidFill>
            </a:endParaRPr>
          </a:p>
          <a:p>
            <a:pPr marL="742950" lvl="1" indent="-285750" algn="just">
              <a:buFont typeface="Arial" panose="020B0604020202020204" pitchFamily="34" charset="0"/>
              <a:buChar char="•"/>
            </a:pPr>
            <a:endParaRPr lang="cs-CZ" sz="1000" dirty="0" smtClean="0">
              <a:solidFill>
                <a:srgbClr val="FF0000"/>
              </a:solidFill>
            </a:endParaRPr>
          </a:p>
          <a:p>
            <a:pPr marL="742950" lvl="1" indent="-285750" algn="just">
              <a:buFont typeface="Arial" panose="020B0604020202020204" pitchFamily="34" charset="0"/>
              <a:buChar char="•"/>
            </a:pPr>
            <a:endParaRPr lang="cs-CZ" sz="1000" dirty="0">
              <a:solidFill>
                <a:srgbClr val="FF0000"/>
              </a:solidFill>
            </a:endParaRPr>
          </a:p>
          <a:p>
            <a:pPr lvl="1" algn="just"/>
            <a:endParaRPr lang="cs-CZ" sz="2000" dirty="0" smtClean="0">
              <a:solidFill>
                <a:srgbClr val="FF0000"/>
              </a:solidFill>
            </a:endParaRPr>
          </a:p>
          <a:p>
            <a:pPr lvl="1" algn="just"/>
            <a:endParaRPr lang="cs-CZ" sz="2000" dirty="0" smtClean="0">
              <a:solidFill>
                <a:srgbClr val="FF0000"/>
              </a:solidFill>
            </a:endParaRPr>
          </a:p>
        </p:txBody>
      </p:sp>
      <p:sp>
        <p:nvSpPr>
          <p:cNvPr id="18" name="Podnadpis 2"/>
          <p:cNvSpPr txBox="1">
            <a:spLocks/>
          </p:cNvSpPr>
          <p:nvPr/>
        </p:nvSpPr>
        <p:spPr>
          <a:xfrm>
            <a:off x="251520" y="4510765"/>
            <a:ext cx="2304256" cy="332606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sz="1800" dirty="0">
                <a:solidFill>
                  <a:srgbClr val="FF0000"/>
                </a:solidFill>
              </a:rPr>
              <a:t>v</a:t>
            </a:r>
            <a:r>
              <a:rPr lang="cs-CZ" sz="1800" dirty="0" smtClean="0">
                <a:solidFill>
                  <a:srgbClr val="FF0000"/>
                </a:solidFill>
              </a:rPr>
              <a:t>elké měřítko</a:t>
            </a:r>
            <a:endParaRPr lang="cs-CZ" sz="1800" dirty="0">
              <a:solidFill>
                <a:srgbClr val="FF0000"/>
              </a:solidFill>
            </a:endParaRPr>
          </a:p>
        </p:txBody>
      </p:sp>
      <p:sp>
        <p:nvSpPr>
          <p:cNvPr id="20" name="Podnadpis 2"/>
          <p:cNvSpPr txBox="1">
            <a:spLocks/>
          </p:cNvSpPr>
          <p:nvPr/>
        </p:nvSpPr>
        <p:spPr>
          <a:xfrm>
            <a:off x="3103331" y="4526357"/>
            <a:ext cx="2304256" cy="332606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sz="1800" dirty="0">
                <a:solidFill>
                  <a:srgbClr val="FF0000"/>
                </a:solidFill>
              </a:rPr>
              <a:t>s</a:t>
            </a:r>
            <a:r>
              <a:rPr lang="cs-CZ" sz="1800" dirty="0" smtClean="0">
                <a:solidFill>
                  <a:srgbClr val="FF0000"/>
                </a:solidFill>
              </a:rPr>
              <a:t>třední měřítko</a:t>
            </a:r>
            <a:endParaRPr lang="cs-CZ" sz="1800" dirty="0">
              <a:solidFill>
                <a:srgbClr val="FF0000"/>
              </a:solidFill>
            </a:endParaRPr>
          </a:p>
        </p:txBody>
      </p:sp>
      <p:sp>
        <p:nvSpPr>
          <p:cNvPr id="21" name="Podnadpis 2"/>
          <p:cNvSpPr txBox="1">
            <a:spLocks/>
          </p:cNvSpPr>
          <p:nvPr/>
        </p:nvSpPr>
        <p:spPr>
          <a:xfrm>
            <a:off x="6166853" y="4526357"/>
            <a:ext cx="2304256" cy="332606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sz="1800" dirty="0">
                <a:solidFill>
                  <a:srgbClr val="FF0000"/>
                </a:solidFill>
              </a:rPr>
              <a:t>m</a:t>
            </a:r>
            <a:r>
              <a:rPr lang="cs-CZ" sz="1800" dirty="0" smtClean="0">
                <a:solidFill>
                  <a:srgbClr val="FF0000"/>
                </a:solidFill>
              </a:rPr>
              <a:t>alé měřítko</a:t>
            </a:r>
            <a:endParaRPr lang="cs-CZ" sz="1800" dirty="0">
              <a:solidFill>
                <a:srgbClr val="FF0000"/>
              </a:solidFill>
            </a:endParaRPr>
          </a:p>
        </p:txBody>
      </p:sp>
      <p:pic>
        <p:nvPicPr>
          <p:cNvPr id="11" name="Picture 2" descr="http://www.mapa-sveta.info/images/svet_mapa.jpg">
            <a:hlinkClick r:id="rId4"/>
          </p:cNvPr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97851" y="3290664"/>
            <a:ext cx="2232248" cy="112617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2" name="Picture 4" descr="http://turistaky.jaromirklein.net/foto/005-krtiny/mapa.jp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1176" y="3283819"/>
            <a:ext cx="1744944" cy="109859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4" name="Picture 2" descr="http://www.cuzk.cz/Zememerictvi/Geograficke-podklady/Tistene-mapy/Mapy-uzemnich-celku/MCR500.aspx"/>
          <p:cNvPicPr>
            <a:picLocks noChangeAspect="1" noChangeArrowheads="1"/>
          </p:cNvPicPr>
          <p:nvPr/>
        </p:nvPicPr>
        <p:blipFill rotWithShape="1"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21728"/>
          <a:stretch/>
        </p:blipFill>
        <p:spPr bwMode="auto">
          <a:xfrm>
            <a:off x="3600277" y="3108203"/>
            <a:ext cx="1334558" cy="133786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21240381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18" grpId="0"/>
      <p:bldP spid="20" grpId="0"/>
      <p:bldP spid="21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Komenského mapa Moravy podle rytiny z roku 1627, vydání z r. 1680"/>
          <p:cNvPicPr>
            <a:picLocks noChangeAspect="1" noChangeArrowheads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rightnessContrast bright="44000" contrast="-71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10293"/>
            <a:ext cx="9144000" cy="516138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0"/>
            <a:ext cx="7772400" cy="1102519"/>
          </a:xfrm>
        </p:spPr>
        <p:txBody>
          <a:bodyPr>
            <a:normAutofit fontScale="90000"/>
          </a:bodyPr>
          <a:lstStyle/>
          <a:p>
            <a:r>
              <a:rPr lang="cs-CZ" dirty="0" smtClean="0">
                <a:solidFill>
                  <a:srgbClr val="FF0000"/>
                </a:solidFill>
              </a:rPr>
              <a:t>ZÁKLADY KARTOGRAFIE</a:t>
            </a:r>
            <a:br>
              <a:rPr lang="cs-CZ" dirty="0" smtClean="0">
                <a:solidFill>
                  <a:srgbClr val="FF0000"/>
                </a:solidFill>
              </a:rPr>
            </a:br>
            <a:r>
              <a:rPr lang="cs-CZ" sz="3200" dirty="0" smtClean="0">
                <a:solidFill>
                  <a:srgbClr val="002060"/>
                </a:solidFill>
              </a:rPr>
              <a:t>OBSAH MAPY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287524" y="987574"/>
            <a:ext cx="8568952" cy="4155926"/>
          </a:xfrm>
        </p:spPr>
        <p:txBody>
          <a:bodyPr>
            <a:noAutofit/>
          </a:bodyPr>
          <a:lstStyle/>
          <a:p>
            <a:pPr marL="342900" indent="-342900" algn="just">
              <a:buFont typeface="Arial" panose="020B0604020202020204" pitchFamily="34" charset="0"/>
              <a:buChar char="•"/>
            </a:pPr>
            <a:r>
              <a:rPr lang="cs-CZ" sz="1600" dirty="0">
                <a:solidFill>
                  <a:srgbClr val="FFFF00"/>
                </a:solidFill>
              </a:rPr>
              <a:t>m</a:t>
            </a:r>
            <a:r>
              <a:rPr lang="cs-CZ" sz="1600" dirty="0" smtClean="0">
                <a:solidFill>
                  <a:srgbClr val="FFFF00"/>
                </a:solidFill>
              </a:rPr>
              <a:t>ěřítko – </a:t>
            </a:r>
            <a:r>
              <a:rPr lang="cs-CZ" sz="1600" dirty="0" smtClean="0">
                <a:solidFill>
                  <a:srgbClr val="FFFFCC"/>
                </a:solidFill>
              </a:rPr>
              <a:t>viz předchozí</a:t>
            </a:r>
            <a:endParaRPr lang="cs-CZ" sz="1600" dirty="0" smtClean="0">
              <a:solidFill>
                <a:srgbClr val="FFFF00"/>
              </a:solidFill>
            </a:endParaRPr>
          </a:p>
          <a:p>
            <a:pPr marL="342900" indent="-342900" algn="just">
              <a:buFont typeface="Arial" panose="020B0604020202020204" pitchFamily="34" charset="0"/>
              <a:buChar char="•"/>
            </a:pPr>
            <a:r>
              <a:rPr lang="cs-CZ" sz="1600" dirty="0" smtClean="0">
                <a:solidFill>
                  <a:srgbClr val="FFFF00"/>
                </a:solidFill>
              </a:rPr>
              <a:t>geografická síť – </a:t>
            </a:r>
            <a:r>
              <a:rPr lang="cs-CZ" sz="1600" dirty="0" smtClean="0">
                <a:solidFill>
                  <a:srgbClr val="FFFFCC"/>
                </a:solidFill>
              </a:rPr>
              <a:t>poledníky a rovnoběžky (orientace na mapě)</a:t>
            </a:r>
          </a:p>
          <a:p>
            <a:pPr marL="342900" indent="-342900" algn="just">
              <a:buFont typeface="Arial" panose="020B0604020202020204" pitchFamily="34" charset="0"/>
              <a:buChar char="•"/>
            </a:pPr>
            <a:r>
              <a:rPr lang="cs-CZ" sz="1600" dirty="0" smtClean="0">
                <a:solidFill>
                  <a:srgbClr val="FFFF00"/>
                </a:solidFill>
              </a:rPr>
              <a:t>polohopis </a:t>
            </a:r>
            <a:r>
              <a:rPr lang="cs-CZ" sz="1600" dirty="0" smtClean="0">
                <a:solidFill>
                  <a:srgbClr val="FFFFCC"/>
                </a:solidFill>
              </a:rPr>
              <a:t>– ukazuje polohu, rozměr a tvar objektů na mapě, které jsou zobrazeny</a:t>
            </a:r>
          </a:p>
          <a:p>
            <a:pPr marL="800100" lvl="1" indent="-342900" algn="just">
              <a:buFont typeface="Arial" panose="020B0604020202020204" pitchFamily="34" charset="0"/>
              <a:buChar char="•"/>
            </a:pPr>
            <a:r>
              <a:rPr lang="cs-CZ" sz="1600" dirty="0">
                <a:solidFill>
                  <a:srgbClr val="FFFF00"/>
                </a:solidFill>
              </a:rPr>
              <a:t>b</a:t>
            </a:r>
            <a:r>
              <a:rPr lang="cs-CZ" sz="1600" dirty="0" smtClean="0">
                <a:solidFill>
                  <a:srgbClr val="FFFF00"/>
                </a:solidFill>
              </a:rPr>
              <a:t>odově </a:t>
            </a:r>
            <a:r>
              <a:rPr lang="cs-CZ" sz="1600" dirty="0" smtClean="0">
                <a:solidFill>
                  <a:srgbClr val="FFFFCC"/>
                </a:solidFill>
              </a:rPr>
              <a:t>(v některých případech sídla, vrcholy hor atd.)</a:t>
            </a:r>
          </a:p>
          <a:p>
            <a:pPr marL="800100" lvl="1" indent="-342900" algn="just">
              <a:buFont typeface="Arial" panose="020B0604020202020204" pitchFamily="34" charset="0"/>
              <a:buChar char="•"/>
            </a:pPr>
            <a:r>
              <a:rPr lang="cs-CZ" sz="1600" dirty="0">
                <a:solidFill>
                  <a:srgbClr val="FFFF00"/>
                </a:solidFill>
              </a:rPr>
              <a:t>l</a:t>
            </a:r>
            <a:r>
              <a:rPr lang="cs-CZ" sz="1600" dirty="0" smtClean="0">
                <a:solidFill>
                  <a:srgbClr val="FFFF00"/>
                </a:solidFill>
              </a:rPr>
              <a:t>iniově </a:t>
            </a:r>
            <a:r>
              <a:rPr lang="cs-CZ" sz="1600" dirty="0" smtClean="0">
                <a:solidFill>
                  <a:srgbClr val="FFFFCC"/>
                </a:solidFill>
              </a:rPr>
              <a:t>(např. silnice, železnice)</a:t>
            </a:r>
          </a:p>
          <a:p>
            <a:pPr marL="800100" lvl="1" indent="-342900" algn="just">
              <a:buFont typeface="Arial" panose="020B0604020202020204" pitchFamily="34" charset="0"/>
              <a:buChar char="•"/>
            </a:pPr>
            <a:r>
              <a:rPr lang="cs-CZ" sz="1600" dirty="0">
                <a:solidFill>
                  <a:srgbClr val="FFFF00"/>
                </a:solidFill>
              </a:rPr>
              <a:t>p</a:t>
            </a:r>
            <a:r>
              <a:rPr lang="cs-CZ" sz="1600" dirty="0" smtClean="0">
                <a:solidFill>
                  <a:srgbClr val="FFFF00"/>
                </a:solidFill>
              </a:rPr>
              <a:t>lošně </a:t>
            </a:r>
            <a:r>
              <a:rPr lang="cs-CZ" sz="1600" dirty="0" smtClean="0">
                <a:solidFill>
                  <a:srgbClr val="FFFFCC"/>
                </a:solidFill>
              </a:rPr>
              <a:t>(např. vodní plochy, v některých případech města)</a:t>
            </a:r>
            <a:endParaRPr lang="cs-CZ" sz="1600" dirty="0" smtClean="0">
              <a:solidFill>
                <a:srgbClr val="FFFF00"/>
              </a:solidFill>
            </a:endParaRPr>
          </a:p>
          <a:p>
            <a:pPr marL="342900" indent="-342900" algn="just">
              <a:buFont typeface="Arial" panose="020B0604020202020204" pitchFamily="34" charset="0"/>
              <a:buChar char="•"/>
            </a:pPr>
            <a:r>
              <a:rPr lang="cs-CZ" sz="1600" dirty="0" smtClean="0">
                <a:solidFill>
                  <a:srgbClr val="FFFF00"/>
                </a:solidFill>
              </a:rPr>
              <a:t>výškopis - </a:t>
            </a:r>
            <a:r>
              <a:rPr lang="cs-CZ" sz="1600" dirty="0" smtClean="0">
                <a:solidFill>
                  <a:srgbClr val="FFFFCC"/>
                </a:solidFill>
              </a:rPr>
              <a:t>na mapě znázorňuje výškovou členitost terénu pomocí</a:t>
            </a:r>
          </a:p>
          <a:p>
            <a:pPr marL="800100" lvl="1" indent="-342900" algn="just">
              <a:buFont typeface="Arial" panose="020B0604020202020204" pitchFamily="34" charset="0"/>
              <a:buChar char="•"/>
            </a:pPr>
            <a:r>
              <a:rPr lang="cs-CZ" sz="1600" dirty="0">
                <a:solidFill>
                  <a:srgbClr val="FFFF00"/>
                </a:solidFill>
              </a:rPr>
              <a:t>v</a:t>
            </a:r>
            <a:r>
              <a:rPr lang="cs-CZ" sz="1600" dirty="0" smtClean="0">
                <a:solidFill>
                  <a:srgbClr val="FFFF00"/>
                </a:solidFill>
              </a:rPr>
              <a:t>rstevnic - </a:t>
            </a:r>
            <a:r>
              <a:rPr lang="cs-CZ" sz="1600" dirty="0" smtClean="0">
                <a:solidFill>
                  <a:srgbClr val="FFFFCC"/>
                </a:solidFill>
              </a:rPr>
              <a:t>myšlené čáry spojující místa se stejnou nadmořskou výškou</a:t>
            </a:r>
          </a:p>
          <a:p>
            <a:pPr marL="800100" lvl="1" indent="-342900" algn="just">
              <a:buFont typeface="Arial" panose="020B0604020202020204" pitchFamily="34" charset="0"/>
              <a:buChar char="•"/>
            </a:pPr>
            <a:r>
              <a:rPr lang="cs-CZ" sz="1600" dirty="0">
                <a:solidFill>
                  <a:srgbClr val="FFFF00"/>
                </a:solidFill>
              </a:rPr>
              <a:t>b</a:t>
            </a:r>
            <a:r>
              <a:rPr lang="cs-CZ" sz="1600" dirty="0" smtClean="0">
                <a:solidFill>
                  <a:srgbClr val="FFFF00"/>
                </a:solidFill>
              </a:rPr>
              <a:t>arevné hypsometrie – </a:t>
            </a:r>
            <a:r>
              <a:rPr lang="cs-CZ" sz="1600" dirty="0" smtClean="0">
                <a:solidFill>
                  <a:srgbClr val="FFFFCC"/>
                </a:solidFill>
              </a:rPr>
              <a:t>odlišení výšek</a:t>
            </a:r>
            <a:r>
              <a:rPr lang="cs-CZ" sz="1600" dirty="0" smtClean="0">
                <a:solidFill>
                  <a:srgbClr val="FFFF00"/>
                </a:solidFill>
              </a:rPr>
              <a:t> </a:t>
            </a:r>
            <a:r>
              <a:rPr lang="cs-CZ" sz="1600" dirty="0" smtClean="0">
                <a:solidFill>
                  <a:srgbClr val="FFFFCC"/>
                </a:solidFill>
              </a:rPr>
              <a:t>pomocí barev a jejich odstínů (např. nížiny zeleně, hory hnědě)</a:t>
            </a:r>
          </a:p>
          <a:p>
            <a:pPr marL="342900" indent="-342900" algn="just">
              <a:buFont typeface="Arial" panose="020B0604020202020204" pitchFamily="34" charset="0"/>
              <a:buChar char="•"/>
            </a:pPr>
            <a:r>
              <a:rPr lang="cs-CZ" sz="1600" dirty="0">
                <a:solidFill>
                  <a:srgbClr val="FFFF00"/>
                </a:solidFill>
              </a:rPr>
              <a:t>p</a:t>
            </a:r>
            <a:r>
              <a:rPr lang="cs-CZ" sz="1600" dirty="0" smtClean="0">
                <a:solidFill>
                  <a:srgbClr val="FFFF00"/>
                </a:solidFill>
              </a:rPr>
              <a:t>opis – </a:t>
            </a:r>
            <a:r>
              <a:rPr lang="cs-CZ" sz="1600" dirty="0" smtClean="0">
                <a:solidFill>
                  <a:srgbClr val="FFFFCC"/>
                </a:solidFill>
              </a:rPr>
              <a:t>udává</a:t>
            </a:r>
            <a:r>
              <a:rPr lang="cs-CZ" sz="1600" dirty="0" smtClean="0">
                <a:solidFill>
                  <a:srgbClr val="FFFF00"/>
                </a:solidFill>
              </a:rPr>
              <a:t> </a:t>
            </a:r>
            <a:r>
              <a:rPr lang="cs-CZ" sz="1600" dirty="0" smtClean="0">
                <a:solidFill>
                  <a:srgbClr val="FFFFCC"/>
                </a:solidFill>
              </a:rPr>
              <a:t>v mapě informace např. o názvech jednotlivých objekt</a:t>
            </a:r>
            <a:r>
              <a:rPr lang="cs-CZ" sz="1600" dirty="0" smtClean="0">
                <a:solidFill>
                  <a:srgbClr val="FFFF00"/>
                </a:solidFill>
              </a:rPr>
              <a:t>ů</a:t>
            </a:r>
          </a:p>
          <a:p>
            <a:pPr marL="342900" indent="-342900" algn="just">
              <a:buFont typeface="Arial" panose="020B0604020202020204" pitchFamily="34" charset="0"/>
              <a:buChar char="•"/>
            </a:pPr>
            <a:r>
              <a:rPr lang="cs-CZ" sz="1600" dirty="0">
                <a:solidFill>
                  <a:srgbClr val="FFFF00"/>
                </a:solidFill>
              </a:rPr>
              <a:t>l</a:t>
            </a:r>
            <a:r>
              <a:rPr lang="cs-CZ" sz="1600" dirty="0" smtClean="0">
                <a:solidFill>
                  <a:srgbClr val="FFFF00"/>
                </a:solidFill>
              </a:rPr>
              <a:t>egenda mapy (vysvětlivky) – </a:t>
            </a:r>
            <a:r>
              <a:rPr lang="cs-CZ" sz="1600" dirty="0" smtClean="0">
                <a:solidFill>
                  <a:srgbClr val="FFFFCC"/>
                </a:solidFill>
              </a:rPr>
              <a:t>seznam mapových značek uvedený souhrnně na okraji mapy</a:t>
            </a:r>
            <a:r>
              <a:rPr lang="cs-CZ" sz="1600" dirty="0" smtClean="0">
                <a:solidFill>
                  <a:srgbClr val="FFFF00"/>
                </a:solidFill>
              </a:rPr>
              <a:t> </a:t>
            </a:r>
          </a:p>
          <a:p>
            <a:pPr algn="just"/>
            <a:endParaRPr lang="cs-CZ" sz="800" i="1" dirty="0" smtClean="0">
              <a:solidFill>
                <a:srgbClr val="FFFFCC"/>
              </a:solidFill>
            </a:endParaRPr>
          </a:p>
          <a:p>
            <a:r>
              <a:rPr lang="cs-CZ" sz="1800" dirty="0" smtClean="0">
                <a:solidFill>
                  <a:srgbClr val="FF0000"/>
                </a:solidFill>
              </a:rPr>
              <a:t>POZOR!!! MAPA </a:t>
            </a:r>
            <a:r>
              <a:rPr lang="cs-CZ" sz="1800" u="sng" dirty="0" smtClean="0">
                <a:solidFill>
                  <a:srgbClr val="FF0000"/>
                </a:solidFill>
              </a:rPr>
              <a:t>NEMUSÍ</a:t>
            </a:r>
            <a:r>
              <a:rPr lang="cs-CZ" sz="1800" dirty="0" smtClean="0">
                <a:solidFill>
                  <a:srgbClr val="FF0000"/>
                </a:solidFill>
              </a:rPr>
              <a:t> VŽDY OBSAHOVAT VŠECHNY TYTO SLOŽKY!!!</a:t>
            </a:r>
          </a:p>
          <a:p>
            <a:pPr lvl="1" algn="just"/>
            <a:endParaRPr lang="cs-CZ" sz="2000" i="1" dirty="0">
              <a:solidFill>
                <a:srgbClr val="FFFFCC"/>
              </a:solidFill>
            </a:endParaRPr>
          </a:p>
          <a:p>
            <a:pPr lvl="1" algn="just"/>
            <a:endParaRPr lang="cs-CZ" sz="2000" i="1" dirty="0" smtClean="0">
              <a:solidFill>
                <a:srgbClr val="FFFFCC"/>
              </a:solidFill>
            </a:endParaRPr>
          </a:p>
          <a:p>
            <a:pPr marL="742950" lvl="1" indent="-285750" algn="just">
              <a:buFont typeface="Arial" panose="020B0604020202020204" pitchFamily="34" charset="0"/>
              <a:buChar char="•"/>
            </a:pPr>
            <a:endParaRPr lang="cs-CZ" sz="1000" dirty="0" smtClean="0">
              <a:solidFill>
                <a:srgbClr val="FF0000"/>
              </a:solidFill>
            </a:endParaRPr>
          </a:p>
          <a:p>
            <a:pPr marL="742950" lvl="1" indent="-285750" algn="just">
              <a:buFont typeface="Arial" panose="020B0604020202020204" pitchFamily="34" charset="0"/>
              <a:buChar char="•"/>
            </a:pPr>
            <a:endParaRPr lang="cs-CZ" sz="1000" dirty="0">
              <a:solidFill>
                <a:srgbClr val="FF0000"/>
              </a:solidFill>
            </a:endParaRPr>
          </a:p>
          <a:p>
            <a:pPr lvl="1" algn="just"/>
            <a:endParaRPr lang="cs-CZ" sz="2000" dirty="0" smtClean="0">
              <a:solidFill>
                <a:srgbClr val="FF0000"/>
              </a:solidFill>
            </a:endParaRPr>
          </a:p>
          <a:p>
            <a:pPr lvl="1" algn="just"/>
            <a:endParaRPr lang="cs-CZ" sz="2000" dirty="0" smtClean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94810223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4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9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4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6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3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6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8" dur="1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1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3" dur="10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4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5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6" fill="hold">
                      <p:stCondLst>
                        <p:cond delay="indefinite"/>
                      </p:stCondLst>
                      <p:childTnLst>
                        <p:par>
                          <p:cTn id="57" fill="hold">
                            <p:stCondLst>
                              <p:cond delay="0"/>
                            </p:stCondLst>
                            <p:childTnLst>
                              <p:par>
                                <p:cTn id="5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0" dur="10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1" dur="10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2" dur="10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7" dur="1000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8" dur="10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9" dur="10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0" fill="hold">
                      <p:stCondLst>
                        <p:cond delay="indefinite"/>
                      </p:stCondLst>
                      <p:childTnLst>
                        <p:par>
                          <p:cTn id="71" fill="hold">
                            <p:stCondLst>
                              <p:cond delay="0"/>
                            </p:stCondLst>
                            <p:childTnLst>
                              <p:par>
                                <p:cTn id="7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4" dur="1000"/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5" dur="1000" fill="hold"/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6" dur="1000" fill="hold"/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Komenského mapa Moravy podle rytiny z roku 1627, vydání z r. 1680"/>
          <p:cNvPicPr>
            <a:picLocks noChangeAspect="1" noChangeArrowheads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rightnessContrast bright="44000" contrast="-71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435" y="10293"/>
            <a:ext cx="9144000" cy="516138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0"/>
            <a:ext cx="7772400" cy="1102519"/>
          </a:xfrm>
        </p:spPr>
        <p:txBody>
          <a:bodyPr>
            <a:normAutofit fontScale="90000"/>
          </a:bodyPr>
          <a:lstStyle/>
          <a:p>
            <a:r>
              <a:rPr lang="cs-CZ" dirty="0" smtClean="0">
                <a:solidFill>
                  <a:srgbClr val="FF0000"/>
                </a:solidFill>
              </a:rPr>
              <a:t>ZÁKLADY KARTOGRAFIE</a:t>
            </a:r>
            <a:br>
              <a:rPr lang="cs-CZ" dirty="0" smtClean="0">
                <a:solidFill>
                  <a:srgbClr val="FF0000"/>
                </a:solidFill>
              </a:rPr>
            </a:br>
            <a:r>
              <a:rPr lang="cs-CZ" sz="3200" dirty="0" smtClean="0">
                <a:solidFill>
                  <a:srgbClr val="002060"/>
                </a:solidFill>
              </a:rPr>
              <a:t>OBSAH MAPY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323528" y="1131590"/>
            <a:ext cx="8568952" cy="3816424"/>
          </a:xfrm>
        </p:spPr>
        <p:txBody>
          <a:bodyPr>
            <a:noAutofit/>
          </a:bodyPr>
          <a:lstStyle/>
          <a:p>
            <a:pPr algn="just"/>
            <a:endParaRPr lang="cs-CZ" sz="800" i="1" dirty="0" smtClean="0">
              <a:solidFill>
                <a:srgbClr val="FFFFCC"/>
              </a:solidFill>
            </a:endParaRPr>
          </a:p>
          <a:p>
            <a:endParaRPr lang="cs-CZ" sz="1800" dirty="0" smtClean="0">
              <a:solidFill>
                <a:srgbClr val="FF0000"/>
              </a:solidFill>
            </a:endParaRPr>
          </a:p>
          <a:p>
            <a:pPr lvl="1" algn="just"/>
            <a:endParaRPr lang="cs-CZ" sz="2000" i="1" dirty="0">
              <a:solidFill>
                <a:srgbClr val="FFFFCC"/>
              </a:solidFill>
            </a:endParaRPr>
          </a:p>
          <a:p>
            <a:pPr lvl="1" algn="just"/>
            <a:endParaRPr lang="cs-CZ" sz="2000" i="1" dirty="0" smtClean="0">
              <a:solidFill>
                <a:srgbClr val="FFFFCC"/>
              </a:solidFill>
            </a:endParaRPr>
          </a:p>
          <a:p>
            <a:pPr marL="742950" lvl="1" indent="-285750" algn="just">
              <a:buFont typeface="Arial" panose="020B0604020202020204" pitchFamily="34" charset="0"/>
              <a:buChar char="•"/>
            </a:pPr>
            <a:endParaRPr lang="cs-CZ" sz="1000" dirty="0" smtClean="0">
              <a:solidFill>
                <a:srgbClr val="FF0000"/>
              </a:solidFill>
            </a:endParaRPr>
          </a:p>
          <a:p>
            <a:pPr marL="742950" lvl="1" indent="-285750" algn="just">
              <a:buFont typeface="Arial" panose="020B0604020202020204" pitchFamily="34" charset="0"/>
              <a:buChar char="•"/>
            </a:pPr>
            <a:endParaRPr lang="cs-CZ" sz="1000" dirty="0">
              <a:solidFill>
                <a:srgbClr val="FF0000"/>
              </a:solidFill>
            </a:endParaRPr>
          </a:p>
          <a:p>
            <a:pPr lvl="1" algn="just"/>
            <a:endParaRPr lang="cs-CZ" sz="2000" dirty="0" smtClean="0">
              <a:solidFill>
                <a:srgbClr val="FF0000"/>
              </a:solidFill>
            </a:endParaRPr>
          </a:p>
          <a:p>
            <a:pPr lvl="1" algn="just"/>
            <a:endParaRPr lang="cs-CZ" sz="2000" dirty="0" smtClean="0">
              <a:solidFill>
                <a:srgbClr val="FF0000"/>
              </a:solidFill>
            </a:endParaRPr>
          </a:p>
        </p:txBody>
      </p:sp>
      <p:grpSp>
        <p:nvGrpSpPr>
          <p:cNvPr id="13" name="Skupina 12"/>
          <p:cNvGrpSpPr/>
          <p:nvPr/>
        </p:nvGrpSpPr>
        <p:grpSpPr>
          <a:xfrm>
            <a:off x="1769847" y="1042101"/>
            <a:ext cx="5604306" cy="3990110"/>
            <a:chOff x="1769847" y="1042101"/>
            <a:chExt cx="5604306" cy="3990110"/>
          </a:xfrm>
        </p:grpSpPr>
        <p:grpSp>
          <p:nvGrpSpPr>
            <p:cNvPr id="12" name="Skupina 11"/>
            <p:cNvGrpSpPr/>
            <p:nvPr/>
          </p:nvGrpSpPr>
          <p:grpSpPr>
            <a:xfrm>
              <a:off x="1769847" y="1042101"/>
              <a:ext cx="5604306" cy="3990110"/>
              <a:chOff x="1769847" y="1042101"/>
              <a:chExt cx="5604306" cy="3990110"/>
            </a:xfrm>
          </p:grpSpPr>
          <p:grpSp>
            <p:nvGrpSpPr>
              <p:cNvPr id="9" name="Skupina 8"/>
              <p:cNvGrpSpPr/>
              <p:nvPr/>
            </p:nvGrpSpPr>
            <p:grpSpPr>
              <a:xfrm>
                <a:off x="1769847" y="1042101"/>
                <a:ext cx="5604306" cy="3990110"/>
                <a:chOff x="1769847" y="1042101"/>
                <a:chExt cx="5604306" cy="3990110"/>
              </a:xfrm>
            </p:grpSpPr>
            <p:grpSp>
              <p:nvGrpSpPr>
                <p:cNvPr id="7" name="Skupina 6"/>
                <p:cNvGrpSpPr/>
                <p:nvPr/>
              </p:nvGrpSpPr>
              <p:grpSpPr>
                <a:xfrm>
                  <a:off x="1769847" y="1042101"/>
                  <a:ext cx="5604306" cy="3990110"/>
                  <a:chOff x="1769847" y="1042101"/>
                  <a:chExt cx="5604306" cy="3990110"/>
                </a:xfrm>
              </p:grpSpPr>
              <p:pic>
                <p:nvPicPr>
                  <p:cNvPr id="5124" name="Picture 4" descr="http://www.mapysveta.sk/images/Stiefel_NM_statystrednehomora_big.jpg"/>
                  <p:cNvPicPr>
                    <a:picLocks noChangeAspect="1" noChangeArrowheads="1"/>
                  </p:cNvPicPr>
                  <p:nvPr/>
                </p:nvPicPr>
                <p:blipFill rotWithShape="1">
                  <a:blip r:embed="rId4">
                    <a:extLst>
                      <a:ext uri="{28A0092B-C50C-407E-A947-70E740481C1C}">
                        <a14:useLocalDpi xmlns:a14="http://schemas.microsoft.com/office/drawing/2010/main" val="0"/>
                      </a:ext>
                    </a:extLst>
                  </a:blip>
                  <a:srcRect l="-1" t="2559" r="219" b="2508"/>
                  <a:stretch/>
                </p:blipFill>
                <p:spPr bwMode="auto">
                  <a:xfrm>
                    <a:off x="1769847" y="1042101"/>
                    <a:ext cx="5604306" cy="3990110"/>
                  </a:xfrm>
                  <a:prstGeom prst="rect">
                    <a:avLst/>
                  </a:prstGeom>
                  <a:noFill/>
                  <a:extLst>
                    <a:ext uri="{909E8E84-426E-40DD-AFC4-6F175D3DCCD1}">
                      <a14:hiddenFill xmlns:a14="http://schemas.microsoft.com/office/drawing/2010/main">
                        <a:solidFill>
                          <a:srgbClr val="FFFFFF"/>
                        </a:solidFill>
                      </a14:hiddenFill>
                    </a:ext>
                  </a:extLst>
                </p:spPr>
              </p:pic>
              <p:sp>
                <p:nvSpPr>
                  <p:cNvPr id="4" name="Ovál 3"/>
                  <p:cNvSpPr/>
                  <p:nvPr/>
                </p:nvSpPr>
                <p:spPr>
                  <a:xfrm>
                    <a:off x="1835696" y="1274242"/>
                    <a:ext cx="720080" cy="720080"/>
                  </a:xfrm>
                  <a:prstGeom prst="ellipse">
                    <a:avLst/>
                  </a:prstGeom>
                  <a:noFill/>
                  <a:ln>
                    <a:solidFill>
                      <a:srgbClr val="FF0000"/>
                    </a:solidFill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/>
                  <a:p>
                    <a:pPr algn="ctr"/>
                    <a:endParaRPr lang="cs-CZ"/>
                  </a:p>
                </p:txBody>
              </p:sp>
              <p:sp>
                <p:nvSpPr>
                  <p:cNvPr id="5" name="Ovál 4"/>
                  <p:cNvSpPr/>
                  <p:nvPr/>
                </p:nvSpPr>
                <p:spPr>
                  <a:xfrm>
                    <a:off x="2555776" y="4299942"/>
                    <a:ext cx="792088" cy="360040"/>
                  </a:xfrm>
                  <a:prstGeom prst="ellipse">
                    <a:avLst/>
                  </a:prstGeom>
                  <a:noFill/>
                  <a:ln>
                    <a:solidFill>
                      <a:srgbClr val="FF0000"/>
                    </a:solidFill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/>
                  <a:p>
                    <a:pPr algn="ctr"/>
                    <a:endParaRPr lang="cs-CZ"/>
                  </a:p>
                </p:txBody>
              </p:sp>
              <p:sp>
                <p:nvSpPr>
                  <p:cNvPr id="6" name="Ovál 5"/>
                  <p:cNvSpPr/>
                  <p:nvPr/>
                </p:nvSpPr>
                <p:spPr>
                  <a:xfrm>
                    <a:off x="6519616" y="1202234"/>
                    <a:ext cx="144016" cy="144016"/>
                  </a:xfrm>
                  <a:prstGeom prst="ellipse">
                    <a:avLst/>
                  </a:prstGeom>
                  <a:noFill/>
                  <a:ln>
                    <a:solidFill>
                      <a:srgbClr val="FF0000"/>
                    </a:solidFill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/>
                  <a:p>
                    <a:pPr algn="ctr"/>
                    <a:endParaRPr lang="cs-CZ"/>
                  </a:p>
                </p:txBody>
              </p:sp>
              <p:sp>
                <p:nvSpPr>
                  <p:cNvPr id="10" name="Ovál 9"/>
                  <p:cNvSpPr/>
                  <p:nvPr/>
                </p:nvSpPr>
                <p:spPr>
                  <a:xfrm>
                    <a:off x="7164288" y="1411046"/>
                    <a:ext cx="144016" cy="144016"/>
                  </a:xfrm>
                  <a:prstGeom prst="ellipse">
                    <a:avLst/>
                  </a:prstGeom>
                  <a:noFill/>
                  <a:ln>
                    <a:solidFill>
                      <a:srgbClr val="FF0000"/>
                    </a:solidFill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/>
                  <a:p>
                    <a:pPr algn="ctr"/>
                    <a:endParaRPr lang="cs-CZ"/>
                  </a:p>
                </p:txBody>
              </p:sp>
            </p:grpSp>
            <p:sp>
              <p:nvSpPr>
                <p:cNvPr id="8" name="Ovál 7"/>
                <p:cNvSpPr/>
                <p:nvPr/>
              </p:nvSpPr>
              <p:spPr>
                <a:xfrm>
                  <a:off x="2051720" y="3723878"/>
                  <a:ext cx="1368152" cy="360040"/>
                </a:xfrm>
                <a:prstGeom prst="ellipse">
                  <a:avLst/>
                </a:prstGeom>
                <a:noFill/>
                <a:ln>
                  <a:solidFill>
                    <a:srgbClr val="FF0000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cs-CZ"/>
                </a:p>
              </p:txBody>
            </p:sp>
          </p:grpSp>
          <p:sp>
            <p:nvSpPr>
              <p:cNvPr id="11" name="Ovál 10"/>
              <p:cNvSpPr/>
              <p:nvPr/>
            </p:nvSpPr>
            <p:spPr>
              <a:xfrm>
                <a:off x="4355976" y="3363838"/>
                <a:ext cx="1296144" cy="720080"/>
              </a:xfrm>
              <a:prstGeom prst="ellipse">
                <a:avLst/>
              </a:prstGeom>
              <a:noFill/>
              <a:ln>
                <a:solidFill>
                  <a:srgbClr val="FF0000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15" name="Ovál 14"/>
              <p:cNvSpPr/>
              <p:nvPr/>
            </p:nvSpPr>
            <p:spPr>
              <a:xfrm>
                <a:off x="5150562" y="2427734"/>
                <a:ext cx="1080120" cy="720080"/>
              </a:xfrm>
              <a:prstGeom prst="ellipse">
                <a:avLst/>
              </a:prstGeom>
              <a:noFill/>
              <a:ln>
                <a:solidFill>
                  <a:srgbClr val="FF0000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</p:grpSp>
        <p:sp>
          <p:nvSpPr>
            <p:cNvPr id="17" name="Ovál 16"/>
            <p:cNvSpPr/>
            <p:nvPr/>
          </p:nvSpPr>
          <p:spPr>
            <a:xfrm rot="2060856">
              <a:off x="6202036" y="1662849"/>
              <a:ext cx="648564" cy="227140"/>
            </a:xfrm>
            <a:prstGeom prst="ellipse">
              <a:avLst/>
            </a:prstGeom>
            <a:noFill/>
            <a:ln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sp>
        <p:nvSpPr>
          <p:cNvPr id="19" name="Podnadpis 2"/>
          <p:cNvSpPr txBox="1">
            <a:spLocks/>
          </p:cNvSpPr>
          <p:nvPr/>
        </p:nvSpPr>
        <p:spPr>
          <a:xfrm>
            <a:off x="467544" y="4353929"/>
            <a:ext cx="936104" cy="332606"/>
          </a:xfrm>
          <a:prstGeom prst="rect">
            <a:avLst/>
          </a:prstGeom>
          <a:ln>
            <a:solidFill>
              <a:srgbClr val="FF0000"/>
            </a:solidFill>
          </a:ln>
        </p:spPr>
        <p:txBody>
          <a:bodyPr vert="horz" lIns="91440" tIns="45720" rIns="91440" bIns="45720" rtlCol="0">
            <a:noAutofit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sz="1800" dirty="0" smtClean="0">
                <a:solidFill>
                  <a:srgbClr val="FF0000"/>
                </a:solidFill>
              </a:rPr>
              <a:t>měřítko</a:t>
            </a:r>
            <a:endParaRPr lang="cs-CZ" sz="1800" dirty="0">
              <a:solidFill>
                <a:srgbClr val="FF0000"/>
              </a:solidFill>
            </a:endParaRPr>
          </a:p>
        </p:txBody>
      </p:sp>
      <p:sp>
        <p:nvSpPr>
          <p:cNvPr id="28" name="Podnadpis 2"/>
          <p:cNvSpPr txBox="1">
            <a:spLocks/>
          </p:cNvSpPr>
          <p:nvPr/>
        </p:nvSpPr>
        <p:spPr>
          <a:xfrm>
            <a:off x="7565741" y="1994322"/>
            <a:ext cx="1445678" cy="332606"/>
          </a:xfrm>
          <a:prstGeom prst="rect">
            <a:avLst/>
          </a:prstGeom>
          <a:ln>
            <a:solidFill>
              <a:srgbClr val="FF0000"/>
            </a:solidFill>
          </a:ln>
        </p:spPr>
        <p:txBody>
          <a:bodyPr vert="horz" lIns="91440" tIns="45720" rIns="91440" bIns="45720" rtlCol="0">
            <a:noAutofit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sz="1800" dirty="0" smtClean="0">
                <a:solidFill>
                  <a:srgbClr val="FF0000"/>
                </a:solidFill>
              </a:rPr>
              <a:t>polohopis</a:t>
            </a:r>
            <a:endParaRPr lang="cs-CZ" sz="1800" dirty="0">
              <a:solidFill>
                <a:srgbClr val="FF0000"/>
              </a:solidFill>
            </a:endParaRPr>
          </a:p>
        </p:txBody>
      </p:sp>
      <p:sp>
        <p:nvSpPr>
          <p:cNvPr id="30" name="Podnadpis 2"/>
          <p:cNvSpPr txBox="1">
            <a:spLocks/>
          </p:cNvSpPr>
          <p:nvPr/>
        </p:nvSpPr>
        <p:spPr>
          <a:xfrm>
            <a:off x="474954" y="1499688"/>
            <a:ext cx="936104" cy="332606"/>
          </a:xfrm>
          <a:prstGeom prst="rect">
            <a:avLst/>
          </a:prstGeom>
          <a:ln>
            <a:solidFill>
              <a:srgbClr val="FF0000"/>
            </a:solidFill>
          </a:ln>
        </p:spPr>
        <p:txBody>
          <a:bodyPr vert="horz" lIns="91440" tIns="45720" rIns="91440" bIns="45720" rtlCol="0">
            <a:noAutofit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sz="1800" dirty="0" smtClean="0">
                <a:solidFill>
                  <a:srgbClr val="FF0000"/>
                </a:solidFill>
              </a:rPr>
              <a:t>legenda</a:t>
            </a:r>
            <a:endParaRPr lang="cs-CZ" sz="1800" dirty="0">
              <a:solidFill>
                <a:srgbClr val="FF0000"/>
              </a:solidFill>
            </a:endParaRPr>
          </a:p>
        </p:txBody>
      </p:sp>
      <p:sp>
        <p:nvSpPr>
          <p:cNvPr id="31" name="Podnadpis 2"/>
          <p:cNvSpPr txBox="1">
            <a:spLocks/>
          </p:cNvSpPr>
          <p:nvPr/>
        </p:nvSpPr>
        <p:spPr>
          <a:xfrm>
            <a:off x="467544" y="3751312"/>
            <a:ext cx="936104" cy="332606"/>
          </a:xfrm>
          <a:prstGeom prst="rect">
            <a:avLst/>
          </a:prstGeom>
          <a:ln>
            <a:solidFill>
              <a:srgbClr val="FF0000"/>
            </a:solidFill>
          </a:ln>
        </p:spPr>
        <p:txBody>
          <a:bodyPr vert="horz" lIns="91440" tIns="45720" rIns="91440" bIns="45720" rtlCol="0">
            <a:noAutofit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sz="1800" dirty="0" smtClean="0">
                <a:solidFill>
                  <a:srgbClr val="FF0000"/>
                </a:solidFill>
              </a:rPr>
              <a:t>popis</a:t>
            </a:r>
            <a:endParaRPr lang="cs-CZ" sz="1800" dirty="0">
              <a:solidFill>
                <a:srgbClr val="FF0000"/>
              </a:solidFill>
            </a:endParaRPr>
          </a:p>
        </p:txBody>
      </p:sp>
      <p:cxnSp>
        <p:nvCxnSpPr>
          <p:cNvPr id="16" name="Přímá spojnice se šipkou 15"/>
          <p:cNvCxnSpPr>
            <a:stCxn id="19" idx="3"/>
          </p:cNvCxnSpPr>
          <p:nvPr/>
        </p:nvCxnSpPr>
        <p:spPr>
          <a:xfrm>
            <a:off x="1403648" y="4520232"/>
            <a:ext cx="1152128" cy="0"/>
          </a:xfrm>
          <a:prstGeom prst="straightConnector1">
            <a:avLst/>
          </a:prstGeom>
          <a:ln w="1905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4" name="Přímá spojnice se šipkou 33"/>
          <p:cNvCxnSpPr>
            <a:endCxn id="8" idx="2"/>
          </p:cNvCxnSpPr>
          <p:nvPr/>
        </p:nvCxnSpPr>
        <p:spPr>
          <a:xfrm flipV="1">
            <a:off x="1392823" y="3903898"/>
            <a:ext cx="658897" cy="13717"/>
          </a:xfrm>
          <a:prstGeom prst="straightConnector1">
            <a:avLst/>
          </a:prstGeom>
          <a:ln w="1905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6" name="Přímá spojnice se šipkou 35"/>
          <p:cNvCxnSpPr/>
          <p:nvPr/>
        </p:nvCxnSpPr>
        <p:spPr>
          <a:xfrm>
            <a:off x="1412621" y="1665991"/>
            <a:ext cx="423075" cy="0"/>
          </a:xfrm>
          <a:prstGeom prst="straightConnector1">
            <a:avLst/>
          </a:prstGeom>
          <a:ln w="1905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42" name="Skupina 41"/>
          <p:cNvGrpSpPr/>
          <p:nvPr/>
        </p:nvGrpSpPr>
        <p:grpSpPr>
          <a:xfrm>
            <a:off x="6663632" y="941636"/>
            <a:ext cx="2347787" cy="613426"/>
            <a:chOff x="6663632" y="941636"/>
            <a:chExt cx="2347787" cy="613426"/>
          </a:xfrm>
        </p:grpSpPr>
        <p:sp>
          <p:nvSpPr>
            <p:cNvPr id="29" name="Podnadpis 2"/>
            <p:cNvSpPr txBox="1">
              <a:spLocks/>
            </p:cNvSpPr>
            <p:nvPr/>
          </p:nvSpPr>
          <p:spPr>
            <a:xfrm>
              <a:off x="7524328" y="941636"/>
              <a:ext cx="1487091" cy="613426"/>
            </a:xfrm>
            <a:prstGeom prst="rect">
              <a:avLst/>
            </a:prstGeom>
            <a:ln>
              <a:solidFill>
                <a:srgbClr val="FF0000"/>
              </a:solidFill>
            </a:ln>
          </p:spPr>
          <p:txBody>
            <a:bodyPr vert="horz" lIns="91440" tIns="45720" rIns="91440" bIns="45720" rtlCol="0">
              <a:noAutofit/>
            </a:bodyPr>
            <a:lstStyle>
              <a:lvl1pPr marL="0" indent="0" algn="ctr" defTabSz="914400" rtl="0" eaLnBrk="1" latinLnBrk="0" hangingPunct="1">
                <a:spcBef>
                  <a:spcPct val="20000"/>
                </a:spcBef>
                <a:buFont typeface="Arial" panose="020B0604020202020204" pitchFamily="34" charset="0"/>
                <a:buNone/>
                <a:defRPr sz="3200" kern="1200">
                  <a:solidFill>
                    <a:schemeClr val="tx1">
                      <a:tint val="75000"/>
                    </a:schemeClr>
                  </a:solidFill>
                  <a:latin typeface="+mn-lt"/>
                  <a:ea typeface="+mn-ea"/>
                  <a:cs typeface="+mn-cs"/>
                </a:defRPr>
              </a:lvl1pPr>
              <a:lvl2pPr marL="457200" indent="0" algn="ctr" defTabSz="914400" rtl="0" eaLnBrk="1" latinLnBrk="0" hangingPunct="1">
                <a:spcBef>
                  <a:spcPct val="20000"/>
                </a:spcBef>
                <a:buFont typeface="Arial" panose="020B0604020202020204" pitchFamily="34" charset="0"/>
                <a:buNone/>
                <a:defRPr sz="2800" kern="1200">
                  <a:solidFill>
                    <a:schemeClr val="tx1">
                      <a:tint val="75000"/>
                    </a:schemeClr>
                  </a:solidFill>
                  <a:latin typeface="+mn-lt"/>
                  <a:ea typeface="+mn-ea"/>
                  <a:cs typeface="+mn-cs"/>
                </a:defRPr>
              </a:lvl2pPr>
              <a:lvl3pPr marL="914400" indent="0" algn="ctr" defTabSz="914400" rtl="0" eaLnBrk="1" latinLnBrk="0" hangingPunct="1">
                <a:spcBef>
                  <a:spcPct val="20000"/>
                </a:spcBef>
                <a:buFont typeface="Arial" panose="020B0604020202020204" pitchFamily="34" charset="0"/>
                <a:buNone/>
                <a:defRPr sz="2400" kern="1200">
                  <a:solidFill>
                    <a:schemeClr val="tx1">
                      <a:tint val="75000"/>
                    </a:schemeClr>
                  </a:solidFill>
                  <a:latin typeface="+mn-lt"/>
                  <a:ea typeface="+mn-ea"/>
                  <a:cs typeface="+mn-cs"/>
                </a:defRPr>
              </a:lvl3pPr>
              <a:lvl4pPr marL="1371600" indent="0" algn="ctr" defTabSz="914400" rtl="0" eaLnBrk="1" latinLnBrk="0" hangingPunct="1">
                <a:spcBef>
                  <a:spcPct val="20000"/>
                </a:spcBef>
                <a:buFont typeface="Arial" panose="020B0604020202020204" pitchFamily="34" charset="0"/>
                <a:buNone/>
                <a:defRPr sz="2000" kern="1200">
                  <a:solidFill>
                    <a:schemeClr val="tx1">
                      <a:tint val="75000"/>
                    </a:schemeClr>
                  </a:solidFill>
                  <a:latin typeface="+mn-lt"/>
                  <a:ea typeface="+mn-ea"/>
                  <a:cs typeface="+mn-cs"/>
                </a:defRPr>
              </a:lvl4pPr>
              <a:lvl5pPr marL="1828800" indent="0" algn="ctr" defTabSz="914400" rtl="0" eaLnBrk="1" latinLnBrk="0" hangingPunct="1">
                <a:spcBef>
                  <a:spcPct val="20000"/>
                </a:spcBef>
                <a:buFont typeface="Arial" panose="020B0604020202020204" pitchFamily="34" charset="0"/>
                <a:buNone/>
                <a:defRPr sz="2000" kern="1200">
                  <a:solidFill>
                    <a:schemeClr val="tx1">
                      <a:tint val="75000"/>
                    </a:schemeClr>
                  </a:solidFill>
                  <a:latin typeface="+mn-lt"/>
                  <a:ea typeface="+mn-ea"/>
                  <a:cs typeface="+mn-cs"/>
                </a:defRPr>
              </a:lvl5pPr>
              <a:lvl6pPr marL="2286000" indent="0" algn="ctr" defTabSz="914400" rtl="0" eaLnBrk="1" latinLnBrk="0" hangingPunct="1">
                <a:spcBef>
                  <a:spcPct val="20000"/>
                </a:spcBef>
                <a:buFont typeface="Arial" panose="020B0604020202020204" pitchFamily="34" charset="0"/>
                <a:buNone/>
                <a:defRPr sz="2000" kern="1200">
                  <a:solidFill>
                    <a:schemeClr val="tx1">
                      <a:tint val="75000"/>
                    </a:schemeClr>
                  </a:solidFill>
                  <a:latin typeface="+mn-lt"/>
                  <a:ea typeface="+mn-ea"/>
                  <a:cs typeface="+mn-cs"/>
                </a:defRPr>
              </a:lvl6pPr>
              <a:lvl7pPr marL="2743200" indent="0" algn="ctr" defTabSz="914400" rtl="0" eaLnBrk="1" latinLnBrk="0" hangingPunct="1">
                <a:spcBef>
                  <a:spcPct val="20000"/>
                </a:spcBef>
                <a:buFont typeface="Arial" panose="020B0604020202020204" pitchFamily="34" charset="0"/>
                <a:buNone/>
                <a:defRPr sz="2000" kern="1200">
                  <a:solidFill>
                    <a:schemeClr val="tx1">
                      <a:tint val="75000"/>
                    </a:schemeClr>
                  </a:solidFill>
                  <a:latin typeface="+mn-lt"/>
                  <a:ea typeface="+mn-ea"/>
                  <a:cs typeface="+mn-cs"/>
                </a:defRPr>
              </a:lvl7pPr>
              <a:lvl8pPr marL="3200400" indent="0" algn="ctr" defTabSz="914400" rtl="0" eaLnBrk="1" latinLnBrk="0" hangingPunct="1">
                <a:spcBef>
                  <a:spcPct val="20000"/>
                </a:spcBef>
                <a:buFont typeface="Arial" panose="020B0604020202020204" pitchFamily="34" charset="0"/>
                <a:buNone/>
                <a:defRPr sz="2000" kern="1200">
                  <a:solidFill>
                    <a:schemeClr val="tx1">
                      <a:tint val="75000"/>
                    </a:schemeClr>
                  </a:solidFill>
                  <a:latin typeface="+mn-lt"/>
                  <a:ea typeface="+mn-ea"/>
                  <a:cs typeface="+mn-cs"/>
                </a:defRPr>
              </a:lvl8pPr>
              <a:lvl9pPr marL="3657600" indent="0" algn="ctr" defTabSz="914400" rtl="0" eaLnBrk="1" latinLnBrk="0" hangingPunct="1">
                <a:spcBef>
                  <a:spcPct val="20000"/>
                </a:spcBef>
                <a:buFont typeface="Arial" panose="020B0604020202020204" pitchFamily="34" charset="0"/>
                <a:buNone/>
                <a:defRPr sz="2000" kern="1200">
                  <a:solidFill>
                    <a:schemeClr val="tx1">
                      <a:tint val="75000"/>
                    </a:schemeClr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cs-CZ" sz="1800" dirty="0">
                  <a:solidFill>
                    <a:srgbClr val="FF0000"/>
                  </a:solidFill>
                </a:rPr>
                <a:t>g</a:t>
              </a:r>
              <a:r>
                <a:rPr lang="cs-CZ" sz="1800" dirty="0" smtClean="0">
                  <a:solidFill>
                    <a:srgbClr val="FF0000"/>
                  </a:solidFill>
                </a:rPr>
                <a:t>eografická síť</a:t>
              </a:r>
              <a:endParaRPr lang="cs-CZ" sz="1800" dirty="0">
                <a:solidFill>
                  <a:srgbClr val="FF0000"/>
                </a:solidFill>
              </a:endParaRPr>
            </a:p>
          </p:txBody>
        </p:sp>
        <p:cxnSp>
          <p:nvCxnSpPr>
            <p:cNvPr id="38" name="Přímá spojnice se šipkou 37"/>
            <p:cNvCxnSpPr/>
            <p:nvPr/>
          </p:nvCxnSpPr>
          <p:spPr>
            <a:xfrm flipH="1" flipV="1">
              <a:off x="6663632" y="1274242"/>
              <a:ext cx="881400" cy="27434"/>
            </a:xfrm>
            <a:prstGeom prst="straightConnector1">
              <a:avLst/>
            </a:prstGeom>
            <a:ln w="19050">
              <a:solidFill>
                <a:srgbClr val="FF0000"/>
              </a:solidFill>
              <a:tailEnd type="arrow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1" name="Přímá spojnice se šipkou 40"/>
            <p:cNvCxnSpPr>
              <a:endCxn id="10" idx="6"/>
            </p:cNvCxnSpPr>
            <p:nvPr/>
          </p:nvCxnSpPr>
          <p:spPr>
            <a:xfrm flipH="1">
              <a:off x="7308304" y="1301676"/>
              <a:ext cx="216024" cy="181378"/>
            </a:xfrm>
            <a:prstGeom prst="straightConnector1">
              <a:avLst/>
            </a:prstGeom>
            <a:ln w="19050">
              <a:solidFill>
                <a:srgbClr val="FF0000"/>
              </a:solidFill>
              <a:tailEnd type="arrow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46" name="Skupina 45"/>
          <p:cNvGrpSpPr/>
          <p:nvPr/>
        </p:nvGrpSpPr>
        <p:grpSpPr>
          <a:xfrm>
            <a:off x="5652120" y="2841101"/>
            <a:ext cx="3359299" cy="910211"/>
            <a:chOff x="5652120" y="941636"/>
            <a:chExt cx="3359299" cy="910211"/>
          </a:xfrm>
        </p:grpSpPr>
        <p:sp>
          <p:nvSpPr>
            <p:cNvPr id="47" name="Podnadpis 2"/>
            <p:cNvSpPr txBox="1">
              <a:spLocks/>
            </p:cNvSpPr>
            <p:nvPr/>
          </p:nvSpPr>
          <p:spPr>
            <a:xfrm>
              <a:off x="7524328" y="941636"/>
              <a:ext cx="1487091" cy="360040"/>
            </a:xfrm>
            <a:prstGeom prst="rect">
              <a:avLst/>
            </a:prstGeom>
            <a:ln>
              <a:solidFill>
                <a:srgbClr val="FF0000"/>
              </a:solidFill>
            </a:ln>
          </p:spPr>
          <p:txBody>
            <a:bodyPr vert="horz" lIns="91440" tIns="45720" rIns="91440" bIns="45720" rtlCol="0">
              <a:noAutofit/>
            </a:bodyPr>
            <a:lstStyle>
              <a:lvl1pPr marL="0" indent="0" algn="ctr" defTabSz="914400" rtl="0" eaLnBrk="1" latinLnBrk="0" hangingPunct="1">
                <a:spcBef>
                  <a:spcPct val="20000"/>
                </a:spcBef>
                <a:buFont typeface="Arial" panose="020B0604020202020204" pitchFamily="34" charset="0"/>
                <a:buNone/>
                <a:defRPr sz="3200" kern="1200">
                  <a:solidFill>
                    <a:schemeClr val="tx1">
                      <a:tint val="75000"/>
                    </a:schemeClr>
                  </a:solidFill>
                  <a:latin typeface="+mn-lt"/>
                  <a:ea typeface="+mn-ea"/>
                  <a:cs typeface="+mn-cs"/>
                </a:defRPr>
              </a:lvl1pPr>
              <a:lvl2pPr marL="457200" indent="0" algn="ctr" defTabSz="914400" rtl="0" eaLnBrk="1" latinLnBrk="0" hangingPunct="1">
                <a:spcBef>
                  <a:spcPct val="20000"/>
                </a:spcBef>
                <a:buFont typeface="Arial" panose="020B0604020202020204" pitchFamily="34" charset="0"/>
                <a:buNone/>
                <a:defRPr sz="2800" kern="1200">
                  <a:solidFill>
                    <a:schemeClr val="tx1">
                      <a:tint val="75000"/>
                    </a:schemeClr>
                  </a:solidFill>
                  <a:latin typeface="+mn-lt"/>
                  <a:ea typeface="+mn-ea"/>
                  <a:cs typeface="+mn-cs"/>
                </a:defRPr>
              </a:lvl2pPr>
              <a:lvl3pPr marL="914400" indent="0" algn="ctr" defTabSz="914400" rtl="0" eaLnBrk="1" latinLnBrk="0" hangingPunct="1">
                <a:spcBef>
                  <a:spcPct val="20000"/>
                </a:spcBef>
                <a:buFont typeface="Arial" panose="020B0604020202020204" pitchFamily="34" charset="0"/>
                <a:buNone/>
                <a:defRPr sz="2400" kern="1200">
                  <a:solidFill>
                    <a:schemeClr val="tx1">
                      <a:tint val="75000"/>
                    </a:schemeClr>
                  </a:solidFill>
                  <a:latin typeface="+mn-lt"/>
                  <a:ea typeface="+mn-ea"/>
                  <a:cs typeface="+mn-cs"/>
                </a:defRPr>
              </a:lvl3pPr>
              <a:lvl4pPr marL="1371600" indent="0" algn="ctr" defTabSz="914400" rtl="0" eaLnBrk="1" latinLnBrk="0" hangingPunct="1">
                <a:spcBef>
                  <a:spcPct val="20000"/>
                </a:spcBef>
                <a:buFont typeface="Arial" panose="020B0604020202020204" pitchFamily="34" charset="0"/>
                <a:buNone/>
                <a:defRPr sz="2000" kern="1200">
                  <a:solidFill>
                    <a:schemeClr val="tx1">
                      <a:tint val="75000"/>
                    </a:schemeClr>
                  </a:solidFill>
                  <a:latin typeface="+mn-lt"/>
                  <a:ea typeface="+mn-ea"/>
                  <a:cs typeface="+mn-cs"/>
                </a:defRPr>
              </a:lvl4pPr>
              <a:lvl5pPr marL="1828800" indent="0" algn="ctr" defTabSz="914400" rtl="0" eaLnBrk="1" latinLnBrk="0" hangingPunct="1">
                <a:spcBef>
                  <a:spcPct val="20000"/>
                </a:spcBef>
                <a:buFont typeface="Arial" panose="020B0604020202020204" pitchFamily="34" charset="0"/>
                <a:buNone/>
                <a:defRPr sz="2000" kern="1200">
                  <a:solidFill>
                    <a:schemeClr val="tx1">
                      <a:tint val="75000"/>
                    </a:schemeClr>
                  </a:solidFill>
                  <a:latin typeface="+mn-lt"/>
                  <a:ea typeface="+mn-ea"/>
                  <a:cs typeface="+mn-cs"/>
                </a:defRPr>
              </a:lvl5pPr>
              <a:lvl6pPr marL="2286000" indent="0" algn="ctr" defTabSz="914400" rtl="0" eaLnBrk="1" latinLnBrk="0" hangingPunct="1">
                <a:spcBef>
                  <a:spcPct val="20000"/>
                </a:spcBef>
                <a:buFont typeface="Arial" panose="020B0604020202020204" pitchFamily="34" charset="0"/>
                <a:buNone/>
                <a:defRPr sz="2000" kern="1200">
                  <a:solidFill>
                    <a:schemeClr val="tx1">
                      <a:tint val="75000"/>
                    </a:schemeClr>
                  </a:solidFill>
                  <a:latin typeface="+mn-lt"/>
                  <a:ea typeface="+mn-ea"/>
                  <a:cs typeface="+mn-cs"/>
                </a:defRPr>
              </a:lvl6pPr>
              <a:lvl7pPr marL="2743200" indent="0" algn="ctr" defTabSz="914400" rtl="0" eaLnBrk="1" latinLnBrk="0" hangingPunct="1">
                <a:spcBef>
                  <a:spcPct val="20000"/>
                </a:spcBef>
                <a:buFont typeface="Arial" panose="020B0604020202020204" pitchFamily="34" charset="0"/>
                <a:buNone/>
                <a:defRPr sz="2000" kern="1200">
                  <a:solidFill>
                    <a:schemeClr val="tx1">
                      <a:tint val="75000"/>
                    </a:schemeClr>
                  </a:solidFill>
                  <a:latin typeface="+mn-lt"/>
                  <a:ea typeface="+mn-ea"/>
                  <a:cs typeface="+mn-cs"/>
                </a:defRPr>
              </a:lvl7pPr>
              <a:lvl8pPr marL="3200400" indent="0" algn="ctr" defTabSz="914400" rtl="0" eaLnBrk="1" latinLnBrk="0" hangingPunct="1">
                <a:spcBef>
                  <a:spcPct val="20000"/>
                </a:spcBef>
                <a:buFont typeface="Arial" panose="020B0604020202020204" pitchFamily="34" charset="0"/>
                <a:buNone/>
                <a:defRPr sz="2000" kern="1200">
                  <a:solidFill>
                    <a:schemeClr val="tx1">
                      <a:tint val="75000"/>
                    </a:schemeClr>
                  </a:solidFill>
                  <a:latin typeface="+mn-lt"/>
                  <a:ea typeface="+mn-ea"/>
                  <a:cs typeface="+mn-cs"/>
                </a:defRPr>
              </a:lvl8pPr>
              <a:lvl9pPr marL="3657600" indent="0" algn="ctr" defTabSz="914400" rtl="0" eaLnBrk="1" latinLnBrk="0" hangingPunct="1">
                <a:spcBef>
                  <a:spcPct val="20000"/>
                </a:spcBef>
                <a:buFont typeface="Arial" panose="020B0604020202020204" pitchFamily="34" charset="0"/>
                <a:buNone/>
                <a:defRPr sz="2000" kern="1200">
                  <a:solidFill>
                    <a:schemeClr val="tx1">
                      <a:tint val="75000"/>
                    </a:schemeClr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cs-CZ" sz="1800" dirty="0" smtClean="0">
                  <a:solidFill>
                    <a:srgbClr val="FF0000"/>
                  </a:solidFill>
                </a:rPr>
                <a:t>výškopis</a:t>
              </a:r>
              <a:endParaRPr lang="cs-CZ" sz="1800" dirty="0">
                <a:solidFill>
                  <a:srgbClr val="FF0000"/>
                </a:solidFill>
              </a:endParaRPr>
            </a:p>
          </p:txBody>
        </p:sp>
        <p:cxnSp>
          <p:nvCxnSpPr>
            <p:cNvPr id="48" name="Přímá spojnice se šipkou 47"/>
            <p:cNvCxnSpPr/>
            <p:nvPr/>
          </p:nvCxnSpPr>
          <p:spPr>
            <a:xfrm flipH="1" flipV="1">
              <a:off x="6194503" y="941636"/>
              <a:ext cx="1335615" cy="209772"/>
            </a:xfrm>
            <a:prstGeom prst="straightConnector1">
              <a:avLst/>
            </a:prstGeom>
            <a:ln w="19050">
              <a:solidFill>
                <a:srgbClr val="FF0000"/>
              </a:solidFill>
              <a:tailEnd type="arrow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9" name="Přímá spojnice se šipkou 48"/>
            <p:cNvCxnSpPr/>
            <p:nvPr/>
          </p:nvCxnSpPr>
          <p:spPr>
            <a:xfrm flipH="1">
              <a:off x="5652120" y="1157660"/>
              <a:ext cx="1877998" cy="694187"/>
            </a:xfrm>
            <a:prstGeom prst="straightConnector1">
              <a:avLst/>
            </a:prstGeom>
            <a:ln w="19050">
              <a:solidFill>
                <a:srgbClr val="FF0000"/>
              </a:solidFill>
              <a:tailEnd type="arrow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cxnSp>
        <p:nvCxnSpPr>
          <p:cNvPr id="52" name="Přímá spojnice se šipkou 51"/>
          <p:cNvCxnSpPr>
            <a:endCxn id="17" idx="6"/>
          </p:cNvCxnSpPr>
          <p:nvPr/>
        </p:nvCxnSpPr>
        <p:spPr>
          <a:xfrm flipH="1" flipV="1">
            <a:off x="6794055" y="1959383"/>
            <a:ext cx="772244" cy="201243"/>
          </a:xfrm>
          <a:prstGeom prst="straightConnector1">
            <a:avLst/>
          </a:prstGeom>
          <a:ln w="1905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71133957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Komenského mapa Moravy podle rytiny z roku 1627, vydání z r. 1680"/>
          <p:cNvPicPr>
            <a:picLocks noChangeAspect="1" noChangeArrowheads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rightnessContrast bright="44000" contrast="-71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10293"/>
            <a:ext cx="9144000" cy="516138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0"/>
            <a:ext cx="7772400" cy="1102519"/>
          </a:xfrm>
        </p:spPr>
        <p:txBody>
          <a:bodyPr>
            <a:normAutofit fontScale="90000"/>
          </a:bodyPr>
          <a:lstStyle/>
          <a:p>
            <a:r>
              <a:rPr lang="cs-CZ" dirty="0" smtClean="0">
                <a:solidFill>
                  <a:srgbClr val="FF0000"/>
                </a:solidFill>
              </a:rPr>
              <a:t>ZÁKLADY KARTOGRAFIE</a:t>
            </a:r>
            <a:br>
              <a:rPr lang="cs-CZ" dirty="0" smtClean="0">
                <a:solidFill>
                  <a:srgbClr val="FF0000"/>
                </a:solidFill>
              </a:rPr>
            </a:br>
            <a:r>
              <a:rPr lang="cs-CZ" sz="3200" dirty="0" smtClean="0">
                <a:solidFill>
                  <a:srgbClr val="002060"/>
                </a:solidFill>
              </a:rPr>
              <a:t>DĚLENÍ MAP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287524" y="987574"/>
            <a:ext cx="8568952" cy="4155926"/>
          </a:xfrm>
        </p:spPr>
        <p:txBody>
          <a:bodyPr>
            <a:noAutofit/>
          </a:bodyPr>
          <a:lstStyle/>
          <a:p>
            <a:pPr marL="342900" indent="-342900" algn="just">
              <a:buFont typeface="Arial" panose="020B0604020202020204" pitchFamily="34" charset="0"/>
              <a:buChar char="•"/>
            </a:pPr>
            <a:r>
              <a:rPr lang="cs-CZ" sz="2400" dirty="0">
                <a:solidFill>
                  <a:srgbClr val="FFFF00"/>
                </a:solidFill>
              </a:rPr>
              <a:t>o</a:t>
            </a:r>
            <a:r>
              <a:rPr lang="cs-CZ" sz="2400" dirty="0" smtClean="0">
                <a:solidFill>
                  <a:srgbClr val="FFFF00"/>
                </a:solidFill>
              </a:rPr>
              <a:t>becně – zeměpisné mapy – </a:t>
            </a:r>
            <a:r>
              <a:rPr lang="cs-CZ" sz="2400" dirty="0" smtClean="0">
                <a:solidFill>
                  <a:srgbClr val="FFFFCC"/>
                </a:solidFill>
              </a:rPr>
              <a:t>snaží se rovnoměrně zachytit všechny prvky mapy z FG i SE sféry („od všeho něco, od ničeho vše“)</a:t>
            </a:r>
          </a:p>
          <a:p>
            <a:pPr marL="342900" indent="-342900" algn="just">
              <a:buFont typeface="Arial" panose="020B0604020202020204" pitchFamily="34" charset="0"/>
              <a:buChar char="•"/>
            </a:pPr>
            <a:r>
              <a:rPr lang="cs-CZ" sz="2400" dirty="0" smtClean="0">
                <a:solidFill>
                  <a:srgbClr val="FFFF00"/>
                </a:solidFill>
              </a:rPr>
              <a:t>tematické – </a:t>
            </a:r>
            <a:r>
              <a:rPr lang="cs-CZ" sz="2400" dirty="0" smtClean="0">
                <a:solidFill>
                  <a:srgbClr val="FFFFCC"/>
                </a:solidFill>
              </a:rPr>
              <a:t>zobrazují detailně jen jednu (maximálně dvě) složky, ostatní jsou velmi potlačeny (např. mapa vodstva, klimatu, průmyslu, zemědělství atd.)  </a:t>
            </a:r>
            <a:r>
              <a:rPr lang="cs-CZ" sz="2400" dirty="0" smtClean="0">
                <a:solidFill>
                  <a:srgbClr val="FFFF00"/>
                </a:solidFill>
              </a:rPr>
              <a:t> </a:t>
            </a:r>
          </a:p>
          <a:p>
            <a:pPr lvl="1" algn="just"/>
            <a:endParaRPr lang="cs-CZ" sz="2000" i="1" dirty="0" smtClean="0">
              <a:solidFill>
                <a:srgbClr val="FFFFCC"/>
              </a:solidFill>
            </a:endParaRPr>
          </a:p>
          <a:p>
            <a:pPr marL="742950" lvl="1" indent="-285750" algn="just">
              <a:buFont typeface="Arial" panose="020B0604020202020204" pitchFamily="34" charset="0"/>
              <a:buChar char="•"/>
            </a:pPr>
            <a:endParaRPr lang="cs-CZ" sz="1000" dirty="0" smtClean="0">
              <a:solidFill>
                <a:srgbClr val="FF0000"/>
              </a:solidFill>
            </a:endParaRPr>
          </a:p>
          <a:p>
            <a:pPr marL="742950" lvl="1" indent="-285750" algn="just">
              <a:buFont typeface="Arial" panose="020B0604020202020204" pitchFamily="34" charset="0"/>
              <a:buChar char="•"/>
            </a:pPr>
            <a:endParaRPr lang="cs-CZ" sz="1000" dirty="0">
              <a:solidFill>
                <a:srgbClr val="FF0000"/>
              </a:solidFill>
            </a:endParaRPr>
          </a:p>
          <a:p>
            <a:pPr lvl="1" algn="just"/>
            <a:endParaRPr lang="cs-CZ" sz="2000" dirty="0" smtClean="0">
              <a:solidFill>
                <a:srgbClr val="FF0000"/>
              </a:solidFill>
            </a:endParaRPr>
          </a:p>
          <a:p>
            <a:pPr lvl="1" algn="just"/>
            <a:endParaRPr lang="cs-CZ" sz="2000" dirty="0" smtClean="0">
              <a:solidFill>
                <a:srgbClr val="FF0000"/>
              </a:solidFill>
            </a:endParaRPr>
          </a:p>
        </p:txBody>
      </p:sp>
      <p:pic>
        <p:nvPicPr>
          <p:cNvPr id="7170" name="Picture 2" descr="http://www.mapysveta.sk/images/Stiefel_NM_statystrednehomora_big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7544" y="3435846"/>
            <a:ext cx="2016224" cy="150880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172" name="Picture 4" descr="Klikací mapa české republiky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56176" y="3462939"/>
            <a:ext cx="2592288" cy="141539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Podnadpis 2"/>
          <p:cNvSpPr txBox="1">
            <a:spLocks/>
          </p:cNvSpPr>
          <p:nvPr/>
        </p:nvSpPr>
        <p:spPr>
          <a:xfrm>
            <a:off x="2457528" y="4612047"/>
            <a:ext cx="2736304" cy="332606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sz="1800" dirty="0">
                <a:solidFill>
                  <a:srgbClr val="FF0000"/>
                </a:solidFill>
              </a:rPr>
              <a:t>o</a:t>
            </a:r>
            <a:r>
              <a:rPr lang="cs-CZ" sz="1800" dirty="0" smtClean="0">
                <a:solidFill>
                  <a:srgbClr val="FF0000"/>
                </a:solidFill>
              </a:rPr>
              <a:t>becně – zeměpisná mapa</a:t>
            </a:r>
            <a:endParaRPr lang="cs-CZ" sz="1800" dirty="0">
              <a:solidFill>
                <a:srgbClr val="FF0000"/>
              </a:solidFill>
            </a:endParaRPr>
          </a:p>
        </p:txBody>
      </p:sp>
      <p:sp>
        <p:nvSpPr>
          <p:cNvPr id="8" name="Podnadpis 2"/>
          <p:cNvSpPr txBox="1">
            <a:spLocks/>
          </p:cNvSpPr>
          <p:nvPr/>
        </p:nvSpPr>
        <p:spPr>
          <a:xfrm>
            <a:off x="4494165" y="3478691"/>
            <a:ext cx="1728192" cy="332606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sz="1800" dirty="0">
                <a:solidFill>
                  <a:srgbClr val="FF0000"/>
                </a:solidFill>
              </a:rPr>
              <a:t>t</a:t>
            </a:r>
            <a:r>
              <a:rPr lang="cs-CZ" sz="1800" dirty="0" smtClean="0">
                <a:solidFill>
                  <a:srgbClr val="FF0000"/>
                </a:solidFill>
              </a:rPr>
              <a:t>ematická mapa</a:t>
            </a:r>
            <a:endParaRPr lang="cs-CZ" sz="1800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7128685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7" grpId="0"/>
      <p:bldP spid="8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Komenského mapa Moravy podle rytiny z roku 1627, vydání z r. 1680"/>
          <p:cNvPicPr>
            <a:picLocks noChangeAspect="1" noChangeArrowheads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rightnessContrast bright="44000" contrast="-71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10293"/>
            <a:ext cx="9144000" cy="516138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0"/>
            <a:ext cx="7772400" cy="1102519"/>
          </a:xfrm>
        </p:spPr>
        <p:txBody>
          <a:bodyPr>
            <a:normAutofit fontScale="90000"/>
          </a:bodyPr>
          <a:lstStyle/>
          <a:p>
            <a:r>
              <a:rPr lang="cs-CZ" dirty="0" smtClean="0">
                <a:solidFill>
                  <a:srgbClr val="FF0000"/>
                </a:solidFill>
              </a:rPr>
              <a:t>ZÁKLADY KARTOGRAFIE</a:t>
            </a:r>
            <a:br>
              <a:rPr lang="cs-CZ" dirty="0" smtClean="0">
                <a:solidFill>
                  <a:srgbClr val="FF0000"/>
                </a:solidFill>
              </a:rPr>
            </a:b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997714" y="2355726"/>
            <a:ext cx="5148572" cy="720080"/>
          </a:xfrm>
        </p:spPr>
        <p:txBody>
          <a:bodyPr>
            <a:noAutofit/>
          </a:bodyPr>
          <a:lstStyle/>
          <a:p>
            <a:pPr algn="just"/>
            <a:r>
              <a:rPr lang="cs-CZ" sz="4000" dirty="0" smtClean="0">
                <a:solidFill>
                  <a:srgbClr val="002060"/>
                </a:solidFill>
              </a:rPr>
              <a:t>DĚKUJI ZA POZORNOST.</a:t>
            </a:r>
            <a:r>
              <a:rPr lang="cs-CZ" sz="4000" dirty="0" smtClean="0">
                <a:solidFill>
                  <a:srgbClr val="FFFF00"/>
                </a:solidFill>
              </a:rPr>
              <a:t> </a:t>
            </a:r>
          </a:p>
          <a:p>
            <a:pPr lvl="1" algn="just"/>
            <a:endParaRPr lang="cs-CZ" sz="2000" i="1" dirty="0" smtClean="0">
              <a:solidFill>
                <a:srgbClr val="FFFFCC"/>
              </a:solidFill>
            </a:endParaRPr>
          </a:p>
          <a:p>
            <a:pPr marL="742950" lvl="1" indent="-285750" algn="just">
              <a:buFont typeface="Arial" panose="020B0604020202020204" pitchFamily="34" charset="0"/>
              <a:buChar char="•"/>
            </a:pPr>
            <a:endParaRPr lang="cs-CZ" sz="1000" dirty="0" smtClean="0">
              <a:solidFill>
                <a:srgbClr val="FF0000"/>
              </a:solidFill>
            </a:endParaRPr>
          </a:p>
          <a:p>
            <a:pPr marL="742950" lvl="1" indent="-285750" algn="just">
              <a:buFont typeface="Arial" panose="020B0604020202020204" pitchFamily="34" charset="0"/>
              <a:buChar char="•"/>
            </a:pPr>
            <a:endParaRPr lang="cs-CZ" sz="1000" dirty="0">
              <a:solidFill>
                <a:srgbClr val="FF0000"/>
              </a:solidFill>
            </a:endParaRPr>
          </a:p>
          <a:p>
            <a:pPr lvl="1" algn="just"/>
            <a:endParaRPr lang="cs-CZ" sz="2000" dirty="0" smtClean="0">
              <a:solidFill>
                <a:srgbClr val="FF0000"/>
              </a:solidFill>
            </a:endParaRPr>
          </a:p>
          <a:p>
            <a:pPr lvl="1" algn="just"/>
            <a:endParaRPr lang="cs-CZ" sz="2000" dirty="0" smtClean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78005469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Komenského mapa Moravy podle rytiny z roku 1627, vydání z r. 1680"/>
          <p:cNvPicPr>
            <a:picLocks noChangeAspect="1" noChangeArrowheads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rightnessContrast bright="44000" contrast="-71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10293"/>
            <a:ext cx="9144000" cy="516138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195486"/>
            <a:ext cx="7772400" cy="1102519"/>
          </a:xfrm>
        </p:spPr>
        <p:txBody>
          <a:bodyPr>
            <a:normAutofit fontScale="90000"/>
          </a:bodyPr>
          <a:lstStyle/>
          <a:p>
            <a:r>
              <a:rPr lang="cs-CZ" dirty="0" smtClean="0">
                <a:solidFill>
                  <a:srgbClr val="FF0000"/>
                </a:solidFill>
              </a:rPr>
              <a:t>ZÁKLADY KARTOGRAFIE</a:t>
            </a:r>
            <a:br>
              <a:rPr lang="cs-CZ" dirty="0" smtClean="0">
                <a:solidFill>
                  <a:srgbClr val="FF0000"/>
                </a:solidFill>
              </a:rPr>
            </a:br>
            <a:r>
              <a:rPr lang="cs-CZ" sz="3600" dirty="0" smtClean="0">
                <a:solidFill>
                  <a:srgbClr val="002060"/>
                </a:solidFill>
              </a:rPr>
              <a:t>ZDROJE</a:t>
            </a:r>
            <a:endParaRPr lang="cs-CZ" sz="3600" dirty="0">
              <a:solidFill>
                <a:srgbClr val="FF0000"/>
              </a:solidFill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323528" y="1347614"/>
            <a:ext cx="8424936" cy="3795886"/>
          </a:xfrm>
        </p:spPr>
        <p:txBody>
          <a:bodyPr>
            <a:normAutofit fontScale="92500" lnSpcReduction="20000"/>
          </a:bodyPr>
          <a:lstStyle/>
          <a:p>
            <a:pPr algn="l"/>
            <a:r>
              <a:rPr lang="cs-CZ" sz="1500" dirty="0">
                <a:solidFill>
                  <a:srgbClr val="002060"/>
                </a:solidFill>
              </a:rPr>
              <a:t>KOMENSKÝ. </a:t>
            </a:r>
            <a:r>
              <a:rPr lang="cs-CZ" sz="1500" i="1" dirty="0">
                <a:solidFill>
                  <a:srgbClr val="002060"/>
                </a:solidFill>
              </a:rPr>
              <a:t>mestovsetin.cz</a:t>
            </a:r>
            <a:r>
              <a:rPr lang="cs-CZ" sz="1500" dirty="0">
                <a:solidFill>
                  <a:srgbClr val="002060"/>
                </a:solidFill>
              </a:rPr>
              <a:t> [online]. [cit. 3</a:t>
            </a:r>
            <a:r>
              <a:rPr lang="cs-CZ" sz="1500" dirty="0" smtClean="0">
                <a:solidFill>
                  <a:srgbClr val="002060"/>
                </a:solidFill>
              </a:rPr>
              <a:t>.1.2014</a:t>
            </a:r>
            <a:r>
              <a:rPr lang="cs-CZ" sz="1500" dirty="0">
                <a:solidFill>
                  <a:srgbClr val="002060"/>
                </a:solidFill>
              </a:rPr>
              <a:t>]. Dostupný na WWW: http://www.mestovsetin.cz/komenskeho-mapa-moravy-podle-rytiny-z-roku-1627-vydani-z-r-1680/g-1389/id_obrazky=2024&amp;typ_sady=1&amp;p1=9082 </a:t>
            </a:r>
            <a:endParaRPr lang="cs-CZ" sz="1500" dirty="0" smtClean="0">
              <a:solidFill>
                <a:srgbClr val="002060"/>
              </a:solidFill>
              <a:hlinkClick r:id="rId4"/>
            </a:endParaRPr>
          </a:p>
          <a:p>
            <a:pPr algn="l"/>
            <a:r>
              <a:rPr lang="cs-CZ" sz="1500" smtClean="0">
                <a:solidFill>
                  <a:srgbClr val="002060"/>
                </a:solidFill>
              </a:rPr>
              <a:t>AUTOR </a:t>
            </a:r>
            <a:r>
              <a:rPr lang="cs-CZ" sz="1500" dirty="0">
                <a:solidFill>
                  <a:srgbClr val="002060"/>
                </a:solidFill>
              </a:rPr>
              <a:t>NEUVEDEN. </a:t>
            </a:r>
            <a:r>
              <a:rPr lang="cs-CZ" sz="1500" i="1" dirty="0" err="1">
                <a:solidFill>
                  <a:srgbClr val="002060"/>
                </a:solidFill>
              </a:rPr>
              <a:t>turistaky.jaromirklein</a:t>
            </a:r>
            <a:r>
              <a:rPr lang="cs-CZ" sz="1500" dirty="0">
                <a:solidFill>
                  <a:srgbClr val="002060"/>
                </a:solidFill>
              </a:rPr>
              <a:t> [online]. [cit. 3</a:t>
            </a:r>
            <a:r>
              <a:rPr lang="cs-CZ" sz="1500" dirty="0" smtClean="0">
                <a:solidFill>
                  <a:srgbClr val="002060"/>
                </a:solidFill>
              </a:rPr>
              <a:t>.1.2014</a:t>
            </a:r>
            <a:r>
              <a:rPr lang="cs-CZ" sz="1500" dirty="0">
                <a:solidFill>
                  <a:srgbClr val="002060"/>
                </a:solidFill>
              </a:rPr>
              <a:t>]. Dostupný na WWW: http://turistaky.jaromirklein.net/foto/005-krtiny/mapa.jpg </a:t>
            </a:r>
            <a:endParaRPr lang="cs-CZ" sz="1500" dirty="0" smtClean="0">
              <a:solidFill>
                <a:srgbClr val="002060"/>
              </a:solidFill>
              <a:hlinkClick r:id="rId4"/>
            </a:endParaRPr>
          </a:p>
          <a:p>
            <a:pPr algn="l"/>
            <a:r>
              <a:rPr lang="cs-CZ" sz="1500" dirty="0">
                <a:solidFill>
                  <a:srgbClr val="002060"/>
                </a:solidFill>
              </a:rPr>
              <a:t>AUTOR NEUVEDEN. </a:t>
            </a:r>
            <a:r>
              <a:rPr lang="cs-CZ" sz="1500" i="1" dirty="0">
                <a:solidFill>
                  <a:srgbClr val="002060"/>
                </a:solidFill>
              </a:rPr>
              <a:t>Učebnicemapy.cz</a:t>
            </a:r>
            <a:r>
              <a:rPr lang="cs-CZ" sz="1500" dirty="0">
                <a:solidFill>
                  <a:srgbClr val="002060"/>
                </a:solidFill>
              </a:rPr>
              <a:t> [online]. [cit. 3</a:t>
            </a:r>
            <a:r>
              <a:rPr lang="cs-CZ" sz="1500" dirty="0" smtClean="0">
                <a:solidFill>
                  <a:srgbClr val="002060"/>
                </a:solidFill>
              </a:rPr>
              <a:t>.1.2014</a:t>
            </a:r>
            <a:r>
              <a:rPr lang="cs-CZ" sz="1500" dirty="0">
                <a:solidFill>
                  <a:srgbClr val="002060"/>
                </a:solidFill>
              </a:rPr>
              <a:t>]. Dostupný na WWW: http://www.ucebnicemapy.cz/globus-tactile-reliefni-svetelny-30-cm-.p.aspx </a:t>
            </a:r>
            <a:endParaRPr lang="cs-CZ" sz="1500" dirty="0" smtClean="0">
              <a:solidFill>
                <a:srgbClr val="002060"/>
              </a:solidFill>
              <a:hlinkClick r:id="rId5"/>
            </a:endParaRPr>
          </a:p>
          <a:p>
            <a:pPr algn="l"/>
            <a:r>
              <a:rPr lang="cs-CZ" sz="1500" dirty="0">
                <a:solidFill>
                  <a:srgbClr val="002060"/>
                </a:solidFill>
              </a:rPr>
              <a:t>AUTOR NEUVEDEN. </a:t>
            </a:r>
            <a:r>
              <a:rPr lang="cs-CZ" sz="1500" i="1" dirty="0">
                <a:solidFill>
                  <a:srgbClr val="002060"/>
                </a:solidFill>
              </a:rPr>
              <a:t>kartografie- e-</a:t>
            </a:r>
            <a:r>
              <a:rPr lang="cs-CZ" sz="1500" i="1" dirty="0" err="1">
                <a:solidFill>
                  <a:srgbClr val="002060"/>
                </a:solidFill>
              </a:rPr>
              <a:t>learningový</a:t>
            </a:r>
            <a:r>
              <a:rPr lang="cs-CZ" sz="1500" i="1" dirty="0">
                <a:solidFill>
                  <a:srgbClr val="002060"/>
                </a:solidFill>
              </a:rPr>
              <a:t> portál o tvorbě map</a:t>
            </a:r>
            <a:r>
              <a:rPr lang="cs-CZ" sz="1500" dirty="0">
                <a:solidFill>
                  <a:srgbClr val="002060"/>
                </a:solidFill>
              </a:rPr>
              <a:t> [online]. [cit. 3</a:t>
            </a:r>
            <a:r>
              <a:rPr lang="cs-CZ" sz="1500" dirty="0" smtClean="0">
                <a:solidFill>
                  <a:srgbClr val="002060"/>
                </a:solidFill>
              </a:rPr>
              <a:t>.1.2014</a:t>
            </a:r>
            <a:r>
              <a:rPr lang="cs-CZ" sz="1500" dirty="0">
                <a:solidFill>
                  <a:srgbClr val="002060"/>
                </a:solidFill>
              </a:rPr>
              <a:t>]. Dostupný na WWW: http://kartografie.fsv.cvut.cz/1-2-3-meritko.php </a:t>
            </a:r>
            <a:endParaRPr lang="cs-CZ" sz="1500" dirty="0" smtClean="0">
              <a:solidFill>
                <a:srgbClr val="002060"/>
              </a:solidFill>
              <a:hlinkClick r:id="rId6"/>
            </a:endParaRPr>
          </a:p>
          <a:p>
            <a:pPr algn="l"/>
            <a:r>
              <a:rPr lang="cs-CZ" sz="1500" dirty="0">
                <a:solidFill>
                  <a:srgbClr val="002060"/>
                </a:solidFill>
              </a:rPr>
              <a:t>AUTOR NEUVEDEN. </a:t>
            </a:r>
            <a:r>
              <a:rPr lang="cs-CZ" sz="1500" i="1" dirty="0">
                <a:solidFill>
                  <a:srgbClr val="002060"/>
                </a:solidFill>
              </a:rPr>
              <a:t>obrazky.superia.cz</a:t>
            </a:r>
            <a:r>
              <a:rPr lang="cs-CZ" sz="1500" dirty="0">
                <a:solidFill>
                  <a:srgbClr val="002060"/>
                </a:solidFill>
              </a:rPr>
              <a:t> [online]. [cit. 3</a:t>
            </a:r>
            <a:r>
              <a:rPr lang="cs-CZ" sz="1500" dirty="0" smtClean="0">
                <a:solidFill>
                  <a:srgbClr val="002060"/>
                </a:solidFill>
              </a:rPr>
              <a:t>.1.2014</a:t>
            </a:r>
            <a:r>
              <a:rPr lang="cs-CZ" sz="1500" dirty="0">
                <a:solidFill>
                  <a:srgbClr val="002060"/>
                </a:solidFill>
              </a:rPr>
              <a:t>]. Dostupný na WWW: http://obrazky.superia.cz/nastroje/pravitko.php </a:t>
            </a:r>
            <a:endParaRPr lang="cs-CZ" sz="1500" dirty="0" smtClean="0">
              <a:solidFill>
                <a:srgbClr val="002060"/>
              </a:solidFill>
              <a:hlinkClick r:id="rId7"/>
            </a:endParaRPr>
          </a:p>
          <a:p>
            <a:pPr algn="l"/>
            <a:r>
              <a:rPr lang="cs-CZ" sz="1500" dirty="0" smtClean="0">
                <a:solidFill>
                  <a:srgbClr val="002060"/>
                </a:solidFill>
              </a:rPr>
              <a:t>ČÚZK</a:t>
            </a:r>
            <a:r>
              <a:rPr lang="cs-CZ" sz="1500" dirty="0">
                <a:solidFill>
                  <a:srgbClr val="002060"/>
                </a:solidFill>
              </a:rPr>
              <a:t>. </a:t>
            </a:r>
            <a:r>
              <a:rPr lang="cs-CZ" sz="1500" i="1" dirty="0">
                <a:solidFill>
                  <a:srgbClr val="002060"/>
                </a:solidFill>
              </a:rPr>
              <a:t>cuzk.cz</a:t>
            </a:r>
            <a:r>
              <a:rPr lang="cs-CZ" sz="1500" dirty="0">
                <a:solidFill>
                  <a:srgbClr val="002060"/>
                </a:solidFill>
              </a:rPr>
              <a:t> [online]. [cit. 3</a:t>
            </a:r>
            <a:r>
              <a:rPr lang="cs-CZ" sz="1500" dirty="0" smtClean="0">
                <a:solidFill>
                  <a:srgbClr val="002060"/>
                </a:solidFill>
              </a:rPr>
              <a:t>.1.2014</a:t>
            </a:r>
            <a:r>
              <a:rPr lang="cs-CZ" sz="1500" dirty="0">
                <a:solidFill>
                  <a:srgbClr val="002060"/>
                </a:solidFill>
              </a:rPr>
              <a:t>]. Dostupný na WWW: http://www.cuzk.cz/Zememerictvi/Geograficke-podklady/Tistene-mapy/Mapy-uzemnich-celku/MCR500.aspx </a:t>
            </a:r>
            <a:endParaRPr lang="cs-CZ" sz="1500" dirty="0" smtClean="0">
              <a:solidFill>
                <a:srgbClr val="002060"/>
              </a:solidFill>
              <a:hlinkClick r:id="rId8"/>
            </a:endParaRPr>
          </a:p>
          <a:p>
            <a:pPr algn="l"/>
            <a:r>
              <a:rPr lang="cs-CZ" sz="1500" dirty="0">
                <a:solidFill>
                  <a:srgbClr val="002060"/>
                </a:solidFill>
              </a:rPr>
              <a:t>KOLEKTIV AUTORŮ. </a:t>
            </a:r>
            <a:r>
              <a:rPr lang="cs-CZ" sz="1500" i="1" dirty="0">
                <a:solidFill>
                  <a:srgbClr val="002060"/>
                </a:solidFill>
              </a:rPr>
              <a:t>Terminologický slovník zeměměřičství a katastru nemovitostí</a:t>
            </a:r>
            <a:r>
              <a:rPr lang="cs-CZ" sz="1500" dirty="0">
                <a:solidFill>
                  <a:srgbClr val="002060"/>
                </a:solidFill>
              </a:rPr>
              <a:t> [online]. [cit. 3</a:t>
            </a:r>
            <a:r>
              <a:rPr lang="cs-CZ" sz="1500" dirty="0" smtClean="0">
                <a:solidFill>
                  <a:srgbClr val="002060"/>
                </a:solidFill>
              </a:rPr>
              <a:t>.1.2014</a:t>
            </a:r>
            <a:r>
              <a:rPr lang="cs-CZ" sz="1500" dirty="0">
                <a:solidFill>
                  <a:srgbClr val="002060"/>
                </a:solidFill>
              </a:rPr>
              <a:t>]. Dostupný na WWW: http://www.vugtk.cz/slovnik/5292_legenda-mapy--vysvetlivky-k-mape </a:t>
            </a:r>
            <a:endParaRPr lang="cs-CZ" sz="1500" dirty="0" smtClean="0">
              <a:solidFill>
                <a:srgbClr val="002060"/>
              </a:solidFill>
              <a:hlinkClick r:id="rId9"/>
            </a:endParaRPr>
          </a:p>
          <a:p>
            <a:pPr algn="l"/>
            <a:r>
              <a:rPr lang="cs-CZ" sz="1500" dirty="0">
                <a:solidFill>
                  <a:srgbClr val="002060"/>
                </a:solidFill>
              </a:rPr>
              <a:t>STEIFEL. </a:t>
            </a:r>
            <a:r>
              <a:rPr lang="cs-CZ" sz="1500" i="1" dirty="0">
                <a:solidFill>
                  <a:srgbClr val="002060"/>
                </a:solidFill>
              </a:rPr>
              <a:t>mapy </a:t>
            </a:r>
            <a:r>
              <a:rPr lang="cs-CZ" sz="1500" i="1" dirty="0" err="1">
                <a:solidFill>
                  <a:srgbClr val="002060"/>
                </a:solidFill>
              </a:rPr>
              <a:t>sveta</a:t>
            </a:r>
            <a:r>
              <a:rPr lang="cs-CZ" sz="1500" dirty="0">
                <a:solidFill>
                  <a:srgbClr val="002060"/>
                </a:solidFill>
              </a:rPr>
              <a:t> [online]. [cit. </a:t>
            </a:r>
            <a:r>
              <a:rPr lang="cs-CZ" sz="1500" dirty="0" smtClean="0">
                <a:solidFill>
                  <a:srgbClr val="002060"/>
                </a:solidFill>
              </a:rPr>
              <a:t>3.1.2014</a:t>
            </a:r>
            <a:r>
              <a:rPr lang="cs-CZ" sz="1500" dirty="0">
                <a:solidFill>
                  <a:srgbClr val="002060"/>
                </a:solidFill>
              </a:rPr>
              <a:t>]. Dostupný na WWW: http://www.mapysveta.sk/images/Stiefel_NM_statystrednehomora_big.jpg </a:t>
            </a:r>
            <a:endParaRPr lang="cs-CZ" sz="1500" dirty="0" smtClean="0">
              <a:solidFill>
                <a:srgbClr val="002060"/>
              </a:solidFill>
              <a:hlinkClick r:id="rId10"/>
            </a:endParaRPr>
          </a:p>
          <a:p>
            <a:pPr algn="l"/>
            <a:r>
              <a:rPr lang="cs-CZ" sz="1500" dirty="0">
                <a:solidFill>
                  <a:srgbClr val="002060"/>
                </a:solidFill>
              </a:rPr>
              <a:t>AUTOR NEUVEDEN. </a:t>
            </a:r>
            <a:r>
              <a:rPr lang="cs-CZ" sz="1500" i="1" dirty="0">
                <a:solidFill>
                  <a:srgbClr val="002060"/>
                </a:solidFill>
              </a:rPr>
              <a:t>Ústav profesní a zpracovatelské techniky U 218</a:t>
            </a:r>
            <a:r>
              <a:rPr lang="cs-CZ" sz="1500" dirty="0">
                <a:solidFill>
                  <a:srgbClr val="002060"/>
                </a:solidFill>
              </a:rPr>
              <a:t> [online]. [cit. </a:t>
            </a:r>
            <a:r>
              <a:rPr lang="cs-CZ" sz="1500" dirty="0" smtClean="0">
                <a:solidFill>
                  <a:srgbClr val="002060"/>
                </a:solidFill>
              </a:rPr>
              <a:t>3.1.2014</a:t>
            </a:r>
            <a:r>
              <a:rPr lang="cs-CZ" sz="1500" dirty="0">
                <a:solidFill>
                  <a:srgbClr val="002060"/>
                </a:solidFill>
              </a:rPr>
              <a:t>]. Dostupný na WWW: http://www1.fs.cvut.cz/cz/U218/obor/industry/i_prum.htm </a:t>
            </a:r>
            <a:endParaRPr lang="cs-CZ" sz="1500" dirty="0" smtClean="0">
              <a:solidFill>
                <a:srgbClr val="002060"/>
              </a:solidFill>
            </a:endParaRPr>
          </a:p>
          <a:p>
            <a:pPr algn="l"/>
            <a:endParaRPr lang="cs-CZ" sz="1600" dirty="0" smtClean="0">
              <a:solidFill>
                <a:srgbClr val="002060"/>
              </a:solidFill>
            </a:endParaRPr>
          </a:p>
          <a:p>
            <a:pPr algn="l"/>
            <a:endParaRPr lang="cs-CZ" sz="1600" dirty="0" smtClean="0"/>
          </a:p>
          <a:p>
            <a:pPr algn="l"/>
            <a:endParaRPr lang="cs-CZ" sz="1600" dirty="0" smtClean="0"/>
          </a:p>
          <a:p>
            <a:pPr algn="l"/>
            <a:endParaRPr lang="cs-CZ" sz="1600" dirty="0" smtClean="0"/>
          </a:p>
          <a:p>
            <a:pPr algn="l"/>
            <a:endParaRPr lang="cs-CZ" sz="1600" dirty="0" smtClean="0"/>
          </a:p>
          <a:p>
            <a:pPr algn="l"/>
            <a:endParaRPr lang="cs-CZ" sz="1600" dirty="0" smtClean="0"/>
          </a:p>
          <a:p>
            <a:pPr algn="l"/>
            <a:endParaRPr lang="cs-CZ" sz="1600" dirty="0" smtClean="0"/>
          </a:p>
          <a:p>
            <a:pPr algn="l"/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31569221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233</TotalTime>
  <Words>971</Words>
  <Application>Microsoft Office PowerPoint</Application>
  <PresentationFormat>Předvádění na obrazovce (16:9)</PresentationFormat>
  <Paragraphs>161</Paragraphs>
  <Slides>13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13</vt:i4>
      </vt:variant>
    </vt:vector>
  </HeadingPairs>
  <TitlesOfParts>
    <vt:vector size="14" baseType="lpstr">
      <vt:lpstr>Motiv systému Office</vt:lpstr>
      <vt:lpstr>Prezentace aplikace PowerPoint</vt:lpstr>
      <vt:lpstr>ZÁKLADY KARTOGRAFIE</vt:lpstr>
      <vt:lpstr>ZÁKLADY KARTOGRAFIE ZÁKLADNÍ POJMY</vt:lpstr>
      <vt:lpstr>ZÁKLADY KARTOGRAFIE MĚŘÍTKO</vt:lpstr>
      <vt:lpstr>ZÁKLADY KARTOGRAFIE MĚŘÍTKO</vt:lpstr>
      <vt:lpstr>ZÁKLADY KARTOGRAFIE MĚŘÍTKO</vt:lpstr>
      <vt:lpstr>ZÁKLADY KARTOGRAFIE MĚŘÍTKO</vt:lpstr>
      <vt:lpstr>ZÁKLADY KARTOGRAFIE MĚŘÍTKO</vt:lpstr>
      <vt:lpstr>ZÁKLADY KARTOGRAFIE OBSAH MAPY</vt:lpstr>
      <vt:lpstr>ZÁKLADY KARTOGRAFIE OBSAH MAPY</vt:lpstr>
      <vt:lpstr>ZÁKLADY KARTOGRAFIE DĚLENÍ MAP</vt:lpstr>
      <vt:lpstr>ZÁKLADY KARTOGRAFIE </vt:lpstr>
      <vt:lpstr>ZÁKLADY KARTOGRAFIE 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Dušan</dc:creator>
  <cp:lastModifiedBy>Dušan</cp:lastModifiedBy>
  <cp:revision>45</cp:revision>
  <dcterms:created xsi:type="dcterms:W3CDTF">2014-01-10T18:38:56Z</dcterms:created>
  <dcterms:modified xsi:type="dcterms:W3CDTF">2014-03-31T17:14:26Z</dcterms:modified>
</cp:coreProperties>
</file>